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puzzle the whole lesson answers: the United States and the Soviet Union won a world war on the same side, and within four years they were arming against each other.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 class a few silent seconds with the photograph. Then point out the wall of microphones: this request was aimed past Congress at the country listening on the radio.
Reference labels (point to these chart features when teaching): Truman at the rostrum; Bank of radio microphones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definition aloud once. All three of these are containment in practice; the next slides show each one working.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often assume the U.S. goal was to destroy communism. It was not, at least not by force. Containment is a strategy of patience.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Soviet refusal is the point worth dwelling on. The offer was open to them, and rejecting it hardened the split that the plan is often blamed for creating.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sure students can picture the geography: West Berlin was an island of Western occupation more than a hundred miles inside Soviet-controlled territory.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containment working exactly as designed: the West held the line without firing a shot, and the Soviets ended the crisis themselves.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definition aloud once. NATO and the Warsaw Pact are the permanent structures the crisis left behind.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at the six-year gap. NATO came first, in 1949; the Warsaw Pact followed in 1955, and the immediate trigger was West Germany joining NATO.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table is the summary students rebuild themselves in Activity Part 3, so read it across the rows rather than down the columns.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End on the interpretive question rather than a verdict. Students argue it themselves in Activity Part 5, so do not hand them your answer 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at target one and tell students the whole lesson is an answer to that single question: why did the alliance break?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returning to the opening puzzle: allies in 1945, adversaries by 1949, two armed camps by 1955.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let students assume the alliance was warm. It was a working arrangement between governments that distrusted each other before, during, and after the war.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key detail is the gap between what was agreed and what could be enforced. The Red Army was already standing in the countries whose elections were being promised.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Five months separate Yalta from Potsdam, and in those five months two of the three leaders changed and the promise about free elections quietly died.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definition aloud once and move on. Containment is the one to slow down on; the whole second half of the deck is an illustration of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Stress the mechanism, not just the outcome. Most of these takeovers came from inside rather than by invasion, and in most cases the Red Army was present - but not everywhere. Soviet troops were never in Albania, whose communists won power through the wartime partisan movement, and they had withdrawn from Czechoslovakia in December 1945, more than two years before the February 1948 coup.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the setup for the Truman Doctrine. Students need the crisis before they can judge the response.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critical move is the jump from a specific request to a universal principle. Truman asked for money for two countries and justified it with a rule that could apply anywhere.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Origins of the Cold War</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From Allies to Adversaries: Yalta to the Warsaw Pact, 1945-1955</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Truman Addresses Congress, March 12, 1947</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lack-and-white 1947 photograph of President Harry S. Truman, in a dark suit, tie, and wire-rimmed glasses, standing waist-up behind a wooden rostrum and speaking. A cluster of six period radio microphones on tall stands is arranged across the rostrum in front of him; his left hand rests on its edge. Behind him are the ornate drapery, marble, and paneling of a formal legislative chamber, with a second desk holding loose papers. The seated members of Congress are behind the camera and are not visible in the frame.">    </p:cNvPr>
          <p:cNvPicPr>
            <a:picLocks noChangeAspect="1"/>
          </p:cNvPicPr>
          <p:nvPr/>
        </p:nvPicPr>
        <p:blipFill>
          <a:blip r:embed="rId1"/>
          <a:stretch>
            <a:fillRect/>
          </a:stretch>
        </p:blipFill>
        <p:spPr>
          <a:xfrm>
            <a:off x="1471613" y="795528"/>
            <a:ext cx="6200775"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U.S. gov. photo.</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Words to Know: The American Response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Truman Doctrine</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Truman's March 12, 1947 pledge that the United States would support free peoples resisting attempted subjugation</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Marshall Plan</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U.S. aid program, announced in June 1947, that rebuilt Western Europe's economies so communism would not take hold</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Berlin Blockade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The Soviet cutoff of every road, rail, and canal route into West Berlin, meant to force the Western powers out</a:t>
            </a:r>
            <a:endParaRPr lang="en-US" sz="16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50" dirty="0">
                <a:solidFill>
                  <a:srgbClr val="1B2A4A"/>
                </a:solidFill>
                <a:latin typeface="Arial" pitchFamily="34" charset="0"/>
                <a:ea typeface="Arial" pitchFamily="34" charset="-122"/>
                <a:cs typeface="Arial" pitchFamily="34" charset="-120"/>
              </a:rPr>
              <a:t>Note: These three terms are the American answer to the problem in the last four slides.</a:t>
            </a:r>
            <a:endParaRPr lang="en-US" sz="14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Containment: The Strategy Behind the Doctrine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Where the Idea Came From</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Diplomat George Kennan warned Washington in 1946.</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argued Soviet expansion could be blocked.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His 1947 article named the strategy publicly.</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Containment Meant</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Stop communism spreading past where it exists.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Use aid and alliances before using armies.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Accept the Soviet bloc; do not roll it back.</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500" dirty="0">
                <a:solidFill>
                  <a:srgbClr val="1B2A4A"/>
                </a:solidFill>
                <a:latin typeface="Arial" pitchFamily="34" charset="0"/>
                <a:ea typeface="Arial" pitchFamily="34" charset="-122"/>
                <a:cs typeface="Arial" pitchFamily="34" charset="-120"/>
              </a:rPr>
              <a:t>Note: Containment was a limit as much as a commitment. Hold the line, do not invade.</a:t>
            </a:r>
            <a:endParaRPr lang="en-US" sz="1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Marshall Plan, 1948-1952</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1997964"/>
          </a:xfrm>
          <a:prstGeom prst="rect">
            <a:avLst/>
          </a:prstGeom>
          <a:solidFill>
            <a:srgbClr val="E8EDF4"/>
          </a:solidFill>
          <a:ln w="12700">
            <a:solidFill>
              <a:srgbClr val="DDDDDD"/>
            </a:solidFill>
            <a:prstDash val="solid"/>
          </a:ln>
        </p:spPr>
      </p:sp>
      <p:sp>
        <p:nvSpPr>
          <p:cNvPr id="6" name="Text 4"/>
          <p:cNvSpPr/>
          <p:nvPr/>
        </p:nvSpPr>
        <p:spPr>
          <a:xfrm>
            <a:off x="274320" y="891357"/>
            <a:ext cx="4206240" cy="1158819"/>
          </a:xfrm>
          <a:prstGeom prst="rect">
            <a:avLst/>
          </a:prstGeom>
          <a:noFill/>
          <a:ln/>
        </p:spPr>
        <p:txBody>
          <a:bodyPr wrap="square" rtlCol="0" anchor="ctr"/>
          <a:lstStyle/>
          <a:p>
            <a:pPr algn="ctr" indent="0" marL="0">
              <a:buNone/>
            </a:pPr>
            <a:r>
              <a:rPr lang="en-US" sz="4000" b="1" dirty="0">
                <a:solidFill>
                  <a:srgbClr val="1B2A4A"/>
                </a:solidFill>
                <a:latin typeface="Arial" pitchFamily="34" charset="0"/>
                <a:ea typeface="Arial" pitchFamily="34" charset="-122"/>
                <a:cs typeface="Arial" pitchFamily="34" charset="-120"/>
              </a:rPr>
              <a:t>$13.3 billion</a:t>
            </a:r>
            <a:endParaRPr lang="en-US" sz="4000" dirty="0"/>
          </a:p>
        </p:txBody>
      </p:sp>
      <p:sp>
        <p:nvSpPr>
          <p:cNvPr id="7" name="bounded_body"/>
          <p:cNvSpPr/>
          <p:nvPr/>
        </p:nvSpPr>
        <p:spPr>
          <a:xfrm>
            <a:off x="347472" y="2050176"/>
            <a:ext cx="4059936" cy="599389"/>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U.S. aid sent to Western Europe</a:t>
            </a:r>
            <a:endParaRPr lang="en-US" sz="1800" dirty="0"/>
          </a:p>
        </p:txBody>
      </p:sp>
      <p:sp>
        <p:nvSpPr>
          <p:cNvPr id="8" name="Shape 6"/>
          <p:cNvSpPr/>
          <p:nvPr/>
        </p:nvSpPr>
        <p:spPr>
          <a:xfrm>
            <a:off x="4663440" y="731520"/>
            <a:ext cx="4206240" cy="1997964"/>
          </a:xfrm>
          <a:prstGeom prst="rect">
            <a:avLst/>
          </a:prstGeom>
          <a:solidFill>
            <a:srgbClr val="E8EDF4"/>
          </a:solidFill>
          <a:ln w="12700">
            <a:solidFill>
              <a:srgbClr val="DDDDDD"/>
            </a:solidFill>
            <a:prstDash val="solid"/>
          </a:ln>
        </p:spPr>
      </p:sp>
      <p:sp>
        <p:nvSpPr>
          <p:cNvPr id="9" name="Text 7"/>
          <p:cNvSpPr/>
          <p:nvPr/>
        </p:nvSpPr>
        <p:spPr>
          <a:xfrm>
            <a:off x="4663440" y="891357"/>
            <a:ext cx="4206240" cy="1158819"/>
          </a:xfrm>
          <a:prstGeom prst="rect">
            <a:avLst/>
          </a:prstGeom>
          <a:noFill/>
          <a:ln/>
        </p:spPr>
        <p:txBody>
          <a:bodyPr wrap="square" rtlCol="0" anchor="ctr"/>
          <a:lstStyle/>
          <a:p>
            <a:pPr algn="ctr" indent="0" marL="0">
              <a:buNone/>
            </a:pPr>
            <a:r>
              <a:rPr lang="en-US" sz="4000" b="1" dirty="0">
                <a:solidFill>
                  <a:srgbClr val="1B2A4A"/>
                </a:solidFill>
                <a:latin typeface="Arial" pitchFamily="34" charset="0"/>
                <a:ea typeface="Arial" pitchFamily="34" charset="-122"/>
                <a:cs typeface="Arial" pitchFamily="34" charset="-120"/>
              </a:rPr>
              <a:t>16</a:t>
            </a:r>
            <a:endParaRPr lang="en-US" sz="4000" dirty="0"/>
          </a:p>
        </p:txBody>
      </p:sp>
      <p:sp>
        <p:nvSpPr>
          <p:cNvPr id="10" name="bounded_body"/>
          <p:cNvSpPr/>
          <p:nvPr/>
        </p:nvSpPr>
        <p:spPr>
          <a:xfrm>
            <a:off x="4736592" y="2050176"/>
            <a:ext cx="4059936" cy="599389"/>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Countries that received the aid</a:t>
            </a:r>
            <a:endParaRPr lang="en-US" sz="1800" dirty="0"/>
          </a:p>
        </p:txBody>
      </p:sp>
      <p:sp>
        <p:nvSpPr>
          <p:cNvPr id="11" name="Shape 9"/>
          <p:cNvSpPr/>
          <p:nvPr/>
        </p:nvSpPr>
        <p:spPr>
          <a:xfrm>
            <a:off x="274320" y="2839212"/>
            <a:ext cx="8595360" cy="1371600"/>
          </a:xfrm>
          <a:prstGeom prst="rect">
            <a:avLst/>
          </a:prstGeom>
          <a:solidFill>
            <a:srgbClr val="F5F5F5"/>
          </a:solidFill>
          <a:ln w="12700">
            <a:solidFill>
              <a:srgbClr val="F2F2F2"/>
            </a:solidFill>
            <a:prstDash val="solid"/>
          </a:ln>
        </p:spPr>
      </p:sp>
      <p:sp>
        <p:nvSpPr>
          <p:cNvPr id="12" name="bounded_body"/>
          <p:cNvSpPr/>
          <p:nvPr/>
        </p:nvSpPr>
        <p:spPr>
          <a:xfrm>
            <a:off x="457200" y="2839212"/>
            <a:ext cx="8229600" cy="45720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Announced by: Secretary of State George Marshall, June 1947</a:t>
            </a:r>
            <a:endParaRPr lang="en-US" sz="1800" dirty="0"/>
          </a:p>
        </p:txBody>
      </p:sp>
      <p:sp>
        <p:nvSpPr>
          <p:cNvPr id="13" name="Shape 11"/>
          <p:cNvSpPr/>
          <p:nvPr/>
        </p:nvSpPr>
        <p:spPr>
          <a:xfrm>
            <a:off x="320040" y="3296412"/>
            <a:ext cx="8503920" cy="0"/>
          </a:xfrm>
          <a:prstGeom prst="line">
            <a:avLst/>
          </a:prstGeom>
          <a:noFill/>
          <a:ln w="6350">
            <a:solidFill>
              <a:srgbClr val="F2F2F2"/>
            </a:solidFill>
            <a:prstDash val="solid"/>
          </a:ln>
        </p:spPr>
      </p:sp>
      <p:sp>
        <p:nvSpPr>
          <p:cNvPr id="14" name="bounded_body"/>
          <p:cNvSpPr/>
          <p:nvPr/>
        </p:nvSpPr>
        <p:spPr>
          <a:xfrm>
            <a:off x="457200" y="3296412"/>
            <a:ext cx="8229600" cy="45720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Goal: Rebuild economies so communism would not take hold</a:t>
            </a:r>
            <a:endParaRPr lang="en-US" sz="1800" dirty="0"/>
          </a:p>
        </p:txBody>
      </p:sp>
      <p:sp>
        <p:nvSpPr>
          <p:cNvPr id="15" name="Shape 13"/>
          <p:cNvSpPr/>
          <p:nvPr/>
        </p:nvSpPr>
        <p:spPr>
          <a:xfrm>
            <a:off x="320040" y="3753612"/>
            <a:ext cx="8503920" cy="0"/>
          </a:xfrm>
          <a:prstGeom prst="line">
            <a:avLst/>
          </a:prstGeom>
          <a:noFill/>
          <a:ln w="6350">
            <a:solidFill>
              <a:srgbClr val="F2F2F2"/>
            </a:solidFill>
            <a:prstDash val="solid"/>
          </a:ln>
        </p:spPr>
      </p:sp>
      <p:sp>
        <p:nvSpPr>
          <p:cNvPr id="16" name="bounded_body"/>
          <p:cNvSpPr/>
          <p:nvPr/>
        </p:nvSpPr>
        <p:spPr>
          <a:xfrm>
            <a:off x="457200" y="3753612"/>
            <a:ext cx="8229600" cy="45720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Soviet answer: Stalin forced the Eastern bloc to refuse the aid</a:t>
            </a:r>
            <a:endParaRPr lang="en-US" sz="1800" dirty="0"/>
          </a:p>
        </p:txBody>
      </p:sp>
      <p:sp>
        <p:nvSpPr>
          <p:cNvPr id="17" name="Shape 15"/>
          <p:cNvSpPr/>
          <p:nvPr/>
        </p:nvSpPr>
        <p:spPr>
          <a:xfrm>
            <a:off x="274320" y="4302252"/>
            <a:ext cx="8595360" cy="512064"/>
          </a:xfrm>
          <a:prstGeom prst="rect">
            <a:avLst/>
          </a:prstGeom>
          <a:solidFill>
            <a:srgbClr val="FFEBEE"/>
          </a:solidFill>
          <a:ln w="12700">
            <a:solidFill>
              <a:srgbClr val="C0392B"/>
            </a:solidFill>
            <a:prstDash val="solid"/>
          </a:ln>
        </p:spPr>
      </p:sp>
      <p:sp>
        <p:nvSpPr>
          <p:cNvPr id="18" name="Shape 16"/>
          <p:cNvSpPr/>
          <p:nvPr/>
        </p:nvSpPr>
        <p:spPr>
          <a:xfrm>
            <a:off x="274320" y="4302252"/>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The Soviet Union was invited to join the Marshall Plan and turned it down.</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Germany Splits, Berlin Is Trapped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Germany was still divided into four occupation zones after the war.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Berlin sat deep inside the Soviet zone but was split four ways too.</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 1948 the Western powers merged their zones and issued a new currency.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Stalin saw a rebuilt western Germany as a direct threat.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cut off every road, rail, and canal route into West Berlin.</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Berlin was the one place where the two blocs touched face to face.</a:t>
            </a: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Berlin Airlift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1997964"/>
          </a:xfrm>
          <a:prstGeom prst="rect">
            <a:avLst/>
          </a:prstGeom>
          <a:solidFill>
            <a:srgbClr val="E8EDF4"/>
          </a:solidFill>
          <a:ln w="12700">
            <a:solidFill>
              <a:srgbClr val="DDDDDD"/>
            </a:solidFill>
            <a:prstDash val="solid"/>
          </a:ln>
        </p:spPr>
      </p:sp>
      <p:sp>
        <p:nvSpPr>
          <p:cNvPr id="6" name="Text 4"/>
          <p:cNvSpPr/>
          <p:nvPr/>
        </p:nvSpPr>
        <p:spPr>
          <a:xfrm>
            <a:off x="274320" y="891357"/>
            <a:ext cx="4206240" cy="1158819"/>
          </a:xfrm>
          <a:prstGeom prst="rect">
            <a:avLst/>
          </a:prstGeom>
          <a:noFill/>
          <a:ln/>
        </p:spPr>
        <p:txBody>
          <a:bodyPr wrap="square" rtlCol="0" anchor="ctr"/>
          <a:lstStyle/>
          <a:p>
            <a:pPr algn="ctr" indent="0" marL="0">
              <a:buNone/>
            </a:pPr>
            <a:r>
              <a:rPr lang="en-US" sz="4000" b="1" dirty="0">
                <a:solidFill>
                  <a:srgbClr val="1B2A4A"/>
                </a:solidFill>
                <a:latin typeface="Arial" pitchFamily="34" charset="0"/>
                <a:ea typeface="Arial" pitchFamily="34" charset="-122"/>
                <a:cs typeface="Arial" pitchFamily="34" charset="-120"/>
              </a:rPr>
              <a:t>277,569</a:t>
            </a:r>
            <a:endParaRPr lang="en-US" sz="4000" dirty="0"/>
          </a:p>
        </p:txBody>
      </p:sp>
      <p:sp>
        <p:nvSpPr>
          <p:cNvPr id="7" name="bounded_body"/>
          <p:cNvSpPr/>
          <p:nvPr/>
        </p:nvSpPr>
        <p:spPr>
          <a:xfrm>
            <a:off x="347472" y="2050176"/>
            <a:ext cx="4059936" cy="599389"/>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Flights into the blockaded city</a:t>
            </a:r>
            <a:endParaRPr lang="en-US" sz="1800" dirty="0"/>
          </a:p>
        </p:txBody>
      </p:sp>
      <p:sp>
        <p:nvSpPr>
          <p:cNvPr id="8" name="Shape 6"/>
          <p:cNvSpPr/>
          <p:nvPr/>
        </p:nvSpPr>
        <p:spPr>
          <a:xfrm>
            <a:off x="4663440" y="731520"/>
            <a:ext cx="4206240" cy="1997964"/>
          </a:xfrm>
          <a:prstGeom prst="rect">
            <a:avLst/>
          </a:prstGeom>
          <a:solidFill>
            <a:srgbClr val="E8EDF4"/>
          </a:solidFill>
          <a:ln w="12700">
            <a:solidFill>
              <a:srgbClr val="DDDDDD"/>
            </a:solidFill>
            <a:prstDash val="solid"/>
          </a:ln>
        </p:spPr>
      </p:sp>
      <p:sp>
        <p:nvSpPr>
          <p:cNvPr id="9" name="Text 7"/>
          <p:cNvSpPr/>
          <p:nvPr/>
        </p:nvSpPr>
        <p:spPr>
          <a:xfrm>
            <a:off x="4663440" y="891357"/>
            <a:ext cx="4206240" cy="1158819"/>
          </a:xfrm>
          <a:prstGeom prst="rect">
            <a:avLst/>
          </a:prstGeom>
          <a:noFill/>
          <a:ln/>
        </p:spPr>
        <p:txBody>
          <a:bodyPr wrap="square" rtlCol="0" anchor="ctr"/>
          <a:lstStyle/>
          <a:p>
            <a:pPr algn="ctr" indent="0" marL="0">
              <a:buNone/>
            </a:pPr>
            <a:r>
              <a:rPr lang="en-US" sz="4000" b="1" dirty="0">
                <a:solidFill>
                  <a:srgbClr val="1B2A4A"/>
                </a:solidFill>
                <a:latin typeface="Arial" pitchFamily="34" charset="0"/>
                <a:ea typeface="Arial" pitchFamily="34" charset="-122"/>
                <a:cs typeface="Arial" pitchFamily="34" charset="-120"/>
              </a:rPr>
              <a:t>2.3 million</a:t>
            </a:r>
            <a:endParaRPr lang="en-US" sz="4000" dirty="0"/>
          </a:p>
        </p:txBody>
      </p:sp>
      <p:sp>
        <p:nvSpPr>
          <p:cNvPr id="10" name="bounded_body"/>
          <p:cNvSpPr/>
          <p:nvPr/>
        </p:nvSpPr>
        <p:spPr>
          <a:xfrm>
            <a:off x="4736592" y="2050176"/>
            <a:ext cx="4059936" cy="599389"/>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Tons of cargo delivered by air</a:t>
            </a:r>
            <a:endParaRPr lang="en-US" sz="1800" dirty="0"/>
          </a:p>
        </p:txBody>
      </p:sp>
      <p:sp>
        <p:nvSpPr>
          <p:cNvPr id="11" name="Shape 9"/>
          <p:cNvSpPr/>
          <p:nvPr/>
        </p:nvSpPr>
        <p:spPr>
          <a:xfrm>
            <a:off x="274320" y="2839212"/>
            <a:ext cx="8595360" cy="1371600"/>
          </a:xfrm>
          <a:prstGeom prst="rect">
            <a:avLst/>
          </a:prstGeom>
          <a:solidFill>
            <a:srgbClr val="F5F5F5"/>
          </a:solidFill>
          <a:ln w="12700">
            <a:solidFill>
              <a:srgbClr val="F2F2F2"/>
            </a:solidFill>
            <a:prstDash val="solid"/>
          </a:ln>
        </p:spPr>
      </p:sp>
      <p:sp>
        <p:nvSpPr>
          <p:cNvPr id="12" name="bounded_body"/>
          <p:cNvSpPr/>
          <p:nvPr/>
        </p:nvSpPr>
        <p:spPr>
          <a:xfrm>
            <a:off x="457200" y="2839212"/>
            <a:ext cx="8229600" cy="45720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Blockade: June 24, 1948 to May 12, 1949</a:t>
            </a:r>
            <a:endParaRPr lang="en-US" sz="1800" dirty="0"/>
          </a:p>
        </p:txBody>
      </p:sp>
      <p:sp>
        <p:nvSpPr>
          <p:cNvPr id="13" name="Shape 11"/>
          <p:cNvSpPr/>
          <p:nvPr/>
        </p:nvSpPr>
        <p:spPr>
          <a:xfrm>
            <a:off x="320040" y="3296412"/>
            <a:ext cx="8503920" cy="0"/>
          </a:xfrm>
          <a:prstGeom prst="line">
            <a:avLst/>
          </a:prstGeom>
          <a:noFill/>
          <a:ln w="6350">
            <a:solidFill>
              <a:srgbClr val="F2F2F2"/>
            </a:solidFill>
            <a:prstDash val="solid"/>
          </a:ln>
        </p:spPr>
      </p:sp>
      <p:sp>
        <p:nvSpPr>
          <p:cNvPr id="14" name="bounded_body"/>
          <p:cNvSpPr/>
          <p:nvPr/>
        </p:nvSpPr>
        <p:spPr>
          <a:xfrm>
            <a:off x="457200" y="3296412"/>
            <a:ext cx="8229600" cy="45720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Cargo: Food, coal, and medicine flown in around the clock</a:t>
            </a:r>
            <a:endParaRPr lang="en-US" sz="1800" dirty="0"/>
          </a:p>
        </p:txBody>
      </p:sp>
      <p:sp>
        <p:nvSpPr>
          <p:cNvPr id="15" name="Shape 13"/>
          <p:cNvSpPr/>
          <p:nvPr/>
        </p:nvSpPr>
        <p:spPr>
          <a:xfrm>
            <a:off x="320040" y="3753612"/>
            <a:ext cx="8503920" cy="0"/>
          </a:xfrm>
          <a:prstGeom prst="line">
            <a:avLst/>
          </a:prstGeom>
          <a:noFill/>
          <a:ln w="6350">
            <a:solidFill>
              <a:srgbClr val="F2F2F2"/>
            </a:solidFill>
            <a:prstDash val="solid"/>
          </a:ln>
        </p:spPr>
      </p:sp>
      <p:sp>
        <p:nvSpPr>
          <p:cNvPr id="16" name="bounded_body"/>
          <p:cNvSpPr/>
          <p:nvPr/>
        </p:nvSpPr>
        <p:spPr>
          <a:xfrm>
            <a:off x="457200" y="3753612"/>
            <a:ext cx="8229600" cy="457200"/>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Why not force: Driving a convoy through risked starting a shooting war</a:t>
            </a:r>
            <a:endParaRPr lang="en-US" sz="1750" dirty="0"/>
          </a:p>
        </p:txBody>
      </p:sp>
      <p:sp>
        <p:nvSpPr>
          <p:cNvPr id="17" name="Shape 15"/>
          <p:cNvSpPr/>
          <p:nvPr/>
        </p:nvSpPr>
        <p:spPr>
          <a:xfrm>
            <a:off x="274320" y="4302252"/>
            <a:ext cx="8595360" cy="512064"/>
          </a:xfrm>
          <a:prstGeom prst="rect">
            <a:avLst/>
          </a:prstGeom>
          <a:solidFill>
            <a:srgbClr val="FFEBEE"/>
          </a:solidFill>
          <a:ln w="12700">
            <a:solidFill>
              <a:srgbClr val="C0392B"/>
            </a:solidFill>
            <a:prstDash val="solid"/>
          </a:ln>
        </p:spPr>
      </p:sp>
      <p:sp>
        <p:nvSpPr>
          <p:cNvPr id="18" name="Shape 16"/>
          <p:cNvSpPr/>
          <p:nvPr/>
        </p:nvSpPr>
        <p:spPr>
          <a:xfrm>
            <a:off x="274320" y="4302252"/>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500" dirty="0">
                <a:solidFill>
                  <a:srgbClr val="1B2A4A"/>
                </a:solidFill>
                <a:latin typeface="Arial" pitchFamily="34" charset="0"/>
                <a:ea typeface="Arial" pitchFamily="34" charset="-122"/>
                <a:cs typeface="Arial" pitchFamily="34" charset="-120"/>
              </a:rPr>
              <a:t>Fun Fact: Some pilots dropped candy on small handmade parachutes for children below.</a:t>
            </a:r>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Words to Know: Two Armed Camps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Berlin Airlift</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Western operation that supplied West Berlin entirely by air rather than abandon the city or fight through</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NATO</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North Atlantic Treaty Organization, the 1949 alliance in which an attack on one member is an attack on all</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Warsaw Pact</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The 1955 alliance of the Soviet Union and its satellite states, formed after West Germany joined NATO</a:t>
            </a:r>
            <a:endParaRPr lang="en-US" sz="16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Remember: These last three terms complete the ten-term Reference Guide in your Activity.</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NATO and the Warsaw Pact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NATO, 1949</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Twelve Western nations pledge that an attack on one is an attack on all</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Why it mattered</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U.S. joined a peacetime military alliance for the first time</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Warsaw Pact, 1955</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USSR and its satellites answer with an alliance of their own</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trigger</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West Germany was admitted to NATO in May 1955</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Note: Each side built its alliance because the other side already had one.</a:t>
            </a:r>
            <a:endParaRPr lang="en-US"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Two Blocs, One Divided Europe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19"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2865120"/>
                <a:gridCol w="2865120"/>
                <a:gridCol w="286512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Feature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Western Bloc</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Soviet Bloc</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Leading power</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United States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Soviet Union</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Economy</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Capitalism and private business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State-run communism</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Government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Elections with rival parties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One-party rule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Aid program</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Marshall Plan, 1948</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Comecon, 1949</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Military alliance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NATO, 1949</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Warsaw Pact, 1955</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By 1955 almost every European country sat on one side of this table or the other.</a:t>
            </a:r>
            <a:endParaRPr lang="en-US"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the Alliance Broke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Each side read the other's defensive moves as aggression.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Soviets wanted a buffer zone after two invasions from the west.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Americans saw that buffer zone as the conquest of free nations.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Neither side wanted another shooting war so soon after 1945.</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So the fight moved to aid, alliances, propaganda, and proxy conflicts.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Remember: A cold war is still a war. It just uses different weapons.</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40842"/>
          </a:xfrm>
          <a:prstGeom prst="rect">
            <a:avLst/>
          </a:prstGeom>
          <a:solidFill>
            <a:srgbClr val="FFFFFF"/>
          </a:solidFill>
          <a:ln w="12700">
            <a:solidFill>
              <a:srgbClr val="F2F2F2"/>
            </a:solidFill>
            <a:prstDash val="solid"/>
          </a:ln>
        </p:spPr>
      </p:sp>
      <p:sp>
        <p:nvSpPr>
          <p:cNvPr id="6" name="Shape 4"/>
          <p:cNvSpPr/>
          <p:nvPr/>
        </p:nvSpPr>
        <p:spPr>
          <a:xfrm>
            <a:off x="438912" y="841629"/>
            <a:ext cx="365760" cy="365760"/>
          </a:xfrm>
          <a:prstGeom prst="ellipse">
            <a:avLst/>
          </a:prstGeom>
          <a:solidFill>
            <a:srgbClr val="145F58"/>
          </a:solidFill>
          <a:ln w="12700">
            <a:solidFill>
              <a:srgbClr val="145F58"/>
            </a:solidFill>
            <a:prstDash val="solid"/>
          </a:ln>
        </p:spPr>
      </p:sp>
      <p:sp>
        <p:nvSpPr>
          <p:cNvPr id="7" name="Text 5"/>
          <p:cNvSpPr/>
          <p:nvPr/>
        </p:nvSpPr>
        <p:spPr>
          <a:xfrm>
            <a:off x="438912" y="841629"/>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6408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the U.S.-Soviet wartime alliance broke apart after 1945.</a:t>
            </a:r>
            <a:endParaRPr lang="en-US" sz="1800" dirty="0"/>
          </a:p>
        </p:txBody>
      </p:sp>
      <p:sp>
        <p:nvSpPr>
          <p:cNvPr id="9" name="Shape 7"/>
          <p:cNvSpPr/>
          <p:nvPr/>
        </p:nvSpPr>
        <p:spPr>
          <a:xfrm>
            <a:off x="274320" y="1408938"/>
            <a:ext cx="8595360" cy="640842"/>
          </a:xfrm>
          <a:prstGeom prst="rect">
            <a:avLst/>
          </a:prstGeom>
          <a:solidFill>
            <a:srgbClr val="FFFFFF"/>
          </a:solidFill>
          <a:ln w="12700">
            <a:solidFill>
              <a:srgbClr val="F2F2F2"/>
            </a:solidFill>
            <a:prstDash val="solid"/>
          </a:ln>
        </p:spPr>
      </p:sp>
      <p:sp>
        <p:nvSpPr>
          <p:cNvPr id="10" name="Shape 8"/>
          <p:cNvSpPr/>
          <p:nvPr/>
        </p:nvSpPr>
        <p:spPr>
          <a:xfrm>
            <a:off x="438912" y="1546479"/>
            <a:ext cx="365760" cy="365760"/>
          </a:xfrm>
          <a:prstGeom prst="ellipse">
            <a:avLst/>
          </a:prstGeom>
          <a:solidFill>
            <a:srgbClr val="145F58"/>
          </a:solidFill>
          <a:ln w="12700">
            <a:solidFill>
              <a:srgbClr val="145F58"/>
            </a:solidFill>
            <a:prstDash val="solid"/>
          </a:ln>
        </p:spPr>
      </p:sp>
      <p:sp>
        <p:nvSpPr>
          <p:cNvPr id="11" name="Text 9"/>
          <p:cNvSpPr/>
          <p:nvPr/>
        </p:nvSpPr>
        <p:spPr>
          <a:xfrm>
            <a:off x="438912" y="1546479"/>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408938"/>
            <a:ext cx="7882128" cy="6408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how the Soviet Union built a bloc of satellite states.</a:t>
            </a:r>
            <a:endParaRPr lang="en-US" sz="1800" dirty="0"/>
          </a:p>
        </p:txBody>
      </p:sp>
      <p:sp>
        <p:nvSpPr>
          <p:cNvPr id="13" name="Shape 11"/>
          <p:cNvSpPr/>
          <p:nvPr/>
        </p:nvSpPr>
        <p:spPr>
          <a:xfrm>
            <a:off x="274320" y="2113788"/>
            <a:ext cx="8595360" cy="640842"/>
          </a:xfrm>
          <a:prstGeom prst="rect">
            <a:avLst/>
          </a:prstGeom>
          <a:solidFill>
            <a:srgbClr val="FFFFFF"/>
          </a:solidFill>
          <a:ln w="12700">
            <a:solidFill>
              <a:srgbClr val="F2F2F2"/>
            </a:solidFill>
            <a:prstDash val="solid"/>
          </a:ln>
        </p:spPr>
      </p:sp>
      <p:sp>
        <p:nvSpPr>
          <p:cNvPr id="14" name="Shape 12"/>
          <p:cNvSpPr/>
          <p:nvPr/>
        </p:nvSpPr>
        <p:spPr>
          <a:xfrm>
            <a:off x="438912" y="2251329"/>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2251329"/>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113788"/>
            <a:ext cx="7882128" cy="6408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Define containment and explain the strategy behind it.</a:t>
            </a:r>
            <a:endParaRPr lang="en-US" sz="1800" dirty="0"/>
          </a:p>
        </p:txBody>
      </p:sp>
      <p:sp>
        <p:nvSpPr>
          <p:cNvPr id="17" name="Shape 15"/>
          <p:cNvSpPr/>
          <p:nvPr/>
        </p:nvSpPr>
        <p:spPr>
          <a:xfrm>
            <a:off x="274320" y="2818638"/>
            <a:ext cx="8595360" cy="640842"/>
          </a:xfrm>
          <a:prstGeom prst="rect">
            <a:avLst/>
          </a:prstGeom>
          <a:solidFill>
            <a:srgbClr val="FFFFFF"/>
          </a:solidFill>
          <a:ln w="12700">
            <a:solidFill>
              <a:srgbClr val="F2F2F2"/>
            </a:solidFill>
            <a:prstDash val="solid"/>
          </a:ln>
        </p:spPr>
      </p:sp>
      <p:sp>
        <p:nvSpPr>
          <p:cNvPr id="18" name="Shape 16"/>
          <p:cNvSpPr/>
          <p:nvPr/>
        </p:nvSpPr>
        <p:spPr>
          <a:xfrm>
            <a:off x="438912" y="2956179"/>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2956179"/>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2818638"/>
            <a:ext cx="7882128" cy="6408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what the Truman Doctrine promised and what triggered it.</a:t>
            </a:r>
            <a:endParaRPr lang="en-US" sz="1800" dirty="0"/>
          </a:p>
        </p:txBody>
      </p:sp>
      <p:sp>
        <p:nvSpPr>
          <p:cNvPr id="21" name="Shape 19"/>
          <p:cNvSpPr/>
          <p:nvPr/>
        </p:nvSpPr>
        <p:spPr>
          <a:xfrm>
            <a:off x="274320" y="3523488"/>
            <a:ext cx="8595360" cy="640842"/>
          </a:xfrm>
          <a:prstGeom prst="rect">
            <a:avLst/>
          </a:prstGeom>
          <a:solidFill>
            <a:srgbClr val="FFFFFF"/>
          </a:solidFill>
          <a:ln w="12700">
            <a:solidFill>
              <a:srgbClr val="F2F2F2"/>
            </a:solidFill>
            <a:prstDash val="solid"/>
          </a:ln>
        </p:spPr>
      </p:sp>
      <p:sp>
        <p:nvSpPr>
          <p:cNvPr id="22" name="Shape 20"/>
          <p:cNvSpPr/>
          <p:nvPr/>
        </p:nvSpPr>
        <p:spPr>
          <a:xfrm>
            <a:off x="438912" y="3661029"/>
            <a:ext cx="365760" cy="365760"/>
          </a:xfrm>
          <a:prstGeom prst="ellipse">
            <a:avLst/>
          </a:prstGeom>
          <a:solidFill>
            <a:srgbClr val="145F58"/>
          </a:solidFill>
          <a:ln w="12700">
            <a:solidFill>
              <a:srgbClr val="145F58"/>
            </a:solidFill>
            <a:prstDash val="solid"/>
          </a:ln>
        </p:spPr>
      </p:sp>
      <p:sp>
        <p:nvSpPr>
          <p:cNvPr id="23" name="Text 21"/>
          <p:cNvSpPr/>
          <p:nvPr/>
        </p:nvSpPr>
        <p:spPr>
          <a:xfrm>
            <a:off x="438912" y="3661029"/>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4" name="mllp_textfit_body"/>
          <p:cNvSpPr/>
          <p:nvPr/>
        </p:nvSpPr>
        <p:spPr>
          <a:xfrm>
            <a:off x="941832" y="3523488"/>
            <a:ext cx="7882128" cy="6408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the Marshall Plan used economic aid as a Cold War tool.</a:t>
            </a:r>
            <a:endParaRPr lang="en-US" sz="1800" dirty="0"/>
          </a:p>
        </p:txBody>
      </p:sp>
      <p:sp>
        <p:nvSpPr>
          <p:cNvPr id="25" name="Shape 23"/>
          <p:cNvSpPr/>
          <p:nvPr/>
        </p:nvSpPr>
        <p:spPr>
          <a:xfrm>
            <a:off x="274320" y="4228338"/>
            <a:ext cx="8595360" cy="640842"/>
          </a:xfrm>
          <a:prstGeom prst="rect">
            <a:avLst/>
          </a:prstGeom>
          <a:solidFill>
            <a:srgbClr val="FFFFFF"/>
          </a:solidFill>
          <a:ln w="12700">
            <a:solidFill>
              <a:srgbClr val="F2F2F2"/>
            </a:solidFill>
            <a:prstDash val="solid"/>
          </a:ln>
        </p:spPr>
      </p:sp>
      <p:sp>
        <p:nvSpPr>
          <p:cNvPr id="26" name="Shape 24"/>
          <p:cNvSpPr/>
          <p:nvPr/>
        </p:nvSpPr>
        <p:spPr>
          <a:xfrm>
            <a:off x="438912" y="4365879"/>
            <a:ext cx="365760" cy="365760"/>
          </a:xfrm>
          <a:prstGeom prst="ellipse">
            <a:avLst/>
          </a:prstGeom>
          <a:solidFill>
            <a:srgbClr val="145F58"/>
          </a:solidFill>
          <a:ln w="12700">
            <a:solidFill>
              <a:srgbClr val="145F58"/>
            </a:solidFill>
            <a:prstDash val="solid"/>
          </a:ln>
        </p:spPr>
      </p:sp>
      <p:sp>
        <p:nvSpPr>
          <p:cNvPr id="27" name="Text 25"/>
          <p:cNvSpPr/>
          <p:nvPr/>
        </p:nvSpPr>
        <p:spPr>
          <a:xfrm>
            <a:off x="438912" y="4365879"/>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8" name="mllp_textfit_body"/>
          <p:cNvSpPr/>
          <p:nvPr/>
        </p:nvSpPr>
        <p:spPr>
          <a:xfrm>
            <a:off x="941832" y="4228338"/>
            <a:ext cx="7882128" cy="6408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how Berlin, NATO, and the Warsaw Pact split Europe in two.</a:t>
            </a:r>
            <a:endParaRPr lang="en-U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alliance held together because of a shared enemy, and ended with it.</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Yalta promised free elections; Eastern Europe got satellite states.</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Containment meant stopping communism, not rolling it back by force.</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Truman Doctrine and Marshall Plan turned containment into policy.</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Berlin, NATO, and the Warsaw Pact left Europe in two armed blocs.</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Allies of Convenience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U.S., Britain, and the Soviet Union fought Nazi Germany together.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They shared one goal: defeating Hitler, not building a shared future.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United States was a capitalist democracy.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Soviet Union was a communist dictatorship under Joseph Stalin.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Once Germany fell in 1945, the common enemy that held them together was gone.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The alliance was built on a shared enemy, not on shared values.</a:t>
            </a:r>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Yalta, February 1945: Promises Made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Who met</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Roosevelt, Churchill, and Stalin, in Soviet Crimea</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Germany</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Agreed to divide defeated Germany into occupation zones</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Eastern Europe</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Stalin promised free elections in the liberated countries</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New organization</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Agreed to create the United Nations</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500" dirty="0">
                <a:solidFill>
                  <a:srgbClr val="1B2A4A"/>
                </a:solidFill>
                <a:latin typeface="Arial" pitchFamily="34" charset="0"/>
                <a:ea typeface="Arial" pitchFamily="34" charset="-122"/>
                <a:cs typeface="Arial" pitchFamily="34" charset="-120"/>
              </a:rPr>
              <a:t>Note: Yalta produced promises, not enforcement. Nothing bound Stalin to keep them.</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Potsdam, July 1945: Promises Broken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Roosevelt had died in April; Truman took his place at the table.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Churchill was voted out mid-conference and replaced by Attlee.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Soviet troops already occupied most of Eastern Europe.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Stalin refused to allow genuinely free elections in Poland.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Truman left Potsdam convinced Stalin could not be trusted.</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50" dirty="0">
                <a:solidFill>
                  <a:srgbClr val="1B2A4A"/>
                </a:solidFill>
                <a:latin typeface="Arial" pitchFamily="34" charset="0"/>
                <a:ea typeface="Arial" pitchFamily="34" charset="-122"/>
                <a:cs typeface="Arial" pitchFamily="34" charset="-120"/>
              </a:rPr>
              <a:t>Did You Know? Truman learned the atomic bomb test had worked while he was at Potsdam.</a:t>
            </a:r>
            <a:endParaRPr lang="en-US" sz="14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Words to Know: From Alliance to Rivalry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Cold War</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postwar rivalry between the United States and the Soviet Union, fought through aid, alliances, and proxy wars</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Iron Curtain</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dividing line between Soviet-controlled Eastern Europe and the democratic West, named by Churchill in 1946</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Containment</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U.S. strategy of stopping communism from spreading beyond where it already existed, rather than rolling it back</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Satellite State</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An Eastern European country that kept its own name and borders but whose government answered to Moscow</a:t>
            </a:r>
            <a:endParaRPr lang="en-US" sz="17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Remember: You will use all four of these words again in the Activity packet.</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Iron Curtain Falls Across Eastern Europe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Poland, Hungary, Romania, Bulgaria, and Albania fell under Soviet control.</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Each kept its own name and flag but answered to Moscow.</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Communists took power through rigged votes, arrests, and pressure.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Czechoslovakia was the last to fall, in a coup in February 1948.</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Churchill gave the Iron Curtain its name in a 1946 speech.</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Warning: A satellite state was not annexed. It was controlled from a distance.</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Greece and Turkey in Crisis, 1947</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Greece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Civil war between the government and communist-led rebels</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Turkey</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Soviet pressure for a share of control over the straits</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Britain</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Broke, and told Washington it could no longer pay for either</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question</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Would the United States step into Britain's place?</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Britain's withdrawal forced the United States to decide how far it would go.</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Truman Doctrine, March 12, 1947</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Truman went before a joint session of Congress to ask for aid.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said the U.S. must support free peoples resisting attempted subjugation.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framed the world as a choice between two ways of life.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Congress approved the aid for Greece and Turkey.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speech set the pattern for U.S. Cold War policy for decades.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Aid to two countries became a promise to the whole world.</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Origins of the Cold War</dc:title>
  <dc:subject>PptxGenJS Presentation</dc:subject>
  <dc:creator>More Lessons Less Planning</dc:creator>
  <cp:lastModifiedBy>More Lessons Less Planning</cp:lastModifiedBy>
  <cp:revision>1</cp:revision>
  <dcterms:created xsi:type="dcterms:W3CDTF">2026-08-01T14:13:54Z</dcterms:created>
  <dcterms:modified xsi:type="dcterms:W3CDTF">2026-08-01T14:13:54Z</dcterms:modified>
</cp:coreProperties>
</file>