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by asking students to name one thing they did yesterday after school - then ask what they GAVE UP to do it. That given-up best alternative is the opportunity cost, and it is the real price of every decision, even the free-looking ones.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Apply opportunity cost to work decisions. Extra shifts, working instead of studying, and a second job all trade time for money. The opportunity cost of each is the best alternative use of the time given up. Stress the balance: more money but a higher time cost.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Apply opportunity cost to spending. Every dollar spent one way is gone for another use; the opportunity cost is the best alternative purchase given up. Even saving has an opportunity cost (what you could have bought). Use the shoes-vs-concert-ticket example - both $50, so the opportunity cost of the shoes is the ticket.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Introduce marginal thinking. Most real choices are not all-or-nothing - they are about one more or one less unit (one more shift, one more study hour). Each extra unit has its own opportunity cost, and the benefit of each extra unit usually shrinks. Stop when one more unit costs more than it gains.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 the classic saying 'there's no free lunch.' It means every choice has a cost, even free-looking ones. A free app costs time and data; a free afternoon costs skipped pay. The cost is the best alternative given up - hidden, but real. This reinforces implicit cost.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students a decision tool that uses opportunity cost. Four steps: list the benefit, add the full cost (money plus opportunity cost), find the net benefit (benefit minus full cost), pick the greatest net benefit. The key upgrade from TK 01: the cost now explicitly includes opportunity cost.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the three terms. OPPORTUNITY COST: the value of the single best alternative you give up; the real cost of any decision. TRADE-OFF: all the alternatives you give up; opportunity cost is the single best one of them. NEXT-BEST ALTERNATIVE: the one option you would have chosen if your top choice were gone; naming it gives you the opportunity cost.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the three terms. EXPLICIT COST: a cost you actually pay out of pocket in money - the price tag, dollars leaving your wallet. IMPLICIT COST: a hidden, non-money cost - the time, pay, or opportunity you give up, with no price tag. MARGINAL CHOICE: a decision about a little more or a little less; each extra unit has its own opportunity cost.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the three terms. COST-BENEFIT THINKING: weighing what you give up (cost, including opportunity cost) against what you gain, to pick the greatest net benefit. NET BENEFIT: benefit minus the full cost of a choice (including opportunity cost); the best choice has the greatest net benefit. THERE'S NO FREE LUNCH: the saying that every choice has a cost - even a 'free' option costs the best alternative you gave up.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Cycle the five takeaways. Each maps to one part of the activity: define opportunity cost (Part 1), reference vocabulary (Part 2), calculate opportunity cost in dollars/hours (Part 3), separate explicit/implicit and decide (Part 4), and the cost-benefit recommendation (Part 5).</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four targets aloud. Target 1 defines the term. Target 2 separates the two confusable pairs (trade-off vs opportunity cost; explicit vs implicit). Target 3 is the calculation skill. Target 4 is the application to teen life.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Bridge from the scarcity lesson. Scarcity forces choices; this lesson names the cost of those choices. Define opportunity cost as the best alternative given up. Stress that the cost is real even when no money changes hands.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Define opportunity cost cleanly and slowly - this is the central term. The value of the single best alternative given up. Repeat that it is ONE option (the best), not all of them, and that it is real even with no money spent.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most-confused pair in the lesson (carried over from TK 01 and drilled again). Trade-off = ALL alternatives given up; opportunity cost = the single BEST one. Opportunity cost is always picked from the trade-off list. Use the quick test.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students a method they can repeat. The opportunity cost = the next-best alternative given up. Four steps: list options, pick one, name the best one you did NOT pick, that is the opportunity cost. Quantify in dollars or hours when possible.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Split opportunity cost into its two parts. Explicit costs are out-of-pocket money (the price tag). Implicit costs are hidden non-money costs - the time, pay, or best alternative given up. The real cost is both added together. Use the concert ticket: $40 paid (explicit) plus a $48 skipped shift (implicit).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one calculation end to end so the method becomes concrete. The choice: a 3-hour $16/hour shift or hang out with friends. If you hang out, the next-best alternative given up is the $48 of pay. So the opportunity cost of the free afternoon is $48. Show the math: 3 hours x $16 = $48.</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Apply opportunity cost to school decisions. Coming to class, doing homework, and SAT prep all have opportunity costs (the best alternative use of that time). The payoff: school often has a large future benefit, so even with a real opportunity cost the net benefit is positive.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Opportunity Cost: The Real Price of Every Decision</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Every choice costs you the best thing you didn't pick.</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Opportunity Cost at WORK</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Picking up an extra shift</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Opportunity cost = the study time, rest, or friends you give up for the pay</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Working instead of studying</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Opportunity cost = the better grade you could have earned with that time</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 second job</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Opportunity cost = the free time and energy a second job uses up</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balance</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More work means more money but a higher opportunity cost in time - weigh both</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Remember: Every extra work shift earns money but costs you the best alternative use of those hours - that is its opportunity cost.</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Opportunity Cost in SPENDING</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Every Dollar Has a Best Use</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Spend $50 here and it is gone for there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opportunity cost = the best thing you didn't buy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Saving has an opportunity cost too</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So does an impulse buy you regret</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A Spending Example</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You spend $50 on new shoes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You also wanted a $50 concert ticket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Opportunity cost = the concert ticket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best alternative use of that $50</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Spending a dollar one way means it is gone for every other use. The opportunity cost is the best thing you did NOT buy with it.</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Marginal Choices - One More or One Less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 MARGINAL choice is about a little MORE or a little LESS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Not all-or-nothing: one MORE shift, one MORE hour of study</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Each extra unit has its OWN opportunity cost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Example: the 1st study hour helps a lot; the 5th helps less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Smart deciders stop when one more unit costs more than it gains</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Did You Know: Most real decisions are MARGINAL - about one more or one less unit. Each extra hour or dollar has its own opportunity cost.</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There's No Free Lunch - Even 'Free' Has a Cost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The Saying</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'There's no free lunch' is an econ classic</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means every choice has a cost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Even a 'free' option costs something</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What it costs is the best alternative</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Free Things Still Cost</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free app costs your time and data</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free afternoon costs the pay you skipped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free sample costs the time in line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cost is hidden, but it is real</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THERE'S NO FREE LUNCH - every choice has a cost. Even a 'free' option costs you the best alternative you gave up to take it.</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100" b="1" dirty="0">
                <a:solidFill>
                  <a:srgbClr val="FFFFFF"/>
                </a:solidFill>
                <a:latin typeface="Trebuchet MS" pitchFamily="34" charset="0"/>
                <a:ea typeface="Trebuchet MS" pitchFamily="34" charset="-122"/>
                <a:cs typeface="Trebuchet MS" pitchFamily="34" charset="-120"/>
              </a:rPr>
              <a:t>Cost-Benefit Thinking - Using Opportunity Cost to Choose Well</a:t>
            </a:r>
            <a:endParaRPr lang="en-US" sz="21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Step 1 - List the benefit</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What you GAIN from the option you are considering</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Step 2 - Add the full cost</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Explicit money cost PLUS the opportunity cost (the best alternative given up)</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Step 3 - Find the net benefit</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Net benefit = benefit minus full cost; positive means it is worth it</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Step 4 - Pick the greatest net benefit</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Choose the option whose benefit most outweighs its full cost</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COST-BENEFIT THINKING weighs the benefit against the FULL cost (money plus opportunity cost), then picks the greatest NET BENEFIT.</a:t>
            </a:r>
            <a:endParaRPr lang="en-US" sz="1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Opportunity Cost Vocabulary (1 of 3)</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Opportunity cost</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600" dirty="0">
                <a:solidFill>
                  <a:srgbClr val="333333"/>
                </a:solidFill>
                <a:latin typeface="Arial" pitchFamily="34" charset="0"/>
                <a:ea typeface="Arial" pitchFamily="34" charset="-122"/>
                <a:cs typeface="Arial" pitchFamily="34" charset="-120"/>
              </a:rPr>
              <a:t>The value of the single BEST alternative you give up when you make a choice; the real cost of any decision.</a:t>
            </a:r>
            <a:endParaRPr lang="en-US" sz="16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Trade-off</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650" dirty="0">
                <a:solidFill>
                  <a:srgbClr val="333333"/>
                </a:solidFill>
                <a:latin typeface="Arial" pitchFamily="34" charset="0"/>
                <a:ea typeface="Arial" pitchFamily="34" charset="-122"/>
                <a:cs typeface="Arial" pitchFamily="34" charset="-120"/>
              </a:rPr>
              <a:t>All the alternatives you give up when you make a choice; opportunity cost is the single best one of them.</a:t>
            </a:r>
            <a:endParaRPr lang="en-US" sz="16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Next-best alternative</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600" dirty="0">
                <a:solidFill>
                  <a:srgbClr val="333333"/>
                </a:solidFill>
                <a:latin typeface="Arial" pitchFamily="34" charset="0"/>
                <a:ea typeface="Arial" pitchFamily="34" charset="-122"/>
                <a:cs typeface="Arial" pitchFamily="34" charset="-120"/>
              </a:rPr>
              <a:t>The one option you would have chosen if your top choice were gone; naming it gives you the opportunity cost.</a:t>
            </a:r>
            <a:endParaRPr lang="en-US" sz="160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Every term on this slide appears in Activity Part 2 (the Reference Guide) and on the Quiz - learn them here.</a:t>
            </a:r>
            <a:endParaRPr lang="en-US" sz="1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Opportunity Cost Vocabulary (2 of 3)</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77240"/>
            <a:ext cx="2743200" cy="3415284"/>
          </a:xfrm>
          <a:prstGeom prst="rect">
            <a:avLst/>
          </a:prstGeom>
          <a:solidFill>
            <a:srgbClr val="F0FAF8"/>
          </a:solidFill>
          <a:ln w="12700">
            <a:solidFill>
              <a:srgbClr val="DDDDDD"/>
            </a:solidFill>
            <a:prstDash val="solid"/>
          </a:ln>
        </p:spPr>
      </p:sp>
      <p:sp>
        <p:nvSpPr>
          <p:cNvPr id="6" name="Shape 4"/>
          <p:cNvSpPr/>
          <p:nvPr/>
        </p:nvSpPr>
        <p:spPr>
          <a:xfrm>
            <a:off x="1453896" y="886968"/>
            <a:ext cx="384048" cy="384048"/>
          </a:xfrm>
          <a:prstGeom prst="ellipse">
            <a:avLst/>
          </a:prstGeom>
          <a:solidFill>
            <a:srgbClr val="2A9D8F"/>
          </a:solidFill>
          <a:ln w="12700">
            <a:solidFill>
              <a:srgbClr val="2A9D8F"/>
            </a:solidFill>
            <a:prstDash val="solid"/>
          </a:ln>
        </p:spPr>
      </p:sp>
      <p:sp>
        <p:nvSpPr>
          <p:cNvPr id="7" name="Text 5"/>
          <p:cNvSpPr/>
          <p:nvPr/>
        </p:nvSpPr>
        <p:spPr>
          <a:xfrm>
            <a:off x="1453896" y="886968"/>
            <a:ext cx="384048"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Arial" pitchFamily="34" charset="0"/>
                <a:ea typeface="Arial" pitchFamily="34" charset="-122"/>
                <a:cs typeface="Arial" pitchFamily="34" charset="-120"/>
              </a:rPr>
              <a:t>1</a:t>
            </a:r>
            <a:endParaRPr lang="en-US" sz="1600" dirty="0"/>
          </a:p>
        </p:txBody>
      </p:sp>
      <p:sp>
        <p:nvSpPr>
          <p:cNvPr id="8" name="Text 6"/>
          <p:cNvSpPr/>
          <p:nvPr/>
        </p:nvSpPr>
        <p:spPr>
          <a:xfrm>
            <a:off x="365760" y="1325880"/>
            <a:ext cx="2560320" cy="292608"/>
          </a:xfrm>
          <a:prstGeom prst="rect">
            <a:avLst/>
          </a:prstGeom>
          <a:noFill/>
          <a:ln/>
        </p:spPr>
        <p:txBody>
          <a:bodyPr wrap="square" rtlCol="0" anchor="ctr"/>
          <a:lstStyle/>
          <a:p>
            <a:pPr algn="ctr" indent="0" marL="0">
              <a:buNone/>
            </a:pPr>
            <a:r>
              <a:rPr lang="en-US" sz="1400" b="1" dirty="0">
                <a:solidFill>
                  <a:srgbClr val="1B2A4A"/>
                </a:solidFill>
                <a:latin typeface="Arial" pitchFamily="34" charset="0"/>
                <a:ea typeface="Arial" pitchFamily="34" charset="-122"/>
                <a:cs typeface="Arial" pitchFamily="34" charset="-120"/>
              </a:rPr>
              <a:t>Explicit cost</a:t>
            </a:r>
            <a:endParaRPr lang="en-US" sz="1400" dirty="0"/>
          </a:p>
        </p:txBody>
      </p:sp>
      <p:sp>
        <p:nvSpPr>
          <p:cNvPr id="9" name="bounded_body"/>
          <p:cNvSpPr/>
          <p:nvPr/>
        </p:nvSpPr>
        <p:spPr>
          <a:xfrm>
            <a:off x="365760" y="1618488"/>
            <a:ext cx="2560320" cy="2464308"/>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A cost you actually pay out of pocket in money - the price tag, dollars leaving your wallet.</a:t>
            </a:r>
            <a:endParaRPr lang="en-US" sz="1800" dirty="0"/>
          </a:p>
        </p:txBody>
      </p:sp>
      <p:sp>
        <p:nvSpPr>
          <p:cNvPr id="10" name="Shape 8"/>
          <p:cNvSpPr/>
          <p:nvPr/>
        </p:nvSpPr>
        <p:spPr>
          <a:xfrm>
            <a:off x="3200400" y="777240"/>
            <a:ext cx="2743200" cy="3415284"/>
          </a:xfrm>
          <a:prstGeom prst="rect">
            <a:avLst/>
          </a:prstGeom>
          <a:solidFill>
            <a:srgbClr val="E8EDF4"/>
          </a:solidFill>
          <a:ln w="12700">
            <a:solidFill>
              <a:srgbClr val="DDDDDD"/>
            </a:solidFill>
            <a:prstDash val="solid"/>
          </a:ln>
        </p:spPr>
      </p:sp>
      <p:sp>
        <p:nvSpPr>
          <p:cNvPr id="11" name="Shape 9"/>
          <p:cNvSpPr/>
          <p:nvPr/>
        </p:nvSpPr>
        <p:spPr>
          <a:xfrm>
            <a:off x="4379976" y="886968"/>
            <a:ext cx="384048" cy="384048"/>
          </a:xfrm>
          <a:prstGeom prst="ellipse">
            <a:avLst/>
          </a:prstGeom>
          <a:solidFill>
            <a:srgbClr val="1B2A4A"/>
          </a:solidFill>
          <a:ln w="12700">
            <a:solidFill>
              <a:srgbClr val="1B2A4A"/>
            </a:solidFill>
            <a:prstDash val="solid"/>
          </a:ln>
        </p:spPr>
      </p:sp>
      <p:sp>
        <p:nvSpPr>
          <p:cNvPr id="12" name="Text 10"/>
          <p:cNvSpPr/>
          <p:nvPr/>
        </p:nvSpPr>
        <p:spPr>
          <a:xfrm>
            <a:off x="4379976" y="886968"/>
            <a:ext cx="384048"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Arial" pitchFamily="34" charset="0"/>
                <a:ea typeface="Arial" pitchFamily="34" charset="-122"/>
                <a:cs typeface="Arial" pitchFamily="34" charset="-120"/>
              </a:rPr>
              <a:t>2</a:t>
            </a:r>
            <a:endParaRPr lang="en-US" sz="1600" dirty="0"/>
          </a:p>
        </p:txBody>
      </p:sp>
      <p:sp>
        <p:nvSpPr>
          <p:cNvPr id="13" name="Text 11"/>
          <p:cNvSpPr/>
          <p:nvPr/>
        </p:nvSpPr>
        <p:spPr>
          <a:xfrm>
            <a:off x="3291840" y="1325880"/>
            <a:ext cx="2560320" cy="292608"/>
          </a:xfrm>
          <a:prstGeom prst="rect">
            <a:avLst/>
          </a:prstGeom>
          <a:noFill/>
          <a:ln/>
        </p:spPr>
        <p:txBody>
          <a:bodyPr wrap="square" rtlCol="0" anchor="ctr"/>
          <a:lstStyle/>
          <a:p>
            <a:pPr algn="ctr" indent="0" marL="0">
              <a:buNone/>
            </a:pPr>
            <a:r>
              <a:rPr lang="en-US" sz="1400" b="1" dirty="0">
                <a:solidFill>
                  <a:srgbClr val="1B2A4A"/>
                </a:solidFill>
                <a:latin typeface="Arial" pitchFamily="34" charset="0"/>
                <a:ea typeface="Arial" pitchFamily="34" charset="-122"/>
                <a:cs typeface="Arial" pitchFamily="34" charset="-120"/>
              </a:rPr>
              <a:t>Implicit cost</a:t>
            </a:r>
            <a:endParaRPr lang="en-US" sz="1400" dirty="0"/>
          </a:p>
        </p:txBody>
      </p:sp>
      <p:sp>
        <p:nvSpPr>
          <p:cNvPr id="14" name="bounded_body"/>
          <p:cNvSpPr/>
          <p:nvPr/>
        </p:nvSpPr>
        <p:spPr>
          <a:xfrm>
            <a:off x="3291840" y="1618488"/>
            <a:ext cx="2560320" cy="2464308"/>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A hidden, non-money cost - the time, pay, or opportunity you give up, with no price tag.</a:t>
            </a:r>
            <a:endParaRPr lang="en-US" sz="1800" dirty="0"/>
          </a:p>
        </p:txBody>
      </p:sp>
      <p:sp>
        <p:nvSpPr>
          <p:cNvPr id="15" name="Shape 13"/>
          <p:cNvSpPr/>
          <p:nvPr/>
        </p:nvSpPr>
        <p:spPr>
          <a:xfrm>
            <a:off x="6126480" y="777240"/>
            <a:ext cx="2743200" cy="3415284"/>
          </a:xfrm>
          <a:prstGeom prst="rect">
            <a:avLst/>
          </a:prstGeom>
          <a:solidFill>
            <a:srgbClr val="FFF8F6"/>
          </a:solidFill>
          <a:ln w="12700">
            <a:solidFill>
              <a:srgbClr val="DDDDDD"/>
            </a:solidFill>
            <a:prstDash val="solid"/>
          </a:ln>
        </p:spPr>
      </p:sp>
      <p:sp>
        <p:nvSpPr>
          <p:cNvPr id="16" name="Shape 14"/>
          <p:cNvSpPr/>
          <p:nvPr/>
        </p:nvSpPr>
        <p:spPr>
          <a:xfrm>
            <a:off x="7306056" y="886968"/>
            <a:ext cx="384048" cy="384048"/>
          </a:xfrm>
          <a:prstGeom prst="ellipse">
            <a:avLst/>
          </a:prstGeom>
          <a:solidFill>
            <a:srgbClr val="E8735A"/>
          </a:solidFill>
          <a:ln w="12700">
            <a:solidFill>
              <a:srgbClr val="E8735A"/>
            </a:solidFill>
            <a:prstDash val="solid"/>
          </a:ln>
        </p:spPr>
      </p:sp>
      <p:sp>
        <p:nvSpPr>
          <p:cNvPr id="17" name="Text 15"/>
          <p:cNvSpPr/>
          <p:nvPr/>
        </p:nvSpPr>
        <p:spPr>
          <a:xfrm>
            <a:off x="7306056" y="886968"/>
            <a:ext cx="384048"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Arial" pitchFamily="34" charset="0"/>
                <a:ea typeface="Arial" pitchFamily="34" charset="-122"/>
                <a:cs typeface="Arial" pitchFamily="34" charset="-120"/>
              </a:rPr>
              <a:t>3</a:t>
            </a:r>
            <a:endParaRPr lang="en-US" sz="1600" dirty="0"/>
          </a:p>
        </p:txBody>
      </p:sp>
      <p:sp>
        <p:nvSpPr>
          <p:cNvPr id="18" name="Text 16"/>
          <p:cNvSpPr/>
          <p:nvPr/>
        </p:nvSpPr>
        <p:spPr>
          <a:xfrm>
            <a:off x="6217920" y="1325880"/>
            <a:ext cx="2560320" cy="292608"/>
          </a:xfrm>
          <a:prstGeom prst="rect">
            <a:avLst/>
          </a:prstGeom>
          <a:noFill/>
          <a:ln/>
        </p:spPr>
        <p:txBody>
          <a:bodyPr wrap="square" rtlCol="0" anchor="ctr"/>
          <a:lstStyle/>
          <a:p>
            <a:pPr algn="ctr" indent="0" marL="0">
              <a:buNone/>
            </a:pPr>
            <a:r>
              <a:rPr lang="en-US" sz="1400" b="1" dirty="0">
                <a:solidFill>
                  <a:srgbClr val="1B2A4A"/>
                </a:solidFill>
                <a:latin typeface="Arial" pitchFamily="34" charset="0"/>
                <a:ea typeface="Arial" pitchFamily="34" charset="-122"/>
                <a:cs typeface="Arial" pitchFamily="34" charset="-120"/>
              </a:rPr>
              <a:t>Marginal choice</a:t>
            </a:r>
            <a:endParaRPr lang="en-US" sz="1400" dirty="0"/>
          </a:p>
        </p:txBody>
      </p:sp>
      <p:sp>
        <p:nvSpPr>
          <p:cNvPr id="19" name="bounded_body"/>
          <p:cNvSpPr/>
          <p:nvPr/>
        </p:nvSpPr>
        <p:spPr>
          <a:xfrm>
            <a:off x="6217920" y="1618488"/>
            <a:ext cx="2560320" cy="2464308"/>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A decision about a little more or a little less; each extra unit has its own opportunity cost.</a:t>
            </a:r>
            <a:endParaRPr lang="en-US" sz="1800" dirty="0"/>
          </a:p>
        </p:txBody>
      </p:sp>
      <p:sp>
        <p:nvSpPr>
          <p:cNvPr id="20" name="Shape 18"/>
          <p:cNvSpPr/>
          <p:nvPr/>
        </p:nvSpPr>
        <p:spPr>
          <a:xfrm>
            <a:off x="274320" y="4384548"/>
            <a:ext cx="8595360" cy="512064"/>
          </a:xfrm>
          <a:prstGeom prst="rect">
            <a:avLst/>
          </a:prstGeom>
          <a:solidFill>
            <a:srgbClr val="FFF8F6"/>
          </a:solidFill>
          <a:ln w="12700">
            <a:solidFill>
              <a:srgbClr val="E8735A"/>
            </a:solidFill>
            <a:prstDash val="solid"/>
          </a:ln>
        </p:spPr>
      </p:sp>
      <p:sp>
        <p:nvSpPr>
          <p:cNvPr id="21" name="Shape 19"/>
          <p:cNvSpPr/>
          <p:nvPr/>
        </p:nvSpPr>
        <p:spPr>
          <a:xfrm>
            <a:off x="274320" y="4384548"/>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These three terms appear in Activity Part 2 and on the Quiz - drill the explicit vs implicit cost difference.</a:t>
            </a:r>
            <a:endParaRPr lang="en-US" sz="1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Opportunity Cost Vocabulary (3 of 3)</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Cost-benefit thinking</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Weighing what you give up (cost, including opportunity cost) against what you gain, to pick the greatest net benefit.</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Net benefit</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Benefit minus the full cost of a choice (including opportunity cost); the best choice has the greatest net benefit.</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There's no free lunch</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700" dirty="0">
                <a:solidFill>
                  <a:srgbClr val="333333"/>
                </a:solidFill>
                <a:latin typeface="Arial" pitchFamily="34" charset="0"/>
                <a:ea typeface="Arial" pitchFamily="34" charset="-122"/>
                <a:cs typeface="Arial" pitchFamily="34" charset="-120"/>
              </a:rPr>
              <a:t>The saying that every choice has a cost - even a 'free' option costs the best alternative you gave up.</a:t>
            </a:r>
            <a:endParaRPr lang="en-US" sz="170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These three terms also appear in Activity Part 2 and on the Quiz - drill net benefit and 'no free lunch.'</a:t>
            </a:r>
            <a:endParaRPr lang="en-US" sz="1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Opportunity cost = the value of the single BEST alternative you gave up</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It is the real price of a choice - more than just the money you spend</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Trade-offs are EVERYTHING given up; opportunity cost is the one BEST one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Real cost = explicit (money) cost PLUS implicit (opportunity) cost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Use cost-benefit thinking: pick the choice with the greatest net benefit</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Takeaway: Every decision has a real price - the best thing you gave up. Name that next-best alternative and you have found your opportunity cost.</a:t>
            </a:r>
            <a:endParaRPr lang="en-US"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993267"/>
          </a:xfrm>
          <a:prstGeom prst="rect">
            <a:avLst/>
          </a:prstGeom>
          <a:solidFill>
            <a:srgbClr val="FFFFFF"/>
          </a:solidFill>
          <a:ln w="12700">
            <a:solidFill>
              <a:srgbClr val="F2F2F2"/>
            </a:solidFill>
            <a:prstDash val="solid"/>
          </a:ln>
        </p:spPr>
      </p:sp>
      <p:sp>
        <p:nvSpPr>
          <p:cNvPr id="6" name="Shape 4"/>
          <p:cNvSpPr/>
          <p:nvPr/>
        </p:nvSpPr>
        <p:spPr>
          <a:xfrm>
            <a:off x="438912" y="1017841"/>
            <a:ext cx="365760" cy="365760"/>
          </a:xfrm>
          <a:prstGeom prst="ellipse">
            <a:avLst/>
          </a:prstGeom>
          <a:solidFill>
            <a:srgbClr val="145F58"/>
          </a:solidFill>
          <a:ln w="12700">
            <a:solidFill>
              <a:srgbClr val="145F58"/>
            </a:solidFill>
            <a:prstDash val="solid"/>
          </a:ln>
        </p:spPr>
      </p:sp>
      <p:sp>
        <p:nvSpPr>
          <p:cNvPr id="7" name="Text 5"/>
          <p:cNvSpPr/>
          <p:nvPr/>
        </p:nvSpPr>
        <p:spPr>
          <a:xfrm>
            <a:off x="438912" y="1017841"/>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Define OPPORTUNITY COST - the value of the single BEST alternative given up</a:t>
            </a:r>
            <a:endParaRPr lang="en-US" sz="1800" dirty="0"/>
          </a:p>
        </p:txBody>
      </p:sp>
      <p:sp>
        <p:nvSpPr>
          <p:cNvPr id="9" name="Shape 7"/>
          <p:cNvSpPr/>
          <p:nvPr/>
        </p:nvSpPr>
        <p:spPr>
          <a:xfrm>
            <a:off x="274320" y="1761363"/>
            <a:ext cx="8595360" cy="993267"/>
          </a:xfrm>
          <a:prstGeom prst="rect">
            <a:avLst/>
          </a:prstGeom>
          <a:solidFill>
            <a:srgbClr val="FFFFFF"/>
          </a:solidFill>
          <a:ln w="12700">
            <a:solidFill>
              <a:srgbClr val="F2F2F2"/>
            </a:solidFill>
            <a:prstDash val="solid"/>
          </a:ln>
        </p:spPr>
      </p:sp>
      <p:sp>
        <p:nvSpPr>
          <p:cNvPr id="10" name="Shape 8"/>
          <p:cNvSpPr/>
          <p:nvPr/>
        </p:nvSpPr>
        <p:spPr>
          <a:xfrm>
            <a:off x="438912" y="2075117"/>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075117"/>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76136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Tell a TRADE-OFF from OPPORTUNITY COST, and EXPLICIT from IMPLICIT costs</a:t>
            </a:r>
            <a:endParaRPr lang="en-US" sz="1800" dirty="0"/>
          </a:p>
        </p:txBody>
      </p:sp>
      <p:sp>
        <p:nvSpPr>
          <p:cNvPr id="13" name="Shape 11"/>
          <p:cNvSpPr/>
          <p:nvPr/>
        </p:nvSpPr>
        <p:spPr>
          <a:xfrm>
            <a:off x="274320" y="2818638"/>
            <a:ext cx="8595360" cy="993267"/>
          </a:xfrm>
          <a:prstGeom prst="rect">
            <a:avLst/>
          </a:prstGeom>
          <a:solidFill>
            <a:srgbClr val="FFFFFF"/>
          </a:solidFill>
          <a:ln w="12700">
            <a:solidFill>
              <a:srgbClr val="F2F2F2"/>
            </a:solidFill>
            <a:prstDash val="solid"/>
          </a:ln>
        </p:spPr>
      </p:sp>
      <p:sp>
        <p:nvSpPr>
          <p:cNvPr id="14" name="Shape 12"/>
          <p:cNvSpPr/>
          <p:nvPr/>
        </p:nvSpPr>
        <p:spPr>
          <a:xfrm>
            <a:off x="438912" y="3132392"/>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3132392"/>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81863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CALCULATE opportunity cost by naming the NEXT-BEST ALTERNATIVE given up</a:t>
            </a:r>
            <a:endParaRPr lang="en-US" sz="1800" dirty="0"/>
          </a:p>
        </p:txBody>
      </p:sp>
      <p:sp>
        <p:nvSpPr>
          <p:cNvPr id="17" name="Shape 15"/>
          <p:cNvSpPr/>
          <p:nvPr/>
        </p:nvSpPr>
        <p:spPr>
          <a:xfrm>
            <a:off x="274320" y="3875913"/>
            <a:ext cx="8595360" cy="993267"/>
          </a:xfrm>
          <a:prstGeom prst="rect">
            <a:avLst/>
          </a:prstGeom>
          <a:solidFill>
            <a:srgbClr val="FFFFFF"/>
          </a:solidFill>
          <a:ln w="12700">
            <a:solidFill>
              <a:srgbClr val="F2F2F2"/>
            </a:solidFill>
            <a:prstDash val="solid"/>
          </a:ln>
        </p:spPr>
      </p:sp>
      <p:sp>
        <p:nvSpPr>
          <p:cNvPr id="18" name="Shape 16"/>
          <p:cNvSpPr/>
          <p:nvPr/>
        </p:nvSpPr>
        <p:spPr>
          <a:xfrm>
            <a:off x="438912" y="4189666"/>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4189666"/>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87591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Apply it to real teen choices about SCHOOL, WORK, and SPENDING</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300" b="1" dirty="0">
                <a:solidFill>
                  <a:srgbClr val="FFFFFF"/>
                </a:solidFill>
                <a:latin typeface="Trebuchet MS" pitchFamily="34" charset="0"/>
                <a:ea typeface="Trebuchet MS" pitchFamily="34" charset="-122"/>
                <a:cs typeface="Trebuchet MS" pitchFamily="34" charset="-120"/>
              </a:rPr>
              <a:t>Recap: Scarcity Forces Choices - and Choices Have a Cost</a:t>
            </a:r>
            <a:endParaRPr lang="en-US" sz="23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What We Already Know</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SCARCITY = the basic economic problem</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Unlimited WANTS meet LIMITED RESOURCES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Limited time and money force you to CHOOSE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Pick one option and you give up the others</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Today's New Idea</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Choosing one thing has a real COST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cost is the BEST option you gave up</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That cost is called OPPORTUNITY COST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is the real price of any decision</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SCARCITY - unlimited wants meet limited resources - is the reason every choice has an opportunity cost: the best alternative you gave up.</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Opportunity Cost in One Sentence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OPPORTUNITY COST = the value of the single BEST alternative you gave up</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It is NOT everything you gave up - just the ONE you valued most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Every choice has one, because picking one thing rules out the rest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It is the REAL cost of a decision, even when nothing is paid</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Smart deciders always ask: what is my opportunity cost here?</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OPPORTUNITY COST is the value of the BEST alternative you gave up. It is the real price of a choice, not just the money you spend.</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150" b="1" dirty="0">
                <a:solidFill>
                  <a:srgbClr val="FFFFFF"/>
                </a:solidFill>
                <a:latin typeface="Trebuchet MS" pitchFamily="34" charset="0"/>
                <a:ea typeface="Trebuchet MS" pitchFamily="34" charset="-122"/>
                <a:cs typeface="Trebuchet MS" pitchFamily="34" charset="-120"/>
              </a:rPr>
              <a:t>Trade-Offs vs Opportunity Cost - Everything vs the BEST One</a:t>
            </a:r>
            <a:endParaRPr lang="en-US" sz="215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TRADE-OFF</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ALL the alternatives you give up when you choose - the full list of things you did without</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OPPORTUNITY COST</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Just ONE of them - the single BEST alternative you gave up, the one you valued most</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How they connect</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Opportunity cost is always one item picked out of your list of trade-offs - the top one</a:t>
            </a:r>
            <a:endParaRPr lang="en-US" sz="180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Quick test</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Asked for EVERYTHING you gave up? Trade-offs. Asked for the BEST thing? Opportunity cost</a:t>
            </a:r>
            <a:endParaRPr lang="en-US" sz="18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Warning: Do not say opportunity cost means 'everything you gave up.' It is ONLY the single best alternative - the top trade-off.</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How to Calculate Opportunity Cost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Step 1 - List your real options</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Write down the choices you actually have, given your limited time or money</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Step 2 - Pick the one you choose</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Decide which option you will actually take - your top choice</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Step 3 - Name the NEXT-BEST alternative</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Of the options you did NOT pick, find the single best one - that is the key</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750" b="1" dirty="0">
                <a:solidFill>
                  <a:srgbClr val="1B2A4A"/>
                </a:solidFill>
                <a:latin typeface="Arial" pitchFamily="34" charset="0"/>
                <a:ea typeface="Arial" pitchFamily="34" charset="-122"/>
                <a:cs typeface="Arial" pitchFamily="34" charset="-120"/>
              </a:rPr>
              <a:t>Step 4 - That next-best option IS the opportunity cost</a:t>
            </a:r>
            <a:endParaRPr lang="en-US" sz="175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Put it in dollars or hours if you can; that is the real price of your choice</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To CALCULATE opportunity cost, name the NEXT-BEST ALTERNATIVE you gave up. That single best option you passed up is the opportunity cost.</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350" b="1" dirty="0">
                <a:solidFill>
                  <a:srgbClr val="FFFFFF"/>
                </a:solidFill>
                <a:latin typeface="Trebuchet MS" pitchFamily="34" charset="0"/>
                <a:ea typeface="Trebuchet MS" pitchFamily="34" charset="-122"/>
                <a:cs typeface="Trebuchet MS" pitchFamily="34" charset="-120"/>
              </a:rPr>
              <a:t>The Real Price of a Choice - Explicit vs Implicit Costs</a:t>
            </a:r>
            <a:endParaRPr lang="en-US" sz="235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Explicit Cost (the price tag)</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Money you actually PAY out of pocket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dollars that leave your wallet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Easy to see - it has a price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Example: $40 paid for a concert ticket</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Implicit Cost (the hidden cost)</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non-money cost you give up</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Time, pay, or the best alternative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Hidden - it has no price tag</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Example: the $48 shift you skipped</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The REAL cost of a choice = its EXPLICIT cost (money paid) PLUS its IMPLICIT cost (the best alternative given up).</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600" b="1" dirty="0">
                <a:solidFill>
                  <a:srgbClr val="FFFFFF"/>
                </a:solidFill>
                <a:latin typeface="Trebuchet MS" pitchFamily="34" charset="0"/>
                <a:ea typeface="Trebuchet MS" pitchFamily="34" charset="-122"/>
                <a:cs typeface="Trebuchet MS" pitchFamily="34" charset="-120"/>
              </a:rPr>
              <a:t>A Worked Example - The $16/Hour Shift You Skipped</a:t>
            </a:r>
            <a:endParaRPr lang="en-US" sz="26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1997964"/>
          </a:xfrm>
          <a:prstGeom prst="rect">
            <a:avLst/>
          </a:prstGeom>
          <a:solidFill>
            <a:srgbClr val="F0FAF8"/>
          </a:solidFill>
          <a:ln w="12700">
            <a:solidFill>
              <a:srgbClr val="DDDDDD"/>
            </a:solidFill>
            <a:prstDash val="solid"/>
          </a:ln>
        </p:spPr>
      </p:sp>
      <p:sp>
        <p:nvSpPr>
          <p:cNvPr id="6" name="Text 4"/>
          <p:cNvSpPr/>
          <p:nvPr/>
        </p:nvSpPr>
        <p:spPr>
          <a:xfrm>
            <a:off x="274320" y="891357"/>
            <a:ext cx="4206240" cy="1158819"/>
          </a:xfrm>
          <a:prstGeom prst="rect">
            <a:avLst/>
          </a:prstGeom>
          <a:noFill/>
          <a:ln/>
        </p:spPr>
        <p:txBody>
          <a:bodyPr wrap="square" rtlCol="0" anchor="ctr"/>
          <a:lstStyle/>
          <a:p>
            <a:pPr algn="ctr" indent="0" marL="0">
              <a:buNone/>
            </a:pPr>
            <a:r>
              <a:rPr lang="en-US" sz="4000" b="1" dirty="0">
                <a:solidFill>
                  <a:srgbClr val="2A9D8F"/>
                </a:solidFill>
                <a:latin typeface="Arial" pitchFamily="34" charset="0"/>
                <a:ea typeface="Arial" pitchFamily="34" charset="-122"/>
                <a:cs typeface="Arial" pitchFamily="34" charset="-120"/>
              </a:rPr>
              <a:t>$16</a:t>
            </a:r>
            <a:endParaRPr lang="en-US" sz="4000" dirty="0"/>
          </a:p>
        </p:txBody>
      </p:sp>
      <p:sp>
        <p:nvSpPr>
          <p:cNvPr id="7" name="bounded_body"/>
          <p:cNvSpPr/>
          <p:nvPr/>
        </p:nvSpPr>
        <p:spPr>
          <a:xfrm>
            <a:off x="347472" y="2050176"/>
            <a:ext cx="4059936" cy="599389"/>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earned per hour at work</a:t>
            </a:r>
            <a:endParaRPr lang="en-US" sz="1800" dirty="0"/>
          </a:p>
        </p:txBody>
      </p:sp>
      <p:sp>
        <p:nvSpPr>
          <p:cNvPr id="8" name="Shape 6"/>
          <p:cNvSpPr/>
          <p:nvPr/>
        </p:nvSpPr>
        <p:spPr>
          <a:xfrm>
            <a:off x="4663440" y="731520"/>
            <a:ext cx="4206240" cy="1997964"/>
          </a:xfrm>
          <a:prstGeom prst="rect">
            <a:avLst/>
          </a:prstGeom>
          <a:solidFill>
            <a:srgbClr val="FFF8F6"/>
          </a:solidFill>
          <a:ln w="12700">
            <a:solidFill>
              <a:srgbClr val="DDDDDD"/>
            </a:solidFill>
            <a:prstDash val="solid"/>
          </a:ln>
        </p:spPr>
      </p:sp>
      <p:sp>
        <p:nvSpPr>
          <p:cNvPr id="9" name="Text 7"/>
          <p:cNvSpPr/>
          <p:nvPr/>
        </p:nvSpPr>
        <p:spPr>
          <a:xfrm>
            <a:off x="4663440" y="891357"/>
            <a:ext cx="4206240" cy="1158819"/>
          </a:xfrm>
          <a:prstGeom prst="rect">
            <a:avLst/>
          </a:prstGeom>
          <a:noFill/>
          <a:ln/>
        </p:spPr>
        <p:txBody>
          <a:bodyPr wrap="square" rtlCol="0" anchor="ctr"/>
          <a:lstStyle/>
          <a:p>
            <a:pPr algn="ctr" indent="0" marL="0">
              <a:buNone/>
            </a:pPr>
            <a:r>
              <a:rPr lang="en-US" sz="4000" b="1" dirty="0">
                <a:solidFill>
                  <a:srgbClr val="B84D38"/>
                </a:solidFill>
                <a:latin typeface="Arial" pitchFamily="34" charset="0"/>
                <a:ea typeface="Arial" pitchFamily="34" charset="-122"/>
                <a:cs typeface="Arial" pitchFamily="34" charset="-120"/>
              </a:rPr>
              <a:t>$48</a:t>
            </a:r>
            <a:endParaRPr lang="en-US" sz="4000" dirty="0"/>
          </a:p>
        </p:txBody>
      </p:sp>
      <p:sp>
        <p:nvSpPr>
          <p:cNvPr id="10" name="bounded_body"/>
          <p:cNvSpPr/>
          <p:nvPr/>
        </p:nvSpPr>
        <p:spPr>
          <a:xfrm>
            <a:off x="4736592" y="2050176"/>
            <a:ext cx="4059936" cy="599389"/>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opportunity cost of 3 hours off</a:t>
            </a:r>
            <a:endParaRPr lang="en-US" sz="1800" dirty="0"/>
          </a:p>
        </p:txBody>
      </p:sp>
      <p:sp>
        <p:nvSpPr>
          <p:cNvPr id="11" name="Shape 9"/>
          <p:cNvSpPr/>
          <p:nvPr/>
        </p:nvSpPr>
        <p:spPr>
          <a:xfrm>
            <a:off x="274320" y="2839212"/>
            <a:ext cx="8595360" cy="1371600"/>
          </a:xfrm>
          <a:prstGeom prst="rect">
            <a:avLst/>
          </a:prstGeom>
          <a:solidFill>
            <a:srgbClr val="F5F5F5"/>
          </a:solidFill>
          <a:ln w="12700">
            <a:solidFill>
              <a:srgbClr val="F2F2F2"/>
            </a:solidFill>
            <a:prstDash val="solid"/>
          </a:ln>
        </p:spPr>
      </p:sp>
      <p:sp>
        <p:nvSpPr>
          <p:cNvPr id="12" name="bounded_body"/>
          <p:cNvSpPr/>
          <p:nvPr/>
        </p:nvSpPr>
        <p:spPr>
          <a:xfrm>
            <a:off x="457200" y="2839212"/>
            <a:ext cx="8229600" cy="457200"/>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choice: Take a 3-hour Saturday shift OR hang out with friends</a:t>
            </a:r>
            <a:endParaRPr lang="en-US" sz="1800" dirty="0"/>
          </a:p>
        </p:txBody>
      </p:sp>
      <p:sp>
        <p:nvSpPr>
          <p:cNvPr id="13" name="Shape 11"/>
          <p:cNvSpPr/>
          <p:nvPr/>
        </p:nvSpPr>
        <p:spPr>
          <a:xfrm>
            <a:off x="320040" y="3296412"/>
            <a:ext cx="8503920" cy="0"/>
          </a:xfrm>
          <a:prstGeom prst="line">
            <a:avLst/>
          </a:prstGeom>
          <a:noFill/>
          <a:ln w="6350">
            <a:solidFill>
              <a:srgbClr val="F2F2F2"/>
            </a:solidFill>
            <a:prstDash val="solid"/>
          </a:ln>
        </p:spPr>
      </p:sp>
      <p:sp>
        <p:nvSpPr>
          <p:cNvPr id="14" name="bounded_body"/>
          <p:cNvSpPr/>
          <p:nvPr/>
        </p:nvSpPr>
        <p:spPr>
          <a:xfrm>
            <a:off x="457200" y="3296412"/>
            <a:ext cx="8229600" cy="457200"/>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If you hang out: Next-best option given up = working = 3 x $16 = $48</a:t>
            </a:r>
            <a:endParaRPr lang="en-US" sz="1800" dirty="0"/>
          </a:p>
        </p:txBody>
      </p:sp>
      <p:sp>
        <p:nvSpPr>
          <p:cNvPr id="15" name="Shape 13"/>
          <p:cNvSpPr/>
          <p:nvPr/>
        </p:nvSpPr>
        <p:spPr>
          <a:xfrm>
            <a:off x="320040" y="3753612"/>
            <a:ext cx="8503920" cy="0"/>
          </a:xfrm>
          <a:prstGeom prst="line">
            <a:avLst/>
          </a:prstGeom>
          <a:noFill/>
          <a:ln w="6350">
            <a:solidFill>
              <a:srgbClr val="F2F2F2"/>
            </a:solidFill>
            <a:prstDash val="solid"/>
          </a:ln>
        </p:spPr>
      </p:sp>
      <p:sp>
        <p:nvSpPr>
          <p:cNvPr id="16" name="bounded_body"/>
          <p:cNvSpPr/>
          <p:nvPr/>
        </p:nvSpPr>
        <p:spPr>
          <a:xfrm>
            <a:off x="457200" y="3753612"/>
            <a:ext cx="8229600" cy="457200"/>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Opportunity cost: $48 of pay - the real price of the free afternoon</a:t>
            </a:r>
            <a:endParaRPr lang="en-US" sz="1800" dirty="0"/>
          </a:p>
        </p:txBody>
      </p:sp>
      <p:sp>
        <p:nvSpPr>
          <p:cNvPr id="17" name="Shape 15"/>
          <p:cNvSpPr/>
          <p:nvPr/>
        </p:nvSpPr>
        <p:spPr>
          <a:xfrm>
            <a:off x="274320" y="4302252"/>
            <a:ext cx="8595360" cy="512064"/>
          </a:xfrm>
          <a:prstGeom prst="rect">
            <a:avLst/>
          </a:prstGeom>
          <a:solidFill>
            <a:srgbClr val="FFEBEE"/>
          </a:solidFill>
          <a:ln w="12700">
            <a:solidFill>
              <a:srgbClr val="C0392B"/>
            </a:solidFill>
            <a:prstDash val="solid"/>
          </a:ln>
        </p:spPr>
      </p:sp>
      <p:sp>
        <p:nvSpPr>
          <p:cNvPr id="18" name="Shape 16"/>
          <p:cNvSpPr/>
          <p:nvPr/>
        </p:nvSpPr>
        <p:spPr>
          <a:xfrm>
            <a:off x="274320" y="4302252"/>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Did You Know: A 'free' afternoon is not free. Hanging out for 3 hours instead of working a $16/hour shift costs $48 in opportunity cost.</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Opportunity Cost at SCHOOL</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Coming to class today</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Opportunity cost = the best other use of those hours, like working a shift or sleeping</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Doing homework tonight</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Opportunity cost = the gaming, hanging out, or rest you give up for that hour</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Taking an SAT-prep class</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Opportunity cost = the pay or free time you give up while you study</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Why it still pays off</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School often has a big future benefit, so the net benefit beats the opportunity cost</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Try This: Name the opportunity cost of being in class right now - the single best thing you would be doing instead.</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Opportunity Cost: The Real Price of Every Decision</dc:title>
  <dc:subject>PptxGenJS Presentation</dc:subject>
  <dc:creator>More Lessons Less Planning</dc:creator>
  <cp:lastModifiedBy>More Lessons Less Planning</cp:lastModifiedBy>
  <cp:revision>1</cp:revision>
  <dcterms:created xsi:type="dcterms:W3CDTF">2026-06-11T12:11:19Z</dcterms:created>
  <dcterms:modified xsi:type="dcterms:W3CDTF">2026-06-11T12:11:19Z</dcterms:modified>
</cp:coreProperties>
</file>