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Unit 3 spectrum. TK 21 (Perfect Competition) was many sellers, identical product, price-takers. TK 22 (Monopoly) was one seller, no substitutes, price-maker. Today is the MIDDLE GROUND: a small handful of firms that ARE interdependent - each firm's choices depend on what rivals will do. The real wireless carrier example will run through the entire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targets aloud. Target 1 is the structural definition. Target 2 is the technical core. Target 3 is the pricing implication.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oligopoly on the spectrum. Use the real industry list to ground the model. Wireless carriers and airlines will be the two running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all four features. Feature 3 (interdependence) is the new idea - the others overlap with monopoly. Drill that interdependence is what makes game theory necessary.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Feature 1 is measured by concentration ratio. CR4 &gt; 60% is the standard oligopoly threshold. Walk all six industries on the chart upcoming.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all four barrier types. Wireless and airlines have ALL FOUR stacked.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Interdependence is the NEW concept. Drill it. This is what makes oligopoly fundamentally different from the prior structures students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Feature 4 is the product-type axis. Differentiated oligopolies compete on brand AND price. Homogeneous oligopolies compete almost entirely on price - which makes the temptation to collude EVEN STRONGER.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CR4 chart on the next slide. Pre-load the numbers (wireless 96%, airlines 80%, soft drinks 73%, athletic footwear 64%, banking 45%, restaurants 10%) so students can verify on the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each bar. Read the percent off the chart. Five of six industries cross 60%. Restaurants are the lone non-oligopoly.
Reference labels (point to these chart features when teaching): Wireless: CR4 = 96%; Restaurants: CR4 =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prisoner's dilemma chart on the next slide. Drill the four outcomes BEFORE the chart shows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each pair of bars. Drill the Nash equilibrium (Both Compete). Drill the dominant strategy logic.
Reference labels (point to these chart features when teaching): Nash equilibrium: $10B each; Cooperate ideal: $20B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kinked demand chart on the next slide. The visible bend at (Q=100, P=$50) is the kink. The chart's two slopes encode the asymmetric rival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bend in the demand line at Q=100 P=$50. Trace up to $55, read Q=60 (lost 40 units). Trace down to $40, read Q=110 (gained only 10 units).
Reference labels (point to these chart features when teaching): Above kink: elastic; Below kink: inelastic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legal distinction. Overt collusion is illegal. Tacit collusion is in a gray zone but increasingly prosecuted under modern antitrust doctrine.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examples. Each shows price leadership in a different oligopoly industry. The OPEC exception is the only formal cartel allowed - and only because it operates under foreign sovereign immunity.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modern antitrust framework. The three tools (price fixing, merger review, market study) cover most of the FTC and DOJ Antitrust Division workload. Recent cases ground the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three key oligopoly terms. OLIGOPOLY: a market dominated by a small number of large firms (typically 4-10) where each firm's pricing and output decisions depend on what rivals will do; high barriers to entry; firms are interdependent. INTERDEPENDENCE: the defining feature of oligopoly: each firm's profit depends not just on its own choice but on what RIVAL firms choose; firms must constantly guess rival behavior, which is why game theory applies. FOUR-FIRM CONCENTRATION RATIO: the percent of total industry sales held by the FOUR LARGEST firms; CR4 &gt; 40% suggests oligopoly tendencies, CR4 &gt; 60% strongly suggests oligopoly, CR4 &gt; 90% is near-monopoly.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three more oligopoly terms. COLLUSION: when rival firms COORDINATE prices or output to act like a single monopoly; ILLEGAL when done explicitly under U.S. antitrust law (Sherman Act); the temptation is built into oligopoly's interdependence. TACIT COLLUSION: when firms coordinate prices or output WITHOUT explicit communication - using price signals, public announcements, and price leadership; legally harder to prosecute than overt collusion but produces the same anticompetitive outcome. KINKED DEMAND CURVE: a model showing why oligopoly prices are STICKY: if a firm raises price, rivals do not follow and demand drops sharply; if a firm cuts price, rivals match and the price cut wins few new customers; the result is a kink at the current price and a strong incentive to leave price unchanged.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final oligopoly terms. GAME THEORY: the branch of economics analyzing strategic decisions where one player's best move depends on what other players choose; the PRISONER'S DILEMMA payoff matrix is the standard tool for analyzing oligopoly pricing. PRICE LEADERSHIP: a form of tacit collusion where ONE firm (the price leader) publicly announces a price change and rivals follow within days; common in airlines, wireless carriers, and steel; mimics cartel coordination without explicit communication. NASH EQUILIBRIUM: an outcome in a strategic game where NO player can improve their payoff by changing their move unilaterally - given what the other players are doing; in the prisoner's dilemma, mutual defection (compete/compete) is the Nash equilibrium even though both firms prefer mutual cooperation. CARTEL: a FORMAL agreement among rival firms to coordinate prices, output, or market shares - illegal in the U.S. (Sherman Act 1890) but legal in some international forums like OPEC's oil quotas.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Cycle through the five takeaways. Each maps to one part of the activity: four features (Part 1), reference vocabulary (Part 2), chart reading (Part 3), four-market diagnosis (Part 4), policy recommendation memo (Part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Oligopoly: When a Few Dominate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A few firms, a lot of coordination - why oligopoly prices stay sticky and why it matters.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OLIGOPOLY using its four features and the four-firm concentration ratio</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game theory - read a prisoner's dilemma payoff matrix and find Nash</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a KINKED DEMAND CURVE and explain why oligopoly prices stay sticky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Unit 3 Spectrum: Where Does Oligopoly Sit?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From PC to Monopoly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PC (TK 21): MANY sellers, identical product, free entry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Monopolistic Comp: many sellers, differentiated product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OLIGOPOLY (TK 23): FEW sellers, high barriers, interdependent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Monopoly (TK 22): ONE seller, no substitutes, total power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Real U.S. Oligopolies (Live Today)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Wireless carriers - Verizon, AT&amp;T, T-Mobile (96% market share)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Commercial airlines - American, Delta, United, Southwest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Soft drinks - Coca-Cola, PepsiCo, Keurig Dr Pepper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Athletic footwear - Nike, Adidas, Skechers, Puma</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Oligopoly is the most COMMON real market structure for big U.S. consumer industries - the middle ground between PC and monopoly.</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Four Defining Features of Oligopoly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1. Few sellers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SMALL number of large firms (typically 4-10) dominate the market; measured by the four-firm concentration ratio (CR4 &gt; 40% suggests oligopoly)</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 High barriers to entry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Enormous capital requirements, brand recognition, government regulation, network effects, or patents block new firms - the same barrier types as monopoly</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3. Interdependence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Each firm's pricing/output decisions depend on what rivals will do; this is the NEW feature unique to oligopoly - game theory applies</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700" b="1" dirty="0">
                <a:solidFill>
                  <a:srgbClr val="1B2A4A"/>
                </a:solidFill>
                <a:latin typeface="Trebuchet MS" pitchFamily="34" charset="0"/>
                <a:ea typeface="Trebuchet MS" pitchFamily="34" charset="-122"/>
                <a:cs typeface="Trebuchet MS" pitchFamily="34" charset="-120"/>
              </a:rPr>
              <a:t>4. Differentiated OR homogeneous products</a:t>
            </a:r>
            <a:endParaRPr lang="en-US" sz="17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Some oligopolies sell differentiated products (cars, smartphones, soft drinks); others sell nearly identical products (steel, oil, gasoline) - both still oligopoly</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Unlike monopoly, oligopoly has MULTIPLE firms that must GUESS what rivals will do. That is why GAME THEORY applies.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Feature 1: Few Sellers (and How We Measure 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CR4 Threshold Rules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CR4 &lt; 40% = competitive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CR4 40-60% = oligopoly tendencies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CR4 &gt; 60% = clear oligopoly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CR4 &gt; 90% = near-monopoly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U.S. Industry CR4 (2024 estimates)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Wireless carriers - 96% (Verizon, AT&amp;T, T-Mobile, US Cellular)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Commercial airlines - 80% (American, Delta, United, Southwest)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Soft drinks - 73% (Coca-Cola, PepsiCo, Keurig Dr Pepper)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Restaurants - 10% (no oligopoly - too fragmented)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Try this: List 3 wireless carriers, 3 airlines, 3 soft drink companies - easy. Now try restaurants - much harder. That difficulty IS the CR4.</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Feature 2: High Barriers to Entry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CAPITAL barrier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Wireless carrier needs spectrum licenses + nationwide cell tower network = $20-100B startup cost. Airlines need fleet + gate slots + maintenance.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BRAND barrier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Coca-Cola and Pepsi spent 100+ years building brand recognition; new soft drink entrant must beat established brand loyalty</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REGULATORY barrier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Wireless carriers need FCC spectrum license; airlines need FAA certification + airport gate slots; banks need state and federal charters</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NETWORK / SCALE barrier</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Existing carrier has nationwide coverage + millions of subscribers paying for the network; new entrant cannot match cost-per-subscriber</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Same barrier types as monopoly - but oligopolies share the protected market among 3-5 firms, not just one.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Feature 3: Interdependence (The New Idea)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Interdependence Means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firm's profit depends on rivals' choices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Firms must constantly GUESS rival behavior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When Verizon raises prices, AT&amp;T MUST decide: match or not?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Game theory is the tool for analyzing this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It's Unique to Oligopoly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PC: thousands of sellers - no one watches rivals (they don't matter)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Monopoly: no rivals to watch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OLIGOPOLY: 3-5 rivals - watching them is EVERYTHING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Monopolistic competition: too many rivals to track</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Real talk: This is why oligopoly is the most ANALYTICALLY INTERESTING market structure. It is also the most realistic for big U.S.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Feature 4: Differentiated OR Homogeneous Products</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Differentiated Oligopoly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Cars - Toyota, Ford, GM, Honda (different brands, features)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Smartphones - Apple iOS vs Samsung Android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Soft drinks - Coke vs Pepsi (taste, branding)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Athletic footwear - Nike vs Adidas (style, technology)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Homogeneous Oligopoly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Oil refining - gasoline is gasoline at any pump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Steel - one ton of structural steel = another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Cement - construction-grade is construction-grade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Coach airline seats - functionally interchangeable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Both differentiated AND homogeneous markets can be oligopolies. Product type affects HOW firms compete (brand vs price).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00" b="1" dirty="0">
                <a:solidFill>
                  <a:srgbClr val="FFFFFF"/>
                </a:solidFill>
                <a:latin typeface="Trebuchet MS" pitchFamily="34" charset="0"/>
                <a:ea typeface="Trebuchet MS" pitchFamily="34" charset="-122"/>
                <a:cs typeface="Trebuchet MS" pitchFamily="34" charset="-120"/>
              </a:rPr>
              <a:t>Concentration Ratio - Where Do U.S. Industries Sit?</a:t>
            </a:r>
            <a:endParaRPr lang="en-US" sz="25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FOUR-FIRM CONCENTRATION RATIO (CR4) = % of sales held by top 4 firms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Computed as: (firm1 + firm2 + firm3 + firm4) / total industry sales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CR4 &gt; 60% = clear oligopoly; CR4 &gt; 90% = near-monopoly territory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the next chart - SIX U.S. industries plotted with the 60% threshold line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Wireless is the most concentrated; restaurants are the LEAST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Watch out: CR4 = 96% does NOT mean four firms own 96%. It means the FOUR LARGEST firms combined hold that share. Smaller firms make up the rest.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50" b="1" dirty="0">
                <a:solidFill>
                  <a:srgbClr val="FFFFFF"/>
                </a:solidFill>
                <a:latin typeface="Trebuchet MS" pitchFamily="34" charset="0"/>
                <a:ea typeface="Trebuchet MS" pitchFamily="34" charset="-122"/>
                <a:cs typeface="Trebuchet MS" pitchFamily="34" charset="-120"/>
              </a:rPr>
              <a:t>Four-Firm Concentration Ratio Across U.S. Industries</a:t>
            </a:r>
            <a:endParaRPr lang="en-US" sz="24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mllp:chart_cr4_industries|oligopoly-when-a-few-dominate-|slides|chart-cr4-industries|" descr="Bar chart showing the four-firm concentration ratio (CR4) for six U.S. industries. Wireless carriers have a CR4 of 96% (Verizon, AT&amp;T, T-Mobile, US Cellular - effectively three firms). Commercial airlines have a CR4 of 80% (American, Delta, United, Southwest). Soft drinks have a CR4 of 73% (Coca-Cola, PepsiCo, Keurig Dr Pepper, plus one smaller). Athletic footwear has a CR4 of 64% (Nike, Adidas, Skechers, Puma). Banking (largest commercial banks) has a CR4 of 45% (JPMorgan Chase, Bank of America, Citi, Wells Fargo). Restaurants have a CR4 of 10% (highly fragmented, not an oligopoly). A horizontal dashed reference line at 60% marks the oligopoly threshold economists commonly cite. Five of the six industries sit at or above the threshold; only restaurants are clearly NOT an oligopoly. Among the five oligopolies, wireless carriers and airlines are the highest-concentration cases.">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CR4 for six U.S. industries; 60% horizontal line is the oligopoly threshold.</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Game Theory and the Prisoner's Dilemma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Game (Two Wireless Carriers)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Two firms - Carrier A and Carrier B - each pick a strategy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Choice 1: COMPETE (cut prices, fight for share)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Choice 2: COOPERATE (hold prices high, share market)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Four possible OUTCOMES depending on what each picks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Surprise (Next Chart)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Cooperate (best for both): $20B each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Compete (Nash equilibrium): $10B each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each firm INDIVIDUALLY does better by competing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Result: mutual defection - WORSE for both than mutual cooperation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Important: Nash equilibrium = neither firm can improve by switching alone. In prisoner's dilemma, that's Both Compete - the WORSE outcome.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Prisoner's Dilemma Payoff Matrix</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Grouped bar chart showing the four possible outcomes when two wireless carriers each choose between COMPETE (cut prices) and COOPERATE (hold prices high). When BOTH COOPERATE (both firms hold prices high), each firm earns $20 billion per year. When CARRIER A COMPETES alone (cuts prices while Carrier B holds prices high), Carrier A earns $30 billion (steals market share) while Carrier B earns only $5 billion (loses customers). The mirror case - CARRIER B COMPETES alone - gives Carrier B $30 billion and Carrier A $5 billion. When BOTH COMPETE (both firms cut prices aggressively), each firm earns only $10 billion. The Nash equilibrium is BOTH COMPETE ($10B each) because for each firm, competing is better regardless of what the rival does - but mutual cooperation ($20B each) would be better for both. This structural incentive to compete to a worse outcome is why oligopolies have a strong temptation to tacitly collude.">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Nash: Both Compete $10B each; Both Cooperate $20B is jointly preferred.</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00" b="1" dirty="0">
                <a:solidFill>
                  <a:srgbClr val="FFFFFF"/>
                </a:solidFill>
                <a:latin typeface="Trebuchet MS" pitchFamily="34" charset="0"/>
                <a:ea typeface="Trebuchet MS" pitchFamily="34" charset="-122"/>
                <a:cs typeface="Trebuchet MS" pitchFamily="34" charset="-120"/>
              </a:rPr>
              <a:t>Why Oligopoly Prices Stay Sticky - The Kinked Demand Curve</a:t>
            </a:r>
            <a:endParaRPr lang="en-US" sz="22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Imagine current market price is $50 - all firms charging the same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If you RAISE price to $54: rivals DO NOT match - you lose 40 customers fast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If you CUT price to $35: rivals DO match - you barely gain 10 customers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Result: profit DROPS in either direction - the bend at $50 is a KINK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Implication: each firm leaves price unchanged - oligopoly prices are STICKY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Kinked demand explains why airline, wireless, and soda prices barely move month-to-month - even though firms could change them.</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Kinked Demand Curve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graph showing the kinked demand curve facing one oligopoly firm. The current market price is $50/unit and the firm currently sells 100 units. ABOVE the kink at (Q=100, P=$50), the demand line is RELATIVELY FLAT (elastic) - prices read $52 at Q=80, $54 at Q=60, $58 at Q=40, $62 at Q=20, $66 at Q=0; meaning if the firm raises price, rivals do NOT match and customers switch away rapidly. BELOW the kink, the demand line drops STEEPLY (inelastic) - prices read $35 at Q=110, $25 at Q=120, $10 at Q=140, $0 at Q=160; meaning if the firm cuts price, rivals MATCH the cut and the firm gains few new customers. The visible bend in the line at Q=100 is the KINK. The implication: profits drop sharply if the firm moves price in either direction, so the firm tends to leave price unchanged - oligopoly prices are sticky.">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Kink at Q=100, P=$50. Raise to $54 loses 40 units; cut to $35 gains 10.</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Collusion vs Tacit Collusion - The Legal Line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OVERT Collusion (Illegal)</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Firms EXPLICITLY agree to fix prices, output, or market share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ILLEGAL under Sherman Antitrust Act (1890)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Penalties: corporate fines + executive prison time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Examples: vitamin cartel (1990s), LIBOR rigging (2008)</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TACIT Collusion (Legal Gray Zone)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Firms COORDINATE WITHOUT explicit communication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Price leadership - one firm announces, rivals follow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Parallel pricing - all firms change prices simultaneously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Harder to prosecute - no smoking-gun email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Real talk: Tacit collusion gives the SAME consumer harm as a cartel - but no documentary evidence to prosecute. Hardest oligopoly problem.</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Price Leadership in Real U.S. Industries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WIRELESS - the leader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Verizon leads on plan pricing; AT&amp;T and T-Mobile match within days. No documented agreement.</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AIRLINES - the test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Carriers float a fare change overnight in a test market. Rivals match in 24-48 hours or it reverses.</a:t>
            </a:r>
            <a:endParaRPr lang="en-US" sz="17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STEEL - the announcement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Historically U.S. Steel published price lists; smaller mills matched. 1924 Pittsburgh Plus FTC case.</a:t>
            </a:r>
            <a:endParaRPr lang="en-US" sz="17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OIL - the OPEC exception</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OPEC member nations meet quarterly to set production quotas. Legal abroad under foreign sovereign immunity.</a:t>
            </a:r>
            <a:endParaRPr lang="en-US" sz="16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Price leadership is the most common form of tacit collusion in oligopoly - coordination without talking.</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Antitrust and Oligopoly Enforcement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Three Big Antitrust Tools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PRICE FIXING prosecutions - Section 1 Sherman Act (1890)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MERGER review - block oligopoly-strengthening deals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MARKET INVESTIGATIONS - FTC studies whole industries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Modern focus: Big Tech, airlines, prescription drugs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Recent Real Cases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T-Mobile/Sprint merger 2020 - approved with conditions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AT&amp;T/Time Warner 2018 - approved, vertically structured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Major airlines - DOJ blocked JetBlue/Spirit 2024</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Apple/Google ad markets - active 2024-26 cases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U.S. antitrust mostly focuses on MERGER REVIEW (prevent new oligopolies) and OVERT collusion. Tacit collusion is rarely prosecuted alone.</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Market Structure Terms (1 of 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Oligopoly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market dominated by a small number (4-10) of large interdependent firms with high barriers to entry; firms must guess what rivals will do.</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Interdependence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Each firm's profit depends on what RIVAL firms choose; the new feature unique to oligopoly that makes game theory necessary.</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Four-firm concentration ratio</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Percent of total industry sales held by the four largest firms; CR4 &gt; 60% suggests oligopoly; CR4 &gt; 90% is near-monopoly.</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These three terms appear in Activity Part 2 and on the Quiz - drill the interdependence definition.</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Market Structure Terms (2 of 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Collusion - Rival firms COORDINATE prices or output to act like a single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Tacit collusion - Firms coordinate WITHOUT explicit communication - using price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Kinked demand curve - Model showing why oligopoly prices are STICKY: rivals do</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These three terms appear in Activity Part 2 and on the Quiz - drill the difference between overt and tacit collusion.</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Market Structure Terms (3 of 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Game theory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Branch of economics analyzing strategic decisions where one player's best move depends on what other players choose; prisoner's dilemma is the standard tool.</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Price leadership</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Tacit collusion where ONE firm announces a price change and rivals follow within days; common in airlines, wireless, steel.</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Nash equilibrium</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Outcome where NO player can improve by changing strategy unilaterally; in the prisoner's dilemma, mutual defection is the Nash equilibrium.</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Cartel</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FORMAL agreement among rival firms to coordinate prices, output, or market shares; illegal in U.S. but legal in OPEC's oil quotas.</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These four terms appear in Activity Part 2 and on the Quiz - drill the Nash equilibrium concept.</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Oligopoly = FEW sellers + HIGH barriers + INTERDEPENDENT firms + diff. or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Concentration is measured by CR4 - &gt; 60% is clear oligopoly territory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Game theory and the prisoner's dilemma explain WHY firms tacitly collude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KINKED DEMAND curve explains why oligopoly prices stay STICKY at the current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U.S. antitrust focuses on merger review + explicit collusion - tacit collusion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Takeaway: Oligopoly is the most COMMON real market structure - and the most interesting. Game theory works because firms are INTERDEPENDENT.</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Oligopoly: When a Few Dominate</dc:title>
  <dc:subject>PptxGenJS Presentation</dc:subject>
  <dc:creator>More Lessons Less Planning</dc:creator>
  <cp:lastModifiedBy>More Lessons Less Planning</cp:lastModifiedBy>
  <cp:revision>1</cp:revision>
  <dcterms:created xsi:type="dcterms:W3CDTF">2026-06-11T12:35:20Z</dcterms:created>
  <dcterms:modified xsi:type="dcterms:W3CDTF">2026-06-11T12:35:20Z</dcterms:modified>
</cp:coreProperties>
</file>