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frame in one sentence: this lesson is about machines and tactics, not about individual battles.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target 5 aloud - students are often surprised the Activity uses a real magazine article from 1918.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 the mismatch: the weapons were new, the tactics were not. That gap is the whole unit.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arithmetic aloud: six men versus a hundred attackers is the whole problem of 1915-1917.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students ten quiet seconds before you say anything. Someone will notice the gas hoods.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key move: wire does not kill anyone. It holds attackers still so the machine gun can.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clinical. The tactical logic - gas flows into places shells cannot reach - is the teaching 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photograph of protective equipment, not of casualties. That choice is deliberate - say so if students 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the corrective. Students arrive thinking gas was the war's biggest killer; the numbers say otherwise.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feature on this slide answers a specific obstacle. Make students name the obstacle for each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single photograph that makes the previous slide make sense. Let it sit.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version: the first tanks mostly failed. Cambrai is where mass use finally worked.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expect dogfights. The real story is the camera, not the guns.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Genuine 1918 colour - a Paget plate by Frank Hurley, not a modern colourization. Worth saying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table quietly corrects three student misconceptions at once: gas, bayonets, and what artillery actually did.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synthesis slide and the answer to the essential question. Do not rush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are often startled that a 1918 magazine already understood combined arms. That surprise is the hook.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the first sourcing question aloud using this slide before students attempt the Activity.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Return to the essential question and take three competing answers before the Exit Ticket.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New Weapons of War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457200" y="2926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technology changed the fighting on the Western Front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0" y="4942332"/>
            <a:ext cx="9144000" cy="109728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052060"/>
            <a:ext cx="9144000" cy="9144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0" y="4741164"/>
            <a:ext cx="91440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Learning Targets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38912" y="91211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38912" y="91211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8" name="mllp_textfit_body"/>
          <p:cNvSpPr/>
          <p:nvPr/>
        </p:nvSpPr>
        <p:spPr>
          <a:xfrm>
            <a:off x="941832" y="70408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how machine guns and barbed wire created the trench stalemate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54990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8912" y="175793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38912" y="17579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2" name="mllp_textfit_body"/>
          <p:cNvSpPr/>
          <p:nvPr/>
        </p:nvSpPr>
        <p:spPr>
          <a:xfrm>
            <a:off x="941832" y="154990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what poison gas did and why it never won a lasting breakthrough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39572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38912" y="260375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38912" y="260375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16" name="mllp_textfit_body"/>
          <p:cNvSpPr/>
          <p:nvPr/>
        </p:nvSpPr>
        <p:spPr>
          <a:xfrm>
            <a:off x="941832" y="239572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how tanks were designed to cross trenches and crush wire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24154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8912" y="344957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8912" y="344957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0" name="mllp_textfit_body"/>
          <p:cNvSpPr/>
          <p:nvPr/>
        </p:nvSpPr>
        <p:spPr>
          <a:xfrm>
            <a:off x="941832" y="324154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how aircraft changed what commanders could see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4087368"/>
            <a:ext cx="8595360" cy="78181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8912" y="4295394"/>
            <a:ext cx="365760" cy="365760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38912" y="429539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800" dirty="0"/>
          </a:p>
        </p:txBody>
      </p:sp>
      <p:sp>
        <p:nvSpPr>
          <p:cNvPr id="24" name="mllp_textfit_body"/>
          <p:cNvSpPr/>
          <p:nvPr/>
        </p:nvSpPr>
        <p:spPr>
          <a:xfrm>
            <a:off x="941832" y="4087368"/>
            <a:ext cx="7882128" cy="7818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1918 technical article as evidence about new weapons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Why 1914 Was Different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Armies in 1914 carried industrial weapons but still used older tactics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Factories mass-produced guns, shells, and barbed wire by the million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Defensive firepower advanced faster than any way to move troops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Stalemate: a deadlock in which neither side can advance or win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Attrition: wearing the enemy down through steady losses, not one breakthrough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was four years of trench lines that barely moved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New weapons made defending easier and attacking far more costly.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Machine Gun Rules the Ground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 gun: a rapid-fire weapon firing hundreds of rounds a minute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heavy machine gun fired roughly 450 to 600 rounds every minute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crew of four to six men could stop an attacking company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Guns were sited to cross their fire and sweep the ground between them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water jacket around the barrel kept the gun cool enough to keep firing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Attacking soldiers had to cross open ground into that fire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The machine gun made defending cheap and attacking expensive.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Machine Gun Crew in Position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lack-and-white 1916 photograph of a British Vickers machine gun crew in a shallow trench: two soldiers wearing cloth gas helmets work the water-cooled gun on its tripod, with an ammunition belt feeding in and sandbags heaped along the parapet above them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0350" y="795528"/>
            <a:ext cx="3543300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Vickers machine gun crew in a trench position, Somme, 1916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Rest of the Defensive System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0408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bounded_body"/>
          <p:cNvSpPr/>
          <p:nvPr/>
        </p:nvSpPr>
        <p:spPr>
          <a:xfrm>
            <a:off x="457200" y="70408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Barbed wire</a:t>
            </a:r>
            <a:endParaRPr lang="en-US" sz="1800" dirty="0"/>
          </a:p>
        </p:txBody>
      </p:sp>
      <p:sp>
        <p:nvSpPr>
          <p:cNvPr id="8" name="bounded_body"/>
          <p:cNvSpPr/>
          <p:nvPr/>
        </p:nvSpPr>
        <p:spPr>
          <a:xfrm>
            <a:off x="2926080" y="70408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coiled steel wire strung across No Man's Land to stop and trap attacking infantry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74320" y="148132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4320" y="148132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1" name="bounded_body"/>
          <p:cNvSpPr/>
          <p:nvPr/>
        </p:nvSpPr>
        <p:spPr>
          <a:xfrm>
            <a:off x="457200" y="148132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Artillery</a:t>
            </a:r>
            <a:endParaRPr lang="en-US" sz="1800" dirty="0"/>
          </a:p>
        </p:txBody>
      </p:sp>
      <p:sp>
        <p:nvSpPr>
          <p:cNvPr id="12" name="bounded_body"/>
          <p:cNvSpPr/>
          <p:nvPr/>
        </p:nvSpPr>
        <p:spPr>
          <a:xfrm>
            <a:off x="2926080" y="148132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large guns that fired explosive shells and caused most of the war's casualties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274320" y="225856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4320" y="225856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5" name="bounded_body"/>
          <p:cNvSpPr/>
          <p:nvPr/>
        </p:nvSpPr>
        <p:spPr>
          <a:xfrm>
            <a:off x="457200" y="225856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Creeping barrage</a:t>
            </a:r>
            <a:endParaRPr lang="en-US" sz="1800" dirty="0"/>
          </a:p>
        </p:txBody>
      </p:sp>
      <p:sp>
        <p:nvSpPr>
          <p:cNvPr id="16" name="bounded_body"/>
          <p:cNvSpPr/>
          <p:nvPr/>
        </p:nvSpPr>
        <p:spPr>
          <a:xfrm>
            <a:off x="2926080" y="225856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wall of shellfire that moved forward just ahead of the advancing infantry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8595360" cy="713232"/>
          </a:xfrm>
          <a:prstGeom prst="rect">
            <a:avLst/>
          </a:prstGeom>
          <a:solidFill>
            <a:srgbClr val="F5F5F5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3035808"/>
            <a:ext cx="73152" cy="71323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19" name="bounded_body"/>
          <p:cNvSpPr/>
          <p:nvPr/>
        </p:nvSpPr>
        <p:spPr>
          <a:xfrm>
            <a:off x="457200" y="3035808"/>
            <a:ext cx="237744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Beaten zone</a:t>
            </a:r>
            <a:endParaRPr lang="en-US" sz="1800" dirty="0"/>
          </a:p>
        </p:txBody>
      </p:sp>
      <p:sp>
        <p:nvSpPr>
          <p:cNvPr id="20" name="bounded_body"/>
          <p:cNvSpPr/>
          <p:nvPr/>
        </p:nvSpPr>
        <p:spPr>
          <a:xfrm>
            <a:off x="2926080" y="3035808"/>
            <a:ext cx="5897880" cy="7132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strip of ground a machine gun could sweep with fire from one position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74320" y="3803904"/>
            <a:ext cx="8595360" cy="512064"/>
          </a:xfrm>
          <a:prstGeom prst="rect">
            <a:avLst/>
          </a:prstGeom>
          <a:solidFill>
            <a:srgbClr val="FFEBE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74320" y="3803904"/>
            <a:ext cx="64008" cy="512064"/>
          </a:xfrm>
          <a:prstGeom prst="rect">
            <a:avLst/>
          </a:prstGeom>
          <a:solidFill>
            <a:srgbClr val="C0392B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23" name="bounded_callout"/>
          <p:cNvSpPr/>
          <p:nvPr/>
        </p:nvSpPr>
        <p:spPr>
          <a:xfrm>
            <a:off x="457200" y="3849624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Wire, artillery, and the machine gun worked as one system, not as separate weapons.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Poison Gas Enters the War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Poison gas: chemical weapons released to injure, blind, or kill soldiers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Germany's chlorine attack at Ypres in April 1915 was the first at scale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Phosgene came next: harder to see, with symptoms that appeared hours later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Mustard gas arrived in 1917 and blistered skin, eyes, and lungs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Mustard gas soaked into soil and clothing and stayed dangerous for days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sides used gas for the rest of the war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Gas was meant to force soldiers out of trenches that shells could not reach.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Equipment That Answered Gas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lack-and-white 1917 photograph of a file of Australian infantry moving along a shallow trench in open, cratered ground, every man wearing a Small Box Respirator with round eyepieces, a mouthpiece and a hose running down to a filter satchel on his chest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0350" y="795528"/>
            <a:ext cx="3543300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Australian infantry in Small Box Respirators, Ypres, 1917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Answer to Gas Was Equipment and Drill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mask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Protective headgear with a filter that let soldiers keep fighting through a gas attack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Alarms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Sentries banged gongs, rang bells, or swung rattles the moment gas was spotted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Drill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Units drilled until a soldier could get a mask on in seconds, because seconds decided who was hurt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caused roughly 1.3 million casualties but about 90,000 deaths across the whole war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verdict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never won a lasting breakthrough; wind was unreliable and defenders adapted within months</a:t>
            </a:r>
            <a:endParaRPr lang="en-US" sz="165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Gas injured far more soldiers than it killed, and it never won a lasting breakthrough.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Tank: Built to Cross a Trench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Tank: an armored tracked vehicle built to cross trenches and crush barbed wire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engineers designed it to solve the wire-and-trench problem directly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name tank was a cover story to hide the project from enemy spies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Tracks spread the weight so it could cross soft, cratered ground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Armor plate stopped rifle and machine-gun bullets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long rhomboid shape let it climb out of a trench instead of dropping in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The tank was engineered backward from one problem - crossing a trench.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Tank Crossing a Trench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Black-and-white 1917 photograph of a British rhomboid Mark tank nose-up as it climbs out of a trench in churned mud, its caterpillar tracks running right around the outside of the hull and a gun sponson projecting from the sid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0350" y="795528"/>
            <a:ext cx="3543300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British tank climbing out of a trench, Arras, 1917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Tanks Could and Could Not Do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Tanks Could Do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274320" y="1115568"/>
            <a:ext cx="4206240" cy="3076956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8" name="bounded_body"/>
          <p:cNvSpPr/>
          <p:nvPr/>
        </p:nvSpPr>
        <p:spPr>
          <a:xfrm>
            <a:off x="38404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 a trench and flatten belts of barbed wire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Shield the infantry walking behind them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Cambrai in November 1917, about 476 attacked together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Amiens in August 1918, they helped break the line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0" y="822960"/>
            <a:ext cx="0" cy="3278124"/>
          </a:xfrm>
          <a:prstGeom prst="line">
            <a:avLst/>
          </a:prstGeom>
          <a:noFill/>
          <a:ln w="12700">
            <a:solidFill>
              <a:srgbClr val="F2F2F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31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Tanks Could Not Do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663440" y="1115568"/>
            <a:ext cx="4206240" cy="3076956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3" name="bounded_body"/>
          <p:cNvSpPr/>
          <p:nvPr/>
        </p:nvSpPr>
        <p:spPr>
          <a:xfrm>
            <a:off x="4773168" y="1207008"/>
            <a:ext cx="3986784" cy="28940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 fast - a Mark I made about 4 miles per hour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running - many broke down or ditched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Flers-Courcelette, September 1916, 49 tanks were sent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32 reached the start line; about 9 kept up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6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Know: Early tank crews worked in heat, engine fumes, and noise bad enough to make men pass out.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Planes: Eyes Above the Trenches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bounded_body"/>
          <p:cNvSpPr/>
          <p:nvPr/>
        </p:nvSpPr>
        <p:spPr>
          <a:xfrm>
            <a:off x="365760" y="731520"/>
            <a:ext cx="8503920" cy="35067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Reconnaissance: scouting flights that mapped trenches and directed the guns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Observers photographed whole trench systems from the air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Fighters appeared mainly to stop the other side's reconnaissance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Dogfight: an aerial battle between fighter planes over the Western Front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Synchronized machine guns let a pilot fire straight through the propeller</a:t>
            </a:r>
            <a:endParaRPr lang="en-US" sz="18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1918 aircraft also bombed targets and attacked troops on the ground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Aircraft mattered most for what they let commanders see.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Two-Seat Observation Aircraft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758952"/>
            <a:ext cx="8229600" cy="3616452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pic>
        <p:nvPicPr>
          <p:cNvPr id="6" name="Image 0" descr="Authentic 1918 colour Paget-plate photograph of a green two-seat Bristol Fighter biplane standing on a bare airfield, with the pilot and observer in flying coats at the nose studying a map; the roundel, wing struts, bracing wires and the observer's rear gun mounting are visible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0350" y="795528"/>
            <a:ext cx="3543300" cy="3543300"/>
          </a:xfrm>
          <a:prstGeom prst="rect">
            <a:avLst/>
          </a:prstGeom>
        </p:spPr>
      </p:pic>
      <p:sp>
        <p:nvSpPr>
          <p:cNvPr id="7" name="mllp_textfit_caption"/>
          <p:cNvSpPr/>
          <p:nvPr/>
        </p:nvSpPr>
        <p:spPr>
          <a:xfrm>
            <a:off x="457200" y="4430268"/>
            <a:ext cx="822960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two-seat Bristol Fighter with its pilot and observer, 1918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Actually Caused the Casualties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731520"/>
          <a:ext cx="8595360" cy="3488436"/>
        </p:xfrm>
        <a:graphic>
          <a:graphicData uri="http://schemas.openxmlformats.org/drawingml/2006/table">
            <a:tbl>
              <a:tblPr/>
              <a:tblGrid>
                <a:gridCol w="2865120"/>
                <a:gridCol w="2865120"/>
                <a:gridCol w="2865120"/>
              </a:tblGrid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Cause of Wound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Approximate Share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Trebuchet MS" pitchFamily="34" charset="0"/>
                          <a:ea typeface="Trebuchet MS" pitchFamily="34" charset="-122"/>
                          <a:cs typeface="Trebuchet MS" pitchFamily="34" charset="-120"/>
                        </a:rPr>
                        <a:t>What It Tells You</a:t>
                      </a:r>
                      <a:endParaRPr lang="en-US" sz="1400" dirty="0">
                        <a:latin typeface="Trebuchet MS" charset="0"/>
                        <a:ea typeface="Trebuchet MS" charset="0"/>
                        <a:cs typeface="Trebuchet MS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Artillery shells and shrapnel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About 60%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The biggest danger was the gun you never saw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Rifle and machine-gun bullets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About 35%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Most of the rest came from small arms fire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Poison gas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About 2-3%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Gas injured far more soldiers than it killed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Bayonets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Well under 1%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5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Hand-to-hand fighting was rare, not typical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8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Note: About 21 million soldiers were wounded in WWI; these are approximate shares, and grenade wounds group with shell.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Which Weapon Broke the Stalemate?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31520"/>
            <a:ext cx="2773680" cy="3515868"/>
          </a:xfrm>
          <a:prstGeom prst="rect">
            <a:avLst/>
          </a:prstGeom>
          <a:solidFill>
            <a:srgbClr val="F0FAF8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2A9D8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Created It: Guns and Wire</a:t>
            </a:r>
            <a:endParaRPr lang="en-US" sz="1500" dirty="0"/>
          </a:p>
        </p:txBody>
      </p:sp>
      <p:sp>
        <p:nvSpPr>
          <p:cNvPr id="8" name="bounded_body"/>
          <p:cNvSpPr/>
          <p:nvPr/>
        </p:nvSpPr>
        <p:spPr>
          <a:xfrm>
            <a:off x="36576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Defense got cheap; attack got expensive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few gunners could stop hundreds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 funneled attackers into the guns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185160" y="731520"/>
            <a:ext cx="2773680" cy="3515868"/>
          </a:xfrm>
          <a:prstGeom prst="rect">
            <a:avLst/>
          </a:prstGeom>
          <a:solidFill>
            <a:srgbClr val="E8EDF4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18516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Did Not Break It: Poison Gas</a:t>
            </a:r>
            <a:endParaRPr lang="en-US" sz="1500" dirty="0"/>
          </a:p>
        </p:txBody>
      </p:sp>
      <p:sp>
        <p:nvSpPr>
          <p:cNvPr id="12" name="bounded_body"/>
          <p:cNvSpPr/>
          <p:nvPr/>
        </p:nvSpPr>
        <p:spPr>
          <a:xfrm>
            <a:off x="327660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Success depended on wind and weather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Masks and drill cancelled its effect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frightened more than it killed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096000" y="731520"/>
            <a:ext cx="2773680" cy="3515868"/>
          </a:xfrm>
          <a:prstGeom prst="rect">
            <a:avLst/>
          </a:prstGeom>
          <a:solidFill>
            <a:srgbClr val="FFF8F6"/>
          </a:solidFill>
          <a:ln w="12700">
            <a:solidFill>
              <a:srgbClr val="DDDDDD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96000" y="731520"/>
            <a:ext cx="277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Helped End It: Tanks, Planes</a:t>
            </a:r>
            <a:endParaRPr lang="en-US" sz="1500" dirty="0"/>
          </a:p>
        </p:txBody>
      </p:sp>
      <p:sp>
        <p:nvSpPr>
          <p:cNvPr id="16" name="bounded_body"/>
          <p:cNvSpPr/>
          <p:nvPr/>
        </p:nvSpPr>
        <p:spPr>
          <a:xfrm>
            <a:off x="6187440" y="1261872"/>
            <a:ext cx="2590800" cy="29397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Tanks crossed trenches and crushed wire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Planes spotted targets and guided the guns</a:t>
            </a:r>
            <a:endParaRPr lang="en-US" sz="18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1918 they attacked as one force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9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Concept: No single weapon broke the stalemate - combining them did.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What Engineers Wrote in 1918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8229600" cy="2049170"/>
          </a:xfrm>
          <a:prstGeom prst="rect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868680"/>
            <a:ext cx="73152" cy="2049170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7" name="emphasis_text"/>
          <p:cNvSpPr/>
          <p:nvPr/>
        </p:nvSpPr>
        <p:spPr>
          <a:xfrm>
            <a:off x="731520" y="1005840"/>
            <a:ext cx="7680960" cy="17748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Tanks alone cannot achieve a victory. The infantry must accompany the tanks [...] Once more, success rests on perfect teamwork.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05501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Scientific American, November 2, 1918</a:t>
            </a:r>
            <a:endParaRPr lang="en-US" sz="1200" dirty="0"/>
          </a:p>
        </p:txBody>
      </p:sp>
      <p:sp>
        <p:nvSpPr>
          <p:cNvPr id="9" name="emphasis_text"/>
          <p:cNvSpPr/>
          <p:nvPr/>
        </p:nvSpPr>
        <p:spPr>
          <a:xfrm>
            <a:off x="457200" y="3375050"/>
            <a:ext cx="8229600" cy="8174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will read a longer piece of this article in the Activity. It was printed while the war was still being fought, nine days before the fighting stopped.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4384548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74320" y="4384548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12" name="bounded_callout"/>
          <p:cNvSpPr/>
          <p:nvPr/>
        </p:nvSpPr>
        <p:spPr>
          <a:xfrm>
            <a:off x="457200" y="4430268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You Know: Scientific American called the early tank a land battleship.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Reading a Wartime Technical Article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274320" y="704088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20624" y="844448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0624" y="84444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8" name="bounded_body"/>
          <p:cNvSpPr/>
          <p:nvPr/>
        </p:nvSpPr>
        <p:spPr>
          <a:xfrm>
            <a:off x="914400" y="704088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wrote it, and when?</a:t>
            </a:r>
            <a:endParaRPr lang="en-US" sz="1800" dirty="0"/>
          </a:p>
        </p:txBody>
      </p:sp>
      <p:sp>
        <p:nvSpPr>
          <p:cNvPr id="9" name="bounded_body"/>
          <p:cNvSpPr/>
          <p:nvPr/>
        </p:nvSpPr>
        <p:spPr>
          <a:xfrm>
            <a:off x="3566160" y="704088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Sourcing comes first - answer who, when, and why before deciding what a source proves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274320" y="1423721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0624" y="1564081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20624" y="1564081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3" name="bounded_body"/>
          <p:cNvSpPr/>
          <p:nvPr/>
        </p:nvSpPr>
        <p:spPr>
          <a:xfrm>
            <a:off x="914400" y="1423721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the outcome known?</a:t>
            </a:r>
            <a:endParaRPr lang="en-US" sz="1800" dirty="0"/>
          </a:p>
        </p:txBody>
      </p:sp>
      <p:sp>
        <p:nvSpPr>
          <p:cNvPr id="14" name="bounded_body"/>
          <p:cNvSpPr/>
          <p:nvPr/>
        </p:nvSpPr>
        <p:spPr>
          <a:xfrm>
            <a:off x="3566160" y="1423721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article was written while the war was still being fought, so the ending was unknown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274320" y="2143354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0624" y="2283714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228371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18" name="bounded_body"/>
          <p:cNvSpPr/>
          <p:nvPr/>
        </p:nvSpPr>
        <p:spPr>
          <a:xfrm>
            <a:off x="914400" y="2143354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it show you?</a:t>
            </a:r>
            <a:endParaRPr lang="en-US" sz="1800" dirty="0"/>
          </a:p>
        </p:txBody>
      </p:sp>
      <p:sp>
        <p:nvSpPr>
          <p:cNvPr id="19" name="bounded_body"/>
          <p:cNvSpPr/>
          <p:nvPr/>
        </p:nvSpPr>
        <p:spPr>
          <a:xfrm>
            <a:off x="3566160" y="2143354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Technical detail about how a machine was built and what it was meant to do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274320" y="2862986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3003347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20624" y="3003347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3" name="bounded_body"/>
          <p:cNvSpPr/>
          <p:nvPr/>
        </p:nvSpPr>
        <p:spPr>
          <a:xfrm>
            <a:off x="914400" y="2862986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it not show you?</a:t>
            </a:r>
            <a:endParaRPr lang="en-US" sz="1800" dirty="0"/>
          </a:p>
        </p:txBody>
      </p:sp>
      <p:sp>
        <p:nvSpPr>
          <p:cNvPr id="24" name="bounded_body"/>
          <p:cNvSpPr/>
          <p:nvPr/>
        </p:nvSpPr>
        <p:spPr>
          <a:xfrm>
            <a:off x="3566160" y="2862986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Wartime censors and military secrecy kept some facts out of print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274320" y="3582619"/>
            <a:ext cx="8595360" cy="664769"/>
          </a:xfrm>
          <a:prstGeom prst="rect">
            <a:avLst/>
          </a:prstGeom>
          <a:solidFill>
            <a:srgbClr val="FFFFFF"/>
          </a:solidFill>
          <a:ln w="12700">
            <a:solidFill>
              <a:srgbClr val="F2F2F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" y="3722980"/>
            <a:ext cx="384048" cy="384048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0624" y="37229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✔</a:t>
            </a:r>
            <a:endParaRPr lang="en-US" sz="800" dirty="0"/>
          </a:p>
        </p:txBody>
      </p:sp>
      <p:sp>
        <p:nvSpPr>
          <p:cNvPr id="28" name="bounded_body"/>
          <p:cNvSpPr/>
          <p:nvPr/>
        </p:nvSpPr>
        <p:spPr>
          <a:xfrm>
            <a:off x="914400" y="3582619"/>
            <a:ext cx="256032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you use it?</a:t>
            </a:r>
            <a:endParaRPr lang="en-US" sz="1800" dirty="0"/>
          </a:p>
        </p:txBody>
      </p:sp>
      <p:sp>
        <p:nvSpPr>
          <p:cNvPr id="29" name="bounded_body"/>
          <p:cNvSpPr/>
          <p:nvPr/>
        </p:nvSpPr>
        <p:spPr>
          <a:xfrm>
            <a:off x="3566160" y="3582619"/>
            <a:ext cx="5257800" cy="66476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Pair it with your notes, because one source rarely covers the whole story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274320" y="4302252"/>
            <a:ext cx="8595360" cy="512064"/>
          </a:xfrm>
          <a:prstGeom prst="rect">
            <a:avLst/>
          </a:prstGeom>
          <a:solidFill>
            <a:srgbClr val="FFF8F6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4320" y="4302252"/>
            <a:ext cx="64008" cy="512064"/>
          </a:xfrm>
          <a:prstGeom prst="rect">
            <a:avLst/>
          </a:prstGeom>
          <a:solidFill>
            <a:srgbClr val="E8735A"/>
          </a:solidFill>
          <a:ln w="12700">
            <a:solidFill>
              <a:srgbClr val="E8735A"/>
            </a:solidFill>
            <a:prstDash val="solid"/>
          </a:ln>
        </p:spPr>
      </p:sp>
      <p:sp>
        <p:nvSpPr>
          <p:cNvPr id="32" name="bounded_callout"/>
          <p:cNvSpPr/>
          <p:nvPr/>
        </p:nvSpPr>
        <p:spPr>
          <a:xfrm>
            <a:off x="457200" y="4347972"/>
            <a:ext cx="8394192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A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Tip: A wartime magazine tells you what people believed at the time, not what historians concluded later.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94360"/>
          </a:xfrm>
          <a:prstGeom prst="rect">
            <a:avLst/>
          </a:prstGeom>
          <a:solidFill>
            <a:srgbClr val="1B2A4A"/>
          </a:solidFill>
          <a:ln w="12700">
            <a:solidFill>
              <a:srgbClr val="1B2A4A"/>
            </a:solidFill>
            <a:prstDash val="solid"/>
          </a:ln>
        </p:spPr>
      </p:sp>
      <p:sp>
        <p:nvSpPr>
          <p:cNvPr id="3" name="mllp_textfit_title_bar"/>
          <p:cNvSpPr/>
          <p:nvPr/>
        </p:nvSpPr>
        <p:spPr>
          <a:xfrm>
            <a:off x="274320" y="0"/>
            <a:ext cx="8595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Key Takeaways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0" y="4942332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© More Lessons Less Planning  |  morelessonslessplanning.com</a:t>
            </a:r>
            <a:endParaRPr lang="en-US" sz="700" dirty="0"/>
          </a:p>
        </p:txBody>
      </p:sp>
      <p:sp>
        <p:nvSpPr>
          <p:cNvPr id="5" name="Shape 3"/>
          <p:cNvSpPr/>
          <p:nvPr/>
        </p:nvSpPr>
        <p:spPr>
          <a:xfrm>
            <a:off x="320040" y="946861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0040" y="946861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7" name="mllp_textfit_body"/>
          <p:cNvSpPr/>
          <p:nvPr/>
        </p:nvSpPr>
        <p:spPr>
          <a:xfrm>
            <a:off x="777240" y="704088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Industrial technology gave the defense the advantage and froze the front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20040" y="1798168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0040" y="17981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0" name="mllp_textfit_body"/>
          <p:cNvSpPr/>
          <p:nvPr/>
        </p:nvSpPr>
        <p:spPr>
          <a:xfrm>
            <a:off x="777240" y="155539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Machine guns and barbed wire made attacking across open ground deadly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320040" y="2649474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264947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3" name="mllp_textfit_body"/>
          <p:cNvSpPr/>
          <p:nvPr/>
        </p:nvSpPr>
        <p:spPr>
          <a:xfrm>
            <a:off x="777240" y="2406701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Poison gas caused mass casualties but never produced a breakthrough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20040" y="3500780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0040" y="35007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6" name="mllp_textfit_body"/>
          <p:cNvSpPr/>
          <p:nvPr/>
        </p:nvSpPr>
        <p:spPr>
          <a:xfrm>
            <a:off x="777240" y="3258007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Tanks were engineered to solve one problem: crossing a trench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320040" y="4352087"/>
            <a:ext cx="310896" cy="310896"/>
          </a:xfrm>
          <a:prstGeom prst="ellipse">
            <a:avLst/>
          </a:prstGeom>
          <a:solidFill>
            <a:srgbClr val="145F58"/>
          </a:solidFill>
          <a:ln w="12700">
            <a:solidFill>
              <a:srgbClr val="145F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4352087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</a:t>
            </a:r>
            <a:endParaRPr lang="en-US" sz="1300" dirty="0"/>
          </a:p>
        </p:txBody>
      </p:sp>
      <p:sp>
        <p:nvSpPr>
          <p:cNvPr id="19" name="mllp_textfit_body"/>
          <p:cNvSpPr/>
          <p:nvPr/>
        </p:nvSpPr>
        <p:spPr>
          <a:xfrm>
            <a:off x="777240" y="4109314"/>
            <a:ext cx="8092440" cy="79644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1918 tanks, planes, artillery, and infantry attacked as one system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NewWeaponsOfWar</dc:title>
  <dc:subject>PptxGenJS Presentation</dc:subject>
  <dc:creator>More Lessons Less Planning</dc:creator>
  <cp:lastModifiedBy>More Lessons Less Planning</cp:lastModifiedBy>
  <cp:revision>1</cp:revision>
  <dcterms:created xsi:type="dcterms:W3CDTF">2026-07-25T22:43:21Z</dcterms:created>
  <dcterms:modified xsi:type="dcterms:W3CDTF">2026-07-25T22:43:21Z</dcterms:modified>
</cp:coreProperties>
</file>