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a quick question: 'Raise your hand if you NEED a phone.' Most hands go up. Then: 'Do you need a phone to survive, or do you need it because everyone else has one?' That gap - between actual survival needs and things marketing has trained us to feel like needs - is the whole lesson. The biggest trick in marketing is making a want feel like a need so you spend money on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Fourth tactic. Most ads do not try to convince you with facts about the product - they target feelings. Coca-Cola never says 'sugar water tastes good.' The ad shows friends laughing, families together, happiness, belonging. Car ads sell freedom and adventure, not engine specifications. The trick: if the ad made you FEEL something, your purchase decision was already made before you thought about whether you need the product.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Fifth tactic. Manufactured insecurity = invent a flaw you did not know you had, then sell the product that fixes it. Whole industries were built this way. Deodorant and mouthwash were invented by inventing the problems they solve (slide 13 covers the Listerine case in detail). Modern equivalents: anti-aging serums, teeth whitening, hair-thickening shampoo. If an ad makes you feel bad about yourself, the ad is working.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Sixth tactic. Lifestyle marketing sells the IDENTITY the product is supposed to give you. Apple ads sell the creative-person identity. Nike ads sell the athlete identity. Lululemon sells the calm-and-successful identity. You are not buying the product - you are buying the version of yourself the ad promises. This works hard on teens because the teen years are when identity-shopping is most intense.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historical case. Deodorant: before 1912, no one bought it. Edna Murphey's ad campaign told women they had body odor and did not know it - manufactured the insecurity, then sold the fix. Now a $20+ billion industry. Listerine was sold as a surgical antiseptic and floor cleaner until 1920, when the company's ad agency reached into medical literature, pulled out an obscure 1874 term (HALITOSIS - coined by Dr. Joseph William Howe to mean bad breath), and popularized it as a social shame. Sales went from $115,000/year to $8 million/year in seven years. The word existed in medical journals; the SHAME around it did not - that is what the ad created.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Second case set. Bottled water: U.S. tap water is heavily regulated and free, but Perrier's 1976 campaign sold water as a lifestyle accessory. Americans now buy 15+ billion single-serve bottles a year. The product is identical to free tap water - the demand was manufactured. Diamond engagement rings: before 1947, diamond rings were NOT the engagement tradition. De Beers, holding a near-monopoly on diamonds, ran the legendary 'A Diamond is Forever' ad campaign and invented the tradition. The U.S. engagement-ring market is now $5-10 billion a year on a tradition under 80 years old.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Modern case study. The Stanley Quencher cup is a textbook 2020s example. Stanley sold about $74M/year of these cups in 2019. In 2023 the company partnered with the @Buywhatyoulike TikTok influencer network, released limited-color drops, and triggered FOMO + scarcity + social proof at once. Sales hit $750 million in one year. The product itself is a $40 stainless-steel water bottle holding $1 of free tap water - the rest is lifestyle and manufactured demand. It is the same playbook Listerine used in the 1920s, just running on TikTok instead of magazines.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Drill the first five terms in the Reference Guide. NEED = required for survival or basic well-being. WANT = preference that improves life but is not required. MARKETING = activities to promote and sell. MANUFACTURED DEMAND = demand created by advertising for a product that did not solve a real prior problem. SOCIAL PROOF = uses other people's behavior as evidence to buy.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Drill the second five terms. SCARCITY AS A TACTIC = fake limits to push fast buying. FOMO = anxious 'others are enjoying something I am not' feeling. EMOTIONAL APPEAL = targets feelings, not facts. MANUFACTURED INSECURITY = invents a flaw to sell the fix. LIFESTYLE MARKETING = sells the life the product is supposed to bring.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Cycle the five takeaways. Each maps to part of the activity: need vs want (Parts 1 + 3), the tactics (Part 2 + Part 4), manufactured demand (Part 4 case analysis), opportunity cost / personal audit (Part 5). Land the lesson with: this is not just Econ vocabulary - it is a real financial skill that will save you thousands of dollars over a lifetime.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targets aloud. Target 1 is the basic skill - need vs want. Target 2 names the tactics marketers use to blur the line. Target 3 is the deeper history - how whole product categories were invented by ad campaigns. Target 4 makes it personal: apply this to your own wallet.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both terms clearly. A NEED is required for survival or basic well-being - food, water, shelter, clothing, basic healthcare. A WANT is a preference - the specific phone, brand, or flavor you prefer. Drive home: you NEED clothing; you WANT a specific designer brand. The gap between those two is where marketing lives.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Maslow's pyramid from the bottom up. The first two levels (survival, safety) are real needs - food, water, shelter, stable income. Levels 3-5 (belonging, esteem, self-actualization) are human desires marketing capitalizes on. The brand new sneaker, the lifestyle gym membership, the personal-development course - they sell you 'belonging,' 'esteem,' and 'best-self' wants while making them feel like needs.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 this back to TK 02 (opportunity cost). Every dollar spent has a next-best alternative use - paying off debt, saving for emergencies, buying a real need. The average American spends $1,500-$3,000 a year on impulse buys driven by ads. Make it personal: this is not just an Econ lesson, it is a lifelong financial skill.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MARKETING and frame what comes next. U.S. companies spend more than $390 billion a year on advertising (2024) - more than the entire federal education budget. That money buys psychological tactics designed to make wants feel like needs. Most ads do not even try to make true claims about features - they target feelings. The next six slides break down the specific tactics.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marketing tactic. Real scarcity (the scarcity lesson earlier in the unit) is a real economic limit. Scarcity as a TACTIC is fake-limited supply designed to make you buy fast. Examples: sneaker drops, Stanley cup limited colors, 'Only 3 left in stock' messages, 24-hour Black Friday countdown timers. The trick exploits loss aversion - the fear that missing out feels worse than gaining something feels good.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Second tactic. FOMO is the anxious feeling that other people are enjoying something you are missing. TikTok and Instagram are designed to maximize this feeling. Marketers exploit it constantly: an event ending tomorrow, a flash sale, a limited menu drop. The anxious feeling is the point - it bypasses your rational thinking and pushes you to buy now.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Third tactic. Social proof = using other people's behavior as evidence you should buy. Reviews, influencer posts, 'best-seller' labels, follower counts. Humans evolved to copy the group - it kept early humans safe in tribes - so our brains take other people's behavior as a powerful shortcut. Influencer marketing weaponizes this: paying creators with followings so their fans buy too.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Needs vs Wants: Marketing's Biggest Trick</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advertising turns wants into 'needs' - and how to spot the trick.</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150" b="1" dirty="0">
                <a:solidFill>
                  <a:srgbClr val="FFFFFF"/>
                </a:solidFill>
                <a:latin typeface="Trebuchet MS" pitchFamily="34" charset="0"/>
                <a:ea typeface="Trebuchet MS" pitchFamily="34" charset="-122"/>
                <a:cs typeface="Trebuchet MS" pitchFamily="34" charset="-120"/>
              </a:rPr>
              <a:t>Tactic 4: EMOTIONAL APPEAL - Selling Feelings, Not Features</a:t>
            </a:r>
            <a:endParaRPr lang="en-US" sz="21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What it targets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Feelings, not facts - happiness, belonging, nostalgia, fear, status.</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Coca-Cola ads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Friends and family laughing - never 'sugar water tastes good.'</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Car ads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Freedom, family adventures, success - not engine specs or mileage.</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trick</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If an ad makes you FEEL something, the sale is already happening.</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Watch Out: EMOTIONAL APPEAL targets feelings instead of facts - if the ad makes you feel, it is selling.</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050" b="1" dirty="0">
                <a:solidFill>
                  <a:srgbClr val="FFFFFF"/>
                </a:solidFill>
                <a:latin typeface="Trebuchet MS" pitchFamily="34" charset="0"/>
                <a:ea typeface="Trebuchet MS" pitchFamily="34" charset="-122"/>
                <a:cs typeface="Trebuchet MS" pitchFamily="34" charset="-120"/>
              </a:rPr>
              <a:t>Tactic 5: MANUFACTURED INSECURITY - Invent a Flaw, Sell the Fix</a:t>
            </a:r>
            <a:endParaRPr lang="en-US" sz="20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77240"/>
            <a:ext cx="4206240" cy="1639062"/>
          </a:xfrm>
          <a:prstGeom prst="rect">
            <a:avLst/>
          </a:prstGeom>
          <a:solidFill>
            <a:srgbClr val="F0FAF8"/>
          </a:solidFill>
          <a:ln w="12700">
            <a:solidFill>
              <a:srgbClr val="DDDDDD"/>
            </a:solidFill>
            <a:prstDash val="solid"/>
          </a:ln>
        </p:spPr>
      </p:sp>
      <p:sp>
        <p:nvSpPr>
          <p:cNvPr id="6" name="Shape 4"/>
          <p:cNvSpPr/>
          <p:nvPr/>
        </p:nvSpPr>
        <p:spPr>
          <a:xfrm>
            <a:off x="2185416" y="886968"/>
            <a:ext cx="384048" cy="384048"/>
          </a:xfrm>
          <a:prstGeom prst="ellipse">
            <a:avLst/>
          </a:prstGeom>
          <a:solidFill>
            <a:srgbClr val="2A9D8F"/>
          </a:solidFill>
          <a:ln w="12700">
            <a:solidFill>
              <a:srgbClr val="2A9D8F"/>
            </a:solidFill>
            <a:prstDash val="solid"/>
          </a:ln>
        </p:spPr>
      </p:sp>
      <p:sp>
        <p:nvSpPr>
          <p:cNvPr id="7" name="Text 5"/>
          <p:cNvSpPr/>
          <p:nvPr/>
        </p:nvSpPr>
        <p:spPr>
          <a:xfrm>
            <a:off x="2185416" y="886968"/>
            <a:ext cx="384048"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Arial" pitchFamily="34" charset="0"/>
                <a:ea typeface="Arial" pitchFamily="34" charset="-122"/>
                <a:cs typeface="Arial" pitchFamily="34" charset="-120"/>
              </a:rPr>
              <a:t>1</a:t>
            </a:r>
            <a:endParaRPr lang="en-US" sz="1600" dirty="0"/>
          </a:p>
        </p:txBody>
      </p:sp>
      <p:sp>
        <p:nvSpPr>
          <p:cNvPr id="8" name="Text 6"/>
          <p:cNvSpPr/>
          <p:nvPr/>
        </p:nvSpPr>
        <p:spPr>
          <a:xfrm>
            <a:off x="365760" y="1325880"/>
            <a:ext cx="402336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The play</a:t>
            </a:r>
            <a:endParaRPr lang="en-US" sz="1400" dirty="0"/>
          </a:p>
        </p:txBody>
      </p:sp>
      <p:sp>
        <p:nvSpPr>
          <p:cNvPr id="9" name="bounded_body"/>
          <p:cNvSpPr/>
          <p:nvPr/>
        </p:nvSpPr>
        <p:spPr>
          <a:xfrm>
            <a:off x="365760" y="1618488"/>
            <a:ext cx="4023360" cy="688086"/>
          </a:xfrm>
          <a:prstGeom prst="rect">
            <a:avLst/>
          </a:prstGeom>
          <a:noFill/>
          <a:ln/>
        </p:spPr>
        <p:txBody>
          <a:bodyPr wrap="square" rtlCol="0" anchor="t"/>
          <a:lstStyle/>
          <a:p>
            <a:pPr algn="ctr" indent="0" marL="0">
              <a:buNone/>
            </a:pPr>
            <a:r>
              <a:rPr lang="en-US" sz="1600" dirty="0">
                <a:solidFill>
                  <a:srgbClr val="333333"/>
                </a:solidFill>
                <a:latin typeface="Arial" pitchFamily="34" charset="0"/>
                <a:ea typeface="Arial" pitchFamily="34" charset="-122"/>
                <a:cs typeface="Arial" pitchFamily="34" charset="-120"/>
              </a:rPr>
              <a:t>Invent an embarrassing flaw you did not know you had, then sell the cure.</a:t>
            </a:r>
            <a:endParaRPr lang="en-US" sz="1600" dirty="0"/>
          </a:p>
        </p:txBody>
      </p:sp>
      <p:sp>
        <p:nvSpPr>
          <p:cNvPr id="10" name="Shape 8"/>
          <p:cNvSpPr/>
          <p:nvPr/>
        </p:nvSpPr>
        <p:spPr>
          <a:xfrm>
            <a:off x="4663440" y="777240"/>
            <a:ext cx="4206240" cy="1639062"/>
          </a:xfrm>
          <a:prstGeom prst="rect">
            <a:avLst/>
          </a:prstGeom>
          <a:solidFill>
            <a:srgbClr val="E8EDF4"/>
          </a:solidFill>
          <a:ln w="12700">
            <a:solidFill>
              <a:srgbClr val="DDDDDD"/>
            </a:solidFill>
            <a:prstDash val="solid"/>
          </a:ln>
        </p:spPr>
      </p:sp>
      <p:sp>
        <p:nvSpPr>
          <p:cNvPr id="11" name="Shape 9"/>
          <p:cNvSpPr/>
          <p:nvPr/>
        </p:nvSpPr>
        <p:spPr>
          <a:xfrm>
            <a:off x="6574536" y="886968"/>
            <a:ext cx="384048" cy="384048"/>
          </a:xfrm>
          <a:prstGeom prst="ellipse">
            <a:avLst/>
          </a:prstGeom>
          <a:solidFill>
            <a:srgbClr val="1B2A4A"/>
          </a:solidFill>
          <a:ln w="12700">
            <a:solidFill>
              <a:srgbClr val="1B2A4A"/>
            </a:solidFill>
            <a:prstDash val="solid"/>
          </a:ln>
        </p:spPr>
      </p:sp>
      <p:sp>
        <p:nvSpPr>
          <p:cNvPr id="12" name="Text 10"/>
          <p:cNvSpPr/>
          <p:nvPr/>
        </p:nvSpPr>
        <p:spPr>
          <a:xfrm>
            <a:off x="6574536" y="886968"/>
            <a:ext cx="384048"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2</a:t>
            </a:r>
            <a:endParaRPr lang="en-US" sz="1600" dirty="0"/>
          </a:p>
        </p:txBody>
      </p:sp>
      <p:sp>
        <p:nvSpPr>
          <p:cNvPr id="13" name="Text 11"/>
          <p:cNvSpPr/>
          <p:nvPr/>
        </p:nvSpPr>
        <p:spPr>
          <a:xfrm>
            <a:off x="4754880" y="1325880"/>
            <a:ext cx="402336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Classic flaws</a:t>
            </a:r>
            <a:endParaRPr lang="en-US" sz="1400" dirty="0"/>
          </a:p>
        </p:txBody>
      </p:sp>
      <p:sp>
        <p:nvSpPr>
          <p:cNvPr id="14" name="bounded_body"/>
          <p:cNvSpPr/>
          <p:nvPr/>
        </p:nvSpPr>
        <p:spPr>
          <a:xfrm>
            <a:off x="4754880" y="1618488"/>
            <a:ext cx="4023360" cy="688086"/>
          </a:xfrm>
          <a:prstGeom prst="rect">
            <a:avLst/>
          </a:prstGeom>
          <a:noFill/>
          <a:ln/>
        </p:spPr>
        <p:txBody>
          <a:bodyPr wrap="square" rtlCol="0" anchor="t"/>
          <a:lstStyle/>
          <a:p>
            <a:pPr algn="ctr" indent="0" marL="0">
              <a:buNone/>
            </a:pPr>
            <a:r>
              <a:rPr lang="en-US" sz="1750" dirty="0">
                <a:solidFill>
                  <a:srgbClr val="333333"/>
                </a:solidFill>
                <a:latin typeface="Arial" pitchFamily="34" charset="0"/>
                <a:ea typeface="Arial" pitchFamily="34" charset="-122"/>
                <a:cs typeface="Arial" pitchFamily="34" charset="-120"/>
              </a:rPr>
              <a:t>Bad breath, body odor, dull skin, thin hair, smile not white enough.</a:t>
            </a:r>
            <a:endParaRPr lang="en-US" sz="1750" dirty="0"/>
          </a:p>
        </p:txBody>
      </p:sp>
      <p:sp>
        <p:nvSpPr>
          <p:cNvPr id="15" name="Shape 13"/>
          <p:cNvSpPr/>
          <p:nvPr/>
        </p:nvSpPr>
        <p:spPr>
          <a:xfrm>
            <a:off x="274320" y="2553462"/>
            <a:ext cx="4206240" cy="1639062"/>
          </a:xfrm>
          <a:prstGeom prst="rect">
            <a:avLst/>
          </a:prstGeom>
          <a:solidFill>
            <a:srgbClr val="FFF8F6"/>
          </a:solidFill>
          <a:ln w="12700">
            <a:solidFill>
              <a:srgbClr val="DDDDDD"/>
            </a:solidFill>
            <a:prstDash val="solid"/>
          </a:ln>
        </p:spPr>
      </p:sp>
      <p:sp>
        <p:nvSpPr>
          <p:cNvPr id="16" name="Shape 14"/>
          <p:cNvSpPr/>
          <p:nvPr/>
        </p:nvSpPr>
        <p:spPr>
          <a:xfrm>
            <a:off x="2185416" y="2663190"/>
            <a:ext cx="384048" cy="384048"/>
          </a:xfrm>
          <a:prstGeom prst="ellipse">
            <a:avLst/>
          </a:prstGeom>
          <a:solidFill>
            <a:srgbClr val="E8735A"/>
          </a:solidFill>
          <a:ln w="12700">
            <a:solidFill>
              <a:srgbClr val="E8735A"/>
            </a:solidFill>
            <a:prstDash val="solid"/>
          </a:ln>
        </p:spPr>
      </p:sp>
      <p:sp>
        <p:nvSpPr>
          <p:cNvPr id="17" name="Text 15"/>
          <p:cNvSpPr/>
          <p:nvPr/>
        </p:nvSpPr>
        <p:spPr>
          <a:xfrm>
            <a:off x="2185416" y="2663190"/>
            <a:ext cx="384048"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Arial" pitchFamily="34" charset="0"/>
                <a:ea typeface="Arial" pitchFamily="34" charset="-122"/>
                <a:cs typeface="Arial" pitchFamily="34" charset="-120"/>
              </a:rPr>
              <a:t>3</a:t>
            </a:r>
            <a:endParaRPr lang="en-US" sz="1600" dirty="0"/>
          </a:p>
        </p:txBody>
      </p:sp>
      <p:sp>
        <p:nvSpPr>
          <p:cNvPr id="18" name="Text 16"/>
          <p:cNvSpPr/>
          <p:nvPr/>
        </p:nvSpPr>
        <p:spPr>
          <a:xfrm>
            <a:off x="365760" y="3102102"/>
            <a:ext cx="402336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Big industries built this way</a:t>
            </a:r>
            <a:endParaRPr lang="en-US" sz="1400" dirty="0"/>
          </a:p>
        </p:txBody>
      </p:sp>
      <p:sp>
        <p:nvSpPr>
          <p:cNvPr id="19" name="bounded_body"/>
          <p:cNvSpPr/>
          <p:nvPr/>
        </p:nvSpPr>
        <p:spPr>
          <a:xfrm>
            <a:off x="365760" y="3394710"/>
            <a:ext cx="4023360" cy="688086"/>
          </a:xfrm>
          <a:prstGeom prst="rect">
            <a:avLst/>
          </a:prstGeom>
          <a:noFill/>
          <a:ln/>
        </p:spPr>
        <p:txBody>
          <a:bodyPr wrap="square" rtlCol="0" anchor="t"/>
          <a:lstStyle/>
          <a:p>
            <a:pPr algn="ctr" indent="0" marL="0">
              <a:buNone/>
            </a:pPr>
            <a:r>
              <a:rPr lang="en-US" sz="1500" dirty="0">
                <a:solidFill>
                  <a:srgbClr val="333333"/>
                </a:solidFill>
                <a:latin typeface="Arial" pitchFamily="34" charset="0"/>
                <a:ea typeface="Arial" pitchFamily="34" charset="-122"/>
                <a:cs typeface="Arial" pitchFamily="34" charset="-120"/>
              </a:rPr>
              <a:t>Deodorant, mouthwash, anti-aging serums, teeth whitening, hair-thickening shampoo.</a:t>
            </a:r>
            <a:endParaRPr lang="en-US" sz="1500" dirty="0"/>
          </a:p>
        </p:txBody>
      </p:sp>
      <p:sp>
        <p:nvSpPr>
          <p:cNvPr id="20" name="Shape 18"/>
          <p:cNvSpPr/>
          <p:nvPr/>
        </p:nvSpPr>
        <p:spPr>
          <a:xfrm>
            <a:off x="4663440" y="2553462"/>
            <a:ext cx="4206240" cy="1639062"/>
          </a:xfrm>
          <a:prstGeom prst="rect">
            <a:avLst/>
          </a:prstGeom>
          <a:solidFill>
            <a:srgbClr val="E3F2FD"/>
          </a:solidFill>
          <a:ln w="12700">
            <a:solidFill>
              <a:srgbClr val="DDDDDD"/>
            </a:solidFill>
            <a:prstDash val="solid"/>
          </a:ln>
        </p:spPr>
      </p:sp>
      <p:sp>
        <p:nvSpPr>
          <p:cNvPr id="21" name="Shape 19"/>
          <p:cNvSpPr/>
          <p:nvPr/>
        </p:nvSpPr>
        <p:spPr>
          <a:xfrm>
            <a:off x="6574536" y="2663190"/>
            <a:ext cx="384048" cy="384048"/>
          </a:xfrm>
          <a:prstGeom prst="ellipse">
            <a:avLst/>
          </a:prstGeom>
          <a:solidFill>
            <a:srgbClr val="1565C0"/>
          </a:solidFill>
          <a:ln w="12700">
            <a:solidFill>
              <a:srgbClr val="1565C0"/>
            </a:solidFill>
            <a:prstDash val="solid"/>
          </a:ln>
        </p:spPr>
      </p:sp>
      <p:sp>
        <p:nvSpPr>
          <p:cNvPr id="22" name="Text 20"/>
          <p:cNvSpPr/>
          <p:nvPr/>
        </p:nvSpPr>
        <p:spPr>
          <a:xfrm>
            <a:off x="6574536" y="2663190"/>
            <a:ext cx="384048"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4</a:t>
            </a:r>
            <a:endParaRPr lang="en-US" sz="1600" dirty="0"/>
          </a:p>
        </p:txBody>
      </p:sp>
      <p:sp>
        <p:nvSpPr>
          <p:cNvPr id="23" name="Text 21"/>
          <p:cNvSpPr/>
          <p:nvPr/>
        </p:nvSpPr>
        <p:spPr>
          <a:xfrm>
            <a:off x="4754880" y="3102102"/>
            <a:ext cx="402336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The tell</a:t>
            </a:r>
            <a:endParaRPr lang="en-US" sz="1400" dirty="0"/>
          </a:p>
        </p:txBody>
      </p:sp>
      <p:sp>
        <p:nvSpPr>
          <p:cNvPr id="24" name="bounded_body"/>
          <p:cNvSpPr/>
          <p:nvPr/>
        </p:nvSpPr>
        <p:spPr>
          <a:xfrm>
            <a:off x="4754880" y="3394710"/>
            <a:ext cx="4023360" cy="688086"/>
          </a:xfrm>
          <a:prstGeom prst="rect">
            <a:avLst/>
          </a:prstGeom>
          <a:noFill/>
          <a:ln/>
        </p:spPr>
        <p:txBody>
          <a:bodyPr wrap="square" rtlCol="0" anchor="t"/>
          <a:lstStyle/>
          <a:p>
            <a:pPr algn="ctr" indent="0" marL="0">
              <a:buNone/>
            </a:pPr>
            <a:r>
              <a:rPr lang="en-US" sz="1700" dirty="0">
                <a:solidFill>
                  <a:srgbClr val="333333"/>
                </a:solidFill>
                <a:latin typeface="Arial" pitchFamily="34" charset="0"/>
                <a:ea typeface="Arial" pitchFamily="34" charset="-122"/>
                <a:cs typeface="Arial" pitchFamily="34" charset="-120"/>
              </a:rPr>
              <a:t>If the ad makes you feel bad about yourself, the ad is doing its job.</a:t>
            </a:r>
            <a:endParaRPr lang="en-US" sz="1700" dirty="0"/>
          </a:p>
        </p:txBody>
      </p:sp>
      <p:sp>
        <p:nvSpPr>
          <p:cNvPr id="25" name="Shape 23"/>
          <p:cNvSpPr/>
          <p:nvPr/>
        </p:nvSpPr>
        <p:spPr>
          <a:xfrm>
            <a:off x="274320" y="4384548"/>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384548"/>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Watch Out: MANUFACTURED INSECURITY invents a flaw (bad breath, dull skin) so the product can be the fix.</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Tactic 6: LIFESTYLE MARKETING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It Sells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Not the product - the LIFE it promises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cool friends, success, the beach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identity you become if you buy</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Examples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Apple = the creative person you become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Nike = the athlete you become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Lululemon = the calm, fit, successful you</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Watch Out: LIFESTYLE MARKETING sells you the LIFE the product promises - not the product itself.</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500" b="1" dirty="0">
                <a:solidFill>
                  <a:srgbClr val="FFFFFF"/>
                </a:solidFill>
                <a:latin typeface="Trebuchet MS" pitchFamily="34" charset="0"/>
                <a:ea typeface="Trebuchet MS" pitchFamily="34" charset="-122"/>
                <a:cs typeface="Trebuchet MS" pitchFamily="34" charset="-120"/>
              </a:rPr>
              <a:t>MANUFACTURED DEMAND Case 1: Deodorant and Listerine</a:t>
            </a:r>
            <a:endParaRPr lang="en-US" sz="25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Deodorant (1912)</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Before 1912 NO ONE bought deodorant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Edna Murphey's 1912 ad: 'most women have body odor and do not know it'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Manufactured the insecurity, then sold the fix</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Now a $20+ billion/year global industry</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Listerine (1920s)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Listerine was sold as a SURGICAL antiseptic until 1920</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1920s ad campaign popularized 'HALITOSIS' - an obscure 1874 medical term - as a social shame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Sales went from $115,000/year to $8 MILLION/year in seven years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'problem' did not exist until the ad invented it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Listerine borrowed the obscure 1874 medical term 'halitosis' and made it a household word to sell a product no one knew they needed.</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150" b="1" dirty="0">
                <a:solidFill>
                  <a:srgbClr val="FFFFFF"/>
                </a:solidFill>
                <a:latin typeface="Trebuchet MS" pitchFamily="34" charset="0"/>
                <a:ea typeface="Trebuchet MS" pitchFamily="34" charset="-122"/>
                <a:cs typeface="Trebuchet MS" pitchFamily="34" charset="-120"/>
              </a:rPr>
              <a:t>MANUFACTURED DEMAND Case 2: Bottled Water and Diamond Rings</a:t>
            </a:r>
            <a:endParaRPr lang="en-US" sz="21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Bottled Water (1976)</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U.S. tap water is regulated, safe, and free; Perrier's 1976 campaign sold water as a LIFESTYLE.</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Bottled Water (now)</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Americans buy 15+ BILLION single-serve bottles a year - same product as free tap water.</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Diamond Rings (1947)</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Before 1947, diamond engagement rings were NOT the tradition; De Beers invented the tradition.</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Diamond Rings (now)</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U.S. engagement-ring market: $5-10 BILLION/year on a tradition under 80 years old.</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Bottled water and diamond rings are billion-dollar industries built by manufactured demand.</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50" b="1" dirty="0">
                <a:solidFill>
                  <a:srgbClr val="FFFFFF"/>
                </a:solidFill>
                <a:latin typeface="Trebuchet MS" pitchFamily="34" charset="0"/>
                <a:ea typeface="Trebuchet MS" pitchFamily="34" charset="-122"/>
                <a:cs typeface="Trebuchet MS" pitchFamily="34" charset="-120"/>
              </a:rPr>
              <a:t>TODAY: The Stanley Cup and TikTok-Era Marketing</a:t>
            </a:r>
            <a:endParaRPr lang="en-US" sz="27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Stanley Quenchers sold about $74 million a year in 2019</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2023: re-launched with TikTok influencers + limited drops; hit $750 million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Every tactic in one product: scarcity drops, FOMO, influencer social proof</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$40 water bottle for $1 of free tap water (lifestyle + manufactured demand)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Same playbook as Listerine - just on TikTok instead of magazines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Real Talk: The STANLEY CUP boom (2023) is every marketing tactic in ONE product at once.</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Needs vs Wants Vocabulary (1 of 2)</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Need</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Required for survival or basic well-being - food, water, shelter.</a:t>
            </a:r>
            <a:endParaRPr lang="en-US" sz="180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Want</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preference that improves life but is not required for survival.</a:t>
            </a:r>
            <a:endParaRPr lang="en-US" sz="18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Marketing</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Activities a business uses to promote, advertise, and sell a product.</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Manufactured demand</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Demand a company creates through advertising for a product no one knew they needed.</a:t>
            </a:r>
            <a:endParaRPr lang="en-US" sz="18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Social proof</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Uses other people's behavior (influencers, reviews) as proof to buy.</a:t>
            </a:r>
            <a:endParaRPr lang="en-US" sz="180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Every term on this slide appears in the Activity Part 2 Reference Guide and on the Quiz.</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Needs vs Wants Vocabulary (2 of 2)</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Scarcity as a tactic</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Fake limits (countdowns, 'only 3 left') to push fast buying.</a:t>
            </a:r>
            <a:endParaRPr lang="en-US" sz="180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FOMO</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Fear Of Missing Out - the anxious 'others are enjoying it' feeling.</a:t>
            </a:r>
            <a:endParaRPr lang="en-US" sz="18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Emotional appeal</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 ad that targets feelings (fear, status, belonging), not facts.</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Manufactured insecurity</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Invents a flaw (bad breath, dull skin) so the product can be the fix.</a:t>
            </a:r>
            <a:endParaRPr lang="en-US" sz="18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Lifestyle marketing</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Sells the LIFE the product promises - not the product itself.</a:t>
            </a:r>
            <a:endParaRPr lang="en-US" sz="180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These five terms also appear in the Activity Part 2 Reference Guide and on the Quiz.</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 - How to Protect Your Money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NEED is for survival; a WANT is a preference - marketing blurs the line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Six tactics blur the line: scarcity, FOMO, social proof, emotion, manufactured insecurity, lifestyle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MANUFACTURED DEMAND built whole industries (Listerine, bottled water, diamonds)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Every dollar spent on a fake need has an OPPORTUNITY COST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Spotting the trick is a lifelong financial skill - not just an Econ topic</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Takeaway: Spotting needs vs wants and marketing tactics is one of the most valuable money skills.</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Tell a NEED from a WANT and classify real consumer items</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Name 5+ MARKETING TACTICS that blur the line (scarcity, FOMO, etc.)</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MANUFACTURED DEMAND with real cases (Listerine, diamond rings)</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Apply the lesson to YOUR money - what marketing has sold you</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Is a NEED vs What Is a WANT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A NEED is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Required for SURVIVAL or basic well-being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Food, water, shelter, clothing, basic healthcare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If you skip it long enough, your life falls apart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Roughly the same across people and cultures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A WANT is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PREFERENCE that improves life but is not required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particular phone, a brand of shoes, an iced latte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You would survive fine without it - maybe just less happy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Varies wildly between people, ages, and cultures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NEED is required for survival or basic well-being. A WANT is a preference - it improves your life but you do not need it to live.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00" b="1" dirty="0">
                <a:solidFill>
                  <a:srgbClr val="FFFFFF"/>
                </a:solidFill>
                <a:latin typeface="Trebuchet MS" pitchFamily="34" charset="0"/>
                <a:ea typeface="Trebuchet MS" pitchFamily="34" charset="-122"/>
                <a:cs typeface="Trebuchet MS" pitchFamily="34" charset="-120"/>
              </a:rPr>
              <a:t>The Needs-to-Wants Spectrum (Maslow's Hierarchy)</a:t>
            </a:r>
            <a:endParaRPr lang="en-US" sz="27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64769"/>
          </a:xfrm>
          <a:prstGeom prst="rect">
            <a:avLst/>
          </a:prstGeom>
          <a:solidFill>
            <a:srgbClr val="FFFFFF"/>
          </a:solidFill>
          <a:ln w="12700">
            <a:solidFill>
              <a:srgbClr val="F2F2F2"/>
            </a:solidFill>
            <a:prstDash val="solid"/>
          </a:ln>
        </p:spPr>
      </p:sp>
      <p:sp>
        <p:nvSpPr>
          <p:cNvPr id="6" name="Shape 4"/>
          <p:cNvSpPr/>
          <p:nvPr/>
        </p:nvSpPr>
        <p:spPr>
          <a:xfrm>
            <a:off x="420624" y="844448"/>
            <a:ext cx="384048" cy="384048"/>
          </a:xfrm>
          <a:prstGeom prst="ellipse">
            <a:avLst/>
          </a:prstGeom>
          <a:solidFill>
            <a:srgbClr val="145F58"/>
          </a:solidFill>
          <a:ln w="12700">
            <a:solidFill>
              <a:srgbClr val="145F58"/>
            </a:solidFill>
            <a:prstDash val="solid"/>
          </a:ln>
        </p:spPr>
      </p:sp>
      <p:sp>
        <p:nvSpPr>
          <p:cNvPr id="7" name="Text 5"/>
          <p:cNvSpPr/>
          <p:nvPr/>
        </p:nvSpPr>
        <p:spPr>
          <a:xfrm>
            <a:off x="420624" y="84444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Level 1 - SURVIVAL needs</a:t>
            </a:r>
            <a:endParaRPr lang="en-US" sz="1800" dirty="0"/>
          </a:p>
        </p:txBody>
      </p:sp>
      <p:sp>
        <p:nvSpPr>
          <p:cNvPr id="9" name="bounded_body"/>
          <p:cNvSpPr/>
          <p:nvPr/>
        </p:nvSpPr>
        <p:spPr>
          <a:xfrm>
            <a:off x="3566160" y="704088"/>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Food, water, sleep, shelter, basic health - real NEEDS you cannot live without</a:t>
            </a:r>
            <a:endParaRPr lang="en-US" sz="1800" dirty="0"/>
          </a:p>
        </p:txBody>
      </p:sp>
      <p:sp>
        <p:nvSpPr>
          <p:cNvPr id="10" name="Shape 8"/>
          <p:cNvSpPr/>
          <p:nvPr/>
        </p:nvSpPr>
        <p:spPr>
          <a:xfrm>
            <a:off x="274320" y="1423721"/>
            <a:ext cx="8595360" cy="664769"/>
          </a:xfrm>
          <a:prstGeom prst="rect">
            <a:avLst/>
          </a:prstGeom>
          <a:solidFill>
            <a:srgbClr val="FFFFFF"/>
          </a:solidFill>
          <a:ln w="12700">
            <a:solidFill>
              <a:srgbClr val="F2F2F2"/>
            </a:solidFill>
            <a:prstDash val="solid"/>
          </a:ln>
        </p:spPr>
      </p:sp>
      <p:sp>
        <p:nvSpPr>
          <p:cNvPr id="11" name="Shape 9"/>
          <p:cNvSpPr/>
          <p:nvPr/>
        </p:nvSpPr>
        <p:spPr>
          <a:xfrm>
            <a:off x="420624" y="1564081"/>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564081"/>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423721"/>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Level 2 - SAFETY needs</a:t>
            </a:r>
            <a:endParaRPr lang="en-US" sz="1800" dirty="0"/>
          </a:p>
        </p:txBody>
      </p:sp>
      <p:sp>
        <p:nvSpPr>
          <p:cNvPr id="14" name="bounded_body"/>
          <p:cNvSpPr/>
          <p:nvPr/>
        </p:nvSpPr>
        <p:spPr>
          <a:xfrm>
            <a:off x="3566160" y="1423721"/>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stable home, basic healthcare, a steady income - real NEEDS for a functional life</a:t>
            </a:r>
            <a:endParaRPr lang="en-US" sz="1800" dirty="0"/>
          </a:p>
        </p:txBody>
      </p:sp>
      <p:sp>
        <p:nvSpPr>
          <p:cNvPr id="15" name="Shape 13"/>
          <p:cNvSpPr/>
          <p:nvPr/>
        </p:nvSpPr>
        <p:spPr>
          <a:xfrm>
            <a:off x="274320" y="2143354"/>
            <a:ext cx="8595360" cy="664769"/>
          </a:xfrm>
          <a:prstGeom prst="rect">
            <a:avLst/>
          </a:prstGeom>
          <a:solidFill>
            <a:srgbClr val="FFFFFF"/>
          </a:solidFill>
          <a:ln w="12700">
            <a:solidFill>
              <a:srgbClr val="F2F2F2"/>
            </a:solidFill>
            <a:prstDash val="solid"/>
          </a:ln>
        </p:spPr>
      </p:sp>
      <p:sp>
        <p:nvSpPr>
          <p:cNvPr id="16" name="Shape 14"/>
          <p:cNvSpPr/>
          <p:nvPr/>
        </p:nvSpPr>
        <p:spPr>
          <a:xfrm>
            <a:off x="420624" y="2283714"/>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283714"/>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143354"/>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Level 3 - BELONGING wants</a:t>
            </a:r>
            <a:endParaRPr lang="en-US" sz="1800" dirty="0"/>
          </a:p>
        </p:txBody>
      </p:sp>
      <p:sp>
        <p:nvSpPr>
          <p:cNvPr id="19" name="bounded_body"/>
          <p:cNvSpPr/>
          <p:nvPr/>
        </p:nvSpPr>
        <p:spPr>
          <a:xfrm>
            <a:off x="3566160" y="2143354"/>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Friends, family, social groups - real human desires, but the SPECIFIC stuff is a want</a:t>
            </a:r>
            <a:endParaRPr lang="en-US" sz="1800" dirty="0"/>
          </a:p>
        </p:txBody>
      </p:sp>
      <p:sp>
        <p:nvSpPr>
          <p:cNvPr id="20" name="Shape 18"/>
          <p:cNvSpPr/>
          <p:nvPr/>
        </p:nvSpPr>
        <p:spPr>
          <a:xfrm>
            <a:off x="274320" y="2862986"/>
            <a:ext cx="8595360" cy="664769"/>
          </a:xfrm>
          <a:prstGeom prst="rect">
            <a:avLst/>
          </a:prstGeom>
          <a:solidFill>
            <a:srgbClr val="FFFFFF"/>
          </a:solidFill>
          <a:ln w="12700">
            <a:solidFill>
              <a:srgbClr val="F2F2F2"/>
            </a:solidFill>
            <a:prstDash val="solid"/>
          </a:ln>
        </p:spPr>
      </p:sp>
      <p:sp>
        <p:nvSpPr>
          <p:cNvPr id="21" name="Shape 19"/>
          <p:cNvSpPr/>
          <p:nvPr/>
        </p:nvSpPr>
        <p:spPr>
          <a:xfrm>
            <a:off x="420624" y="3003347"/>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003347"/>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2862986"/>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Level 4 - ESTEEM wants</a:t>
            </a:r>
            <a:endParaRPr lang="en-US" sz="1800" dirty="0"/>
          </a:p>
        </p:txBody>
      </p:sp>
      <p:sp>
        <p:nvSpPr>
          <p:cNvPr id="24" name="bounded_body"/>
          <p:cNvSpPr/>
          <p:nvPr/>
        </p:nvSpPr>
        <p:spPr>
          <a:xfrm>
            <a:off x="3566160" y="2862986"/>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Status, respect, looking successful - this is where marketing makes its biggest money</a:t>
            </a:r>
            <a:endParaRPr lang="en-US" sz="1800" dirty="0"/>
          </a:p>
        </p:txBody>
      </p:sp>
      <p:sp>
        <p:nvSpPr>
          <p:cNvPr id="25" name="Shape 23"/>
          <p:cNvSpPr/>
          <p:nvPr/>
        </p:nvSpPr>
        <p:spPr>
          <a:xfrm>
            <a:off x="274320" y="3582619"/>
            <a:ext cx="8595360" cy="664769"/>
          </a:xfrm>
          <a:prstGeom prst="rect">
            <a:avLst/>
          </a:prstGeom>
          <a:solidFill>
            <a:srgbClr val="FFFFFF"/>
          </a:solidFill>
          <a:ln w="12700">
            <a:solidFill>
              <a:srgbClr val="F2F2F2"/>
            </a:solidFill>
            <a:prstDash val="solid"/>
          </a:ln>
        </p:spPr>
      </p:sp>
      <p:sp>
        <p:nvSpPr>
          <p:cNvPr id="26" name="Shape 24"/>
          <p:cNvSpPr/>
          <p:nvPr/>
        </p:nvSpPr>
        <p:spPr>
          <a:xfrm>
            <a:off x="420624" y="3722980"/>
            <a:ext cx="384048" cy="384048"/>
          </a:xfrm>
          <a:prstGeom prst="ellipse">
            <a:avLst/>
          </a:prstGeom>
          <a:solidFill>
            <a:srgbClr val="145F58"/>
          </a:solidFill>
          <a:ln w="12700">
            <a:solidFill>
              <a:srgbClr val="145F58"/>
            </a:solidFill>
            <a:prstDash val="solid"/>
          </a:ln>
        </p:spPr>
      </p:sp>
      <p:sp>
        <p:nvSpPr>
          <p:cNvPr id="27" name="Text 25"/>
          <p:cNvSpPr/>
          <p:nvPr/>
        </p:nvSpPr>
        <p:spPr>
          <a:xfrm>
            <a:off x="420624" y="372298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8" name="bounded_body"/>
          <p:cNvSpPr/>
          <p:nvPr/>
        </p:nvSpPr>
        <p:spPr>
          <a:xfrm>
            <a:off x="914400" y="3582619"/>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Level 5 - SELF-ACTUALIZATION wants</a:t>
            </a:r>
            <a:endParaRPr lang="en-US" sz="1800" dirty="0"/>
          </a:p>
        </p:txBody>
      </p:sp>
      <p:sp>
        <p:nvSpPr>
          <p:cNvPr id="29" name="bounded_body"/>
          <p:cNvSpPr/>
          <p:nvPr/>
        </p:nvSpPr>
        <p:spPr>
          <a:xfrm>
            <a:off x="3566160" y="3582619"/>
            <a:ext cx="5257800" cy="664769"/>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Self-improvement, hobbies, growth - marketing sells you the 'best self' version of every product</a:t>
            </a:r>
            <a:endParaRPr lang="en-US" sz="1650" dirty="0"/>
          </a:p>
        </p:txBody>
      </p:sp>
      <p:sp>
        <p:nvSpPr>
          <p:cNvPr id="30" name="Shape 28"/>
          <p:cNvSpPr/>
          <p:nvPr/>
        </p:nvSpPr>
        <p:spPr>
          <a:xfrm>
            <a:off x="274320" y="4302252"/>
            <a:ext cx="8595360" cy="512064"/>
          </a:xfrm>
          <a:prstGeom prst="rect">
            <a:avLst/>
          </a:prstGeom>
          <a:solidFill>
            <a:srgbClr val="FFF8F6"/>
          </a:solidFill>
          <a:ln w="12700">
            <a:solidFill>
              <a:srgbClr val="E8735A"/>
            </a:solidFill>
            <a:prstDash val="solid"/>
          </a:ln>
        </p:spPr>
      </p:sp>
      <p:sp>
        <p:nvSpPr>
          <p:cNvPr id="31" name="Shape 29"/>
          <p:cNvSpPr/>
          <p:nvPr/>
        </p:nvSpPr>
        <p:spPr>
          <a:xfrm>
            <a:off x="274320" y="4302252"/>
            <a:ext cx="64008" cy="512064"/>
          </a:xfrm>
          <a:prstGeom prst="rect">
            <a:avLst/>
          </a:prstGeom>
          <a:solidFill>
            <a:srgbClr val="E8735A"/>
          </a:solidFill>
          <a:ln w="12700">
            <a:solidFill>
              <a:srgbClr val="E8735A"/>
            </a:solidFill>
            <a:prstDash val="solid"/>
          </a:ln>
        </p:spPr>
      </p:sp>
      <p:sp>
        <p:nvSpPr>
          <p:cNvPr id="32"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Abraham MASLOW built this hierarchy in 1943 - bottom 2 levels are needs, top 3 are wants.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600" b="1" dirty="0">
                <a:solidFill>
                  <a:srgbClr val="FFFFFF"/>
                </a:solidFill>
                <a:latin typeface="Trebuchet MS" pitchFamily="34" charset="0"/>
                <a:ea typeface="Trebuchet MS" pitchFamily="34" charset="-122"/>
                <a:cs typeface="Trebuchet MS" pitchFamily="34" charset="-120"/>
              </a:rPr>
              <a:t>Why This Matters: Every Fake Need = A Dollar Lost</a:t>
            </a:r>
            <a:endParaRPr lang="en-US" sz="26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Every dollar spent on a manufactured 'need' is a dollar gone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That dollar had an OPPORTUNITY COST - what else could it have done?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could have paid down debt, built savings, or bought a real need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Average American spends $1,500-$3,000/year on impulse buys triggered by ads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Spotting marketing tricks = a real financial skill, not just an Econ topic</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OPPORTUNITY COST applies to every purchase. A dollar spent on a manufactured WANT is a dollar not spent on a real NEED or saved.</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400" b="1" dirty="0">
                <a:solidFill>
                  <a:srgbClr val="FFFFFF"/>
                </a:solidFill>
                <a:latin typeface="Trebuchet MS" pitchFamily="34" charset="0"/>
                <a:ea typeface="Trebuchet MS" pitchFamily="34" charset="-122"/>
                <a:cs typeface="Trebuchet MS" pitchFamily="34" charset="-120"/>
              </a:rPr>
              <a:t>Marketing's Job: Blur the Line Between Wants and Needs</a:t>
            </a:r>
            <a:endParaRPr lang="en-US" sz="24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Marketing Does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Promotes, advertises, and sells products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Uses ads, packaging, influencers, social media</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Spends more than $390 BILLION a year in the U.S. alone (2024)</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Goal: convince you that a WANT is actually a NEED</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How It Works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Targets feelings, not facts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Uses psychological tactics on purpose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Designs ads to bypass your rational brain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Most ads do NOT make true claims - they trigger emotions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MARKETING blurs the line between needs and wants so you buy what you would otherwise not.</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Tactic 1: SCARCITY as a Marketing Trick</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Real SCARCITY = limited resources (the scarcity lesson we studied earlier)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Scarcity as TACTIC = fake limits designed to make you buy fast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'Only 3 left in stock' / 'Limited drop' / 24-hour countdown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Sneaker drops, Stanley cup color releases, Black Friday timers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Triggers loss aversion: 'If I miss this, it is gone forever'</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Watch Out: SCARCITY AS A TACTIC uses fake limits (countdowns, low-stock, limited drops) to push fast buying.</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Tactic 2: FOMO - Fear Of Missing Out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What FOMO is</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anxious feeling that other people are enjoying something you are not.</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Where you see it</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TikTok trips, Instagram limited events, Snapchat streaks - apps designed to maximize the feeling.</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What it does</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Triggers fast purchases before you can stop and think it through.</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Watch Out: FOMO is the anxious feeling others are enjoying something you are not - marketers trigger it on purpose.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200" b="1" dirty="0">
                <a:solidFill>
                  <a:srgbClr val="FFFFFF"/>
                </a:solidFill>
                <a:latin typeface="Trebuchet MS" pitchFamily="34" charset="0"/>
                <a:ea typeface="Trebuchet MS" pitchFamily="34" charset="-122"/>
                <a:cs typeface="Trebuchet MS" pitchFamily="34" charset="-120"/>
              </a:rPr>
              <a:t>Tactic 3: SOCIAL PROOF - 'If Everyone Has It, You Need It'</a:t>
            </a:r>
            <a:endParaRPr lang="en-US" sz="22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It Is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Using other people's behavior as proof you should buy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Influencer posts: 'this changed my life'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Reviews, ratings, follower counts, 'best-seller' badges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'10,000 customers bought this last week'</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Why It Works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Humans are wired to copy the group - it kept us safe in tribes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Brains use 'what others did' as a mental shortcut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Influencer marketing weaponizes this shortcut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You think you decided; really the group decided for you</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Watch Out: SOCIAL PROOF uses other people's behavior (influencers, reviews) as proof to buy.</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Needs vs Wants - Marketing's Biggest Trick</dc:title>
  <dc:subject>PptxGenJS Presentation</dc:subject>
  <dc:creator>More Lessons Less Planning</dc:creator>
  <cp:lastModifiedBy>More Lessons Less Planning</cp:lastModifiedBy>
  <cp:revision>1</cp:revision>
  <dcterms:created xsi:type="dcterms:W3CDTF">2026-06-11T12:12:10Z</dcterms:created>
  <dcterms:modified xsi:type="dcterms:W3CDTF">2026-06-11T12:12:10Z</dcterms:modified>
</cp:coreProperties>
</file>