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contrast: last lesson was Perfect Competition where the individual firm is a price-TAKER and earns zero long-run profit. Today is the opposite extreme - one seller, no substitutes, the firm is a price-MAKER and earns sustained monopoly profit. The deadweight loss IS the cost society pays for letting that monopoly stand.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MR=MC at quantity 30. Trace up to demand. Read $14 off the price axis. Compare to where MC meets demand at quantity 50 (price $10).
Reference labels (point to these chart features when teaching): Q=30, P=$14 (monopoly); Q=50, P=$10 (competitive)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deadweight loss chart on the next slide. Drill the distinction between TRANSFER (consumer surplus to monopoly profit - still exists, different pocket) and DEADWEIGHT LOSS (welfare that vanishes).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both equilibria. The competitive equilibrium where supply meets demand. The monopoly equilibrium higher and to the left. The triangle between is the deadweight loss.
Reference labels (point to these chart features when teaching): Competitive (Q=50, P=$10); Monopoly (Q=30, P=$14)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brand-vs-generic drug chart on the next slide. The point is to put a dollar number on monopoly pricing power. Patents trade 20 years of monopoly profit for public disclosure of the invention.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a tall brand bar next to its short generic bar. The visual gap is the dollar value of the patent monopoly. The molecule is the SAME - only the legal status changed.
Reference labels (point to these chart features when teaching): Brand prices $180-$300; Generic prices $9-$15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how the U.S. manages two big monopoly types. Utilities are regulated continuously by state commissions. Patents are time-limited monopolies that expire after 20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antitrust response to unregulated monopolies. The standard U.S. approach is either to regulate (utilities) or to break up (oil, telecom). Big Tech is the current battleground.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monopoly terms. MONOPOLY: a market structure with ONE seller, no close substitutes for the product, and high barriers preventing new firms from entering; the single firm is a price-maker with significant market power. NATURAL MONOPOLY: a market where one firm can serve the whole market at lower total cost than two or more firms could, usually because of huge fixed infrastructure costs (electric grid, water pipes, rail tracks). MARKET POWER: a firm's ability to raise price above marginal cost without losing all its customers; zero in perfect competition, highest in pure monopoly.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more monopoly terms. DEADWEIGHT LOSS: the total welfare lost to society when a monopoly produces less output than the competitive equilibrium - the consumer plus producer surplus that simply disappears, shown as a triangle on the monopoly diagram. REGULATED MONOPOLY: a monopoly whose prices, output, or service quality are controlled by a government agency (Public Utility Commission, FCC) to prevent the price-gouging an unregulated monopoly would otherwise impose. PRICE DISCRIMINATION: when a monopoly charges DIFFERENT prices to different buyers for the same product based on willingness to pay - common in pharma (different country prices), airlines (advance vs last-minute), and software (student vs business pricing).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final monopoly terms. PRICE-MAKER: a firm with the power to SET its own price by choosing how much output to sell; opposite of price-taker; signature of a monopoly or strong oligopoly. BARRIER TO ENTRY: a legal, financial, or technological obstacle that prevents new firms from joining a market - patents, government franchises, enormous fixed costs, and network effects are common examples. MARGINAL REVENUE: the additional revenue a firm earns from selling ONE more unit of output; in monopoly, MR is always LOWER than the price because lowering price to sell one more unit drops the price on every unit. PATENT: a legal grant from the government giving the patent holder a TIME-LIMITED monopoly (20 years for U.S. utility patents) on a specific invention; the trade-off is monopoly profit in exchange for disclosing the invention publicly.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is the structural definition (one seller, no substitutes, high barriers, price-maker). Target 2 is the technical core (the two-step monopoly pricing rule). Target 3 is the welfare cost AND the policy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through the five takeaways. Each maps to one part of the activity: four features (Part 1), reference vocabulary (Part 2), chart reading (Part 3), four-market diagnosis (Part 4), regulatory recommendation memo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TK 22 as the OPPOSITE of TK 21. Use the side-by-side contrast to set up the diagnostic. Real-world examples ground the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all four features briskly. Each gets its own deeper-dive slide next. Stress that all four must hold - a single seller with easy entry would attract competition and lose its monopoly 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 1 is the structural definition - one firm controls the market. Most real-world examples are utilities and patent holders. Big Tech firms approach but rarely achieve pure feature 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 2 is what gives the monopoly its pricing power. If close substitutes exist, raising the price drives buyers away. Insulin has no real substitute - the monopoly can charge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all four barrier types. The mnemonic is L-T-F-N (legal, technological, financial, network). Most real monopolies use 2-3 barriers stacked (the electric utility has both a technological and a legal franchise barrier).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 4 sets up the technical core of monopoly pricing. The two-step rule is what students will use on the next chart and again on the activity. Drill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monopoly pricing chart on the next slide BEFORE flipping. Drill the three curves and the two-step rule. Pre-load the values (Q=30, P=$14) so students can verify on the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Monopoly: One Seller, All the Power</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One seller, no substitutes, sky-high prices - and the deadweight loss the rest of us pay.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Monopoly Pricing Diagram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graph with three curves on a quantity-price chart. The navy DEMAND curve slopes downward from $20/unit at quantity 0 to $0 at quantity 100. The coral MARGINAL REVENUE curve slopes downward twice as steeply from $20/unit at quantity 0 to $0 at quantity 50 (MR hits the X axis at half the demand intercept). The teal MARGINAL COST curve slopes upward from $5/unit at quantity 0 to $15/unit at quantity 100. MR crosses MC at quantity 30. At Q=30 the DEMAND curve reads $14/unit - the price the monopoly charges. The competitive equilibrium where MC crosses DEMAND directly sits at quantity 50 and price $10. The chart shows the monopoly's two-step decision: pick the QUANTITY where MR equals MC (Q=30), then trace UP to read the highest PRICE the demand curve will bear at that quantity ($14).">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MR=MC at Q=30; demand at Q=30 gives P=$14 (monopoly equilibrium).</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Deadweight Loss - The Cost Society Pays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COMPETITIVE equilibrium: Q=50, P=$10 (supply meets demand)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MONOPOLY equilibrium: Q=30, P=$14 (MR=MC, then P on demand)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Monopoly produces 20 FEWER units AND charges $4 MORE per unit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Between Q=30 and Q=50, value &gt; cost - those units never produced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Value that disappears = DEADWEIGHT LOSS (welfare society loses)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Deadweight loss is NOT a transfer (consumer surplus to monopoly is a transfer). It is welfare that DISAPPEARS - no one gets it.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Deadweight Loss: Monopoly vs Competitive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and-demand line graph showing the welfare loss from monopoly. The teal SUPPLY (marginal cost) curve slopes upward from $5/unit at quantity 0 to $15/unit at quantity 100. The navy DEMAND curve slopes downward from $20/unit at quantity 0 to $0/unit at quantity 100. The COMPETITIVE EQUILIBRIUM sits at quantity 50 and price $10/unit, where the supply and demand curves cross - the labeled equilibrium dot. The MONOPOLY EQUILIBRIUM sits up and to the left at quantity 30 and price $14/unit; in monopoly the firm restricts output to 30 units and charges the higher price the demand curve will bear at that quantity. The TRIANGLE bounded by the monopoly point (Q=30, P=$14) on demand, the supply curve at (Q=30, P=$8), and the competitive equilibrium point (Q=50, P=$10) is the DEADWEIGHT LOSS - the welfare society loses because the monopoly does not produce the units between Q=30 and Q=50 even though buyers value those units more than they cost to produc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Competitive Q=50 P=$10; Monopoly Q=30 P=$14; triangle between = deadweight loss.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Patented Drugs - The Time-Limited Monopoly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U.S. utility PATENT = 20-year legal monopoly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Brand-name drug under patent has ONE seller (the patent holder)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Patent expires - generic competition allowed - prices crash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the next chart - brand vs generic prices for 4 common drugs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Roughly 20x price ratio = the dollar value of monopoly power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When a patent expires, the same molecule costs 5-10% of what it cost the day before. That gap IS monopoly pricing power.</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Brand vs Generic Drug Prices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comparing the U.S. retail prices of four common prescription drugs at their brand-name (patent-protected monopoly) price versus their generic (post-patent competitive) price. Lipitor (atorvastatin) brand $180 vs generic $9 - the generic is 5% of the brand price. Prozac (fluoxetine) brand $250 vs generic $12 - generic is 5%. Lexapro (escitalopram) brand $300 vs generic $15 - generic is 5%. Singulair (montelukast) brand $220 vs generic $11 - generic is 5%. The pattern shows that when a drug patent expires and generic competition is allowed, prices typically fall to 5-10% of the brand-name monopoly price. The gap between the brand bar and the generic bar IS monopoly pricing power.">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Patent-monopoly brand prices vs post-patent generic prices for four drugs.</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Regulated Monopoly - How Society Manages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Public Utility Regulation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State PUBLIC UTILITY COMMISSION reviews rates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Caps prices to limit deadweight loss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Requires service to all customers in territory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Trades monopoly profits for stable service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Blocks PRICE DISCRIMINATION across customer classes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Patent Regulation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PATENT = 20-YEAR limited monopoly granted by USPTO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Trade: monopoly profit in exchange for disclosure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Generic competition required AFTER expiration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Designed to expire so welfare loss is temporary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 REGULATED MONOPOLY does NOT eliminate the monopoly - it limits the deadweight loss. The trade-off: fewer market signals for lower prices.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Unregulated Monopolies - The Antitrust Battleground</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Modern Examples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GOOGLE - 90%+ U.S. search share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FACEBOOK / META - dominant social network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AMAZON - online retail platform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Local cable + broadband providers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Antitrust Tools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SHERMAN ACT (1890) - bans monopolization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CLAYTON ACT (1914) - blocks anti-competitive mergers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FTC ACT (1914) - bans unfair methods of competition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Recent: DOJ + 38 states vs Google search (2024)</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When regulation is not feasible, the U.S. response is to BREAK UP the monopoly (antitrust). Standard Oil 1911. AT&amp;T 1984. Google 2024?</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Structure Terms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Monopoly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market with one seller, no close substitutes, and high barriers to entry; the single firm is a price-maker with significant market power.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Natural monopoly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market where one firm serves the whole market at lower total cost than two firms could - electric, water, rail; the technological case for one seller.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 power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firm's ability to raise price above marginal cost without losing all its customers - zero in perfect competition, highest in pure monopoly.</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terms also appear in Activity Part 2 and on the Quiz - finish the Reference Guide vocabulary here.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Structure Terms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Deadweight loss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Welfare society loses when monopoly Q falls below competitive Q - units the buyer values more than they cost, never produced.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Regulated monopoly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monopoly whose prices, output, or service quality are capped by a government agency (PUC, FCC) to prevent unregulated price-gouging.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Price discrimination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When a monopoly charges DIFFERENT prices to different buyers for the same product based on willingness to pay - common in pharma, airlines, software.</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drill the deadweight loss definition.</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Structure Terms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Price-maker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firm with the power to SET its own price by choosing how much output to sell; opposite of price-taker; signature of monopoly.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Barrier to entry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legal, financial, or technological obstacle that prevents new firms from joining a market - patents, franchises, fixed costs, network effects.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Marginal revenue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additional revenue a firm earns from selling ONE more unit; in monopoly MR is always LOWER than price because lowering price drops price on every unit.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Patent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20-year legal monopoly granted by the U.S. Patent Office in exchange for public disclosure of the invention.</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additional terms appear in Activity Part 2 and on the Quiz - drill the price-maker vs marginal revenue distinction.</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MONOPOLY using its four features and contrast with Perfect Competition</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the monopoly pricing diagram - find Q where MR=MC, then P on demand</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DEADWEIGHT LOSS and distinguish REGULATED from UNREGULATED monopolies</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Monopoly = ONE seller + NO substitutes + HIGH barriers + PRICE-MAKER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Two-step pricing rule: pick Q where MR=MC, read P off demand curve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Monopoly produces LESS and charges MORE than competitive equilibrium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DEADWEIGHT LOSS triangle = welfare society loses to monopoly pricing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 U.S. responses: REGULATE (utilities) or BREAK UP (antitrust)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Monopoly is the opposite of perfect competition. Deadweight loss is the price society pays - regulation and antitrust limit it.</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Study Monopoly?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Opposite of Perfect Competition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many sellers - Monopoly: ONE seller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identical product - Monopoly: no substitutes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free entry - Monopoly: HIGH barriers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price-taker - Monopoly: price-MAKER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Real U.S. Monopolies (Live Today)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Local electric utility - one wire network per service area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Patented pharmaceuticals - 20-year legal monopoly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Local cable TV - government franchise per territory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Big Tech platforms - network-effect monopolies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Monopoly flips every condition of perfect competition. Understanding both ends of the spectrum lets you place every real market in between.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Four Defining Features of Monopoly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 One seller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Exactly ONE firm supplies the market; no competing producers (the local electric utility, the patent holder of a drug, the only railroad serving a route)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 No close substitutes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Buyers have no realistic alternative product - insulin for diabetics, the electric grid for power, the patented drug while patent is active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3. High barriers to entry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Legal, financial, or technological obstacles block new firms - patents, government franchises, enormous fixed costs, network effects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4. Price-maker firm</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single firm SETS its own price by choosing how much to produce; opposite of perfect competition's price-takers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ALL FOUR features must hold for pure monopoly. A market with one seller but easy entry is NOT a monopoly - someone will compete it away.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1: One Seller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EXACTLY ONE firm supplies the entire market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ELECTRIC UTILITY - one set of wires per service area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PATENTED DRUG - one legal seller for 20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CABLE TV - one government-franchised provider per territory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Contrast with PC: tens of thousands of wheat farms = many sellers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Can you name a SECOND firm that delivers electricity through wires to your house? In most U.S. cities, no. That is feature 1 in action.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2: No Close Substitutes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No Close Substitutes (Strong)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INSULIN for diabetics - no alternative drug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PATENTED DRUG while patent is active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ELECTRIC GRID for refrigeration, AC, lighting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Big Tech platform - users locked in by network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Close Substitutes Exist (Weak)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TAXI medallion - Uber and Lyft are substitutes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CABLE TV - streaming is a close substitute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Brand-name CEREAL - private-label is a substitute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Postal service - email is a substitute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'No close substitutes' means even if price doubles, buyers stay because they cannot switch. Fewer substitutes = more monopoly power.</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3: High Barriers to Entry (Four Types)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LEGAL barrier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Patent (20-year monopoly), copyright, government franchise (cable TV territory), licensing (taxi medallion)</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TECHNOLOGICAL barrier</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Natural monopoly - one set of wires/pipes/rails cheaper than competing networks (electric, water, rail, broadband)</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FINANCIAL barrier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Enormous upfront capital - building a steel mill, launching a satellite network, drilling a mine - blocks all but deep-pocketed entrants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EFFECT barrier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Each user makes the product more valuable - social networks, payment systems, ride-share platforms - new entrants cannot match the user base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Barriers are what KEEP a monopoly in place. Without barriers, profits attract entry and the monopoly is competed away.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4: Price-Maker Firm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Price-Maker vs Price-Taker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firm = PRICE-TAKER (horizontal demand)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Monopoly = PRICE-MAKER (downward demand)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Monopoly chooses Q, market gives back 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curve tells the monopoly what P each Q yields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the Monopoly Picks the Price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Step 1: Find Q where MR = MC (the profit-max quantity)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Step 2: Trace UP to the demand curve at that Q</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P is the highest the market will pay for Q</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Result: P &gt; MC always (monopoly markup)</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A monopoly does NOT just 'charge whatever it wants'. It follows the two-step rule: pick Q where MR=MC, read P off the demand curve.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Monopoly Pricing: Pick Q where MR = MC</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Three Curves on the Chart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 downward-sloping, market demand curve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MARGINAL REVENUE - downward, twice as steep as Demand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MARGINAL COST - upward-sloping, the supply side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Reading the Chart (Next Slide)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MR crosses MC at quantity 30 - that is the monopoly Q</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Trace UP from Q=30 to demand - price is $14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Compare to competitive: where MC meets demand at Q=50, P=$10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Monopoly: Q lower, P higher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MR is ALWAYS below Demand for a monopoly. That gap is why MR=MC occurs at a LOWER quantity than competitive equilibrium.</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Monopoly: One Seller, All the Power</dc:title>
  <dc:subject>PptxGenJS Presentation</dc:subject>
  <dc:creator>More Lessons Less Planning</dc:creator>
  <cp:lastModifiedBy>More Lessons Less Planning</cp:lastModifiedBy>
  <cp:revision>1</cp:revision>
  <dcterms:created xsi:type="dcterms:W3CDTF">2026-06-11T12:34:46Z</dcterms:created>
  <dcterms:modified xsi:type="dcterms:W3CDTF">2026-06-11T12:34:46Z</dcterms:modified>
</cp:coreProperties>
</file>