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the Unit 3 spectrum. TK 21 PC - many identical sellers. TK 22 monopoly - one seller. TK 23 oligopoly - few interdependent firms. Today: MANY sellers with DIFFERENTIATED products.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four differentiation types are the diagnostic tool students will use throughout the activity. Most real firms use a MIX - rarely just one. Starbucks shows all four.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Non-price competition is the BIG observable behavior of MC firms. They spend heavily on ads instead of cutting prices. The next slide chart makes this visible.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to each bar. Read the percent off the chart. All five MC industries spend 4-12% of revenue on ads - way above the typical 1-2% industry average.
Reference labels (point to these chart features when teaching): Beauty / personal care: 12%; Fast food: 4.5%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Informative-vs-persuasive split is the key economic debate around MC advertising. PURE informative ads (price + features only) are rare; most real ads MIX both.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Brand wars is the everyday phrase for MC competition. The three case studies show how differentiated firms coexist without driving each other out of business.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Short-run vs long-run distinction is the big economic insight of MC. POSITIVE profit is temporary because free entry competes it away. The chart on the next slide visualizes this.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to each curve. SHORT-RUN demand line is rightward - profit per unit $20 (price above average cost). LONG-RUN line shifts LEFT - price equals average cost - zero profit.
Reference labels (point to these chart features when teaching): Short-run profit: $20; Long-run profit: $0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Excess capacity is the inefficiency of MC - but it is the COST of variety. Consumers actually PREFER this tradeoff - they would rather have 250 differentiated restaurants than 1 efficient cafeteria.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half of the vocabulary terms (5 of 10). Each is a Part 2 Reference Guide row. They all connect through DIFFERENTIATION as the engine.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Second half of vocabulary terms (5 more). Consequence-side terms - what HAPPENS in MC equilibrium. Variety vs efficiency tradeoff is the closing insight.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three targets aloud. Target 1 - structural definition. Target 2 - differentiation as the engine. Target 3 - implications: advertising, brand wars, zero long-run profit, variety vs efficiency.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Five-takeaway closure. Each maps to one lesson section. Even big brands like Starbucks earn zero long-run economic profit - the surprise insight.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Place MC on the spectrum BETWEEN perfect competition and oligopoly. Key contrast with PC is product differentiation. Key contrast with oligopoly is the LARGE number of sellers.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all four features. Feature 2 (differentiation) is the engine - it gives firms a downward-sloping demand curve. Feature 3 (free entry) drives long-run profits to zero.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Feature 1 is having MANY sellers - not interdependent like oligopoly. The U.S. industry counts here preview the chart on the next slide.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to each bar. Read the firm count off the chart. All five industries have thousands or hundreds of thousands of firms - the many-sellers feature in action.
Reference labels (point to these chart features when teaching): Restaurants: 750,000+; Hair salons: 92,000+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Differentiation is the ENGINE of MC. Without it, the firm collapses back to PC. Differentiation can be real (ingredients) or perceived (brand image).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Free entry and exit drives long-run profit to zero. The BIG SURPRISE - successful brands like Starbucks do NOT earn permanent monopoly profits.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Feature 4 gives MC firms a DOWNWARD-SLOPING demand curve (unlike PC's flat) but RELATIVELY ELASTIC (unlike monopoly's steeper). Brand premiums of 2-4x are common.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Monopolistic Competition: Brand Wars</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Many sellers, many brands - how restaurants, sneakers, and coffee shops compete.</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Four Types of Product Differentiation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1. PHYSICAL differentiation</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Real differences in ingredients, materials, design, features (grass-fed burger; carbon-plate sneakers; espresso quality)</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2. SERVICE differentiation</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Differences in customer experience - speed, helpfulness, expertise (Chick-fil-A's 'my pleasure'; salon with online booking)</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3. LOCATION differentiation</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Convenience or proximity (the only coffee shop in a small town; the food truck near the office park)</a:t>
            </a:r>
            <a:endParaRPr lang="en-US" sz="17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4. BRAND IMAGE differentiation</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Perceived identity from advertising (Nike = athletic; Apple = premium tech; Patagonia = environmental)</a:t>
            </a:r>
            <a:endParaRPr lang="en-US" sz="17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Most real MC firms use a MIX of all four. Starbucks combines all four at once.</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Non-Price Competition: Why Ads Dominate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Why MC Firms Avoid Price Wars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Rivals can match price cuts instantly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Price cuts shrink everyone's revenue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Differentiation gives BETTER weapons than price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Advertising builds brand premium price cannot</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Non-Price Tools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ADVERTISING - massive ad spend (see next slide)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STORE EXPERIENCE - Apple Store, Lululemon vibe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LOYALTY PROGRAMS - Starbucks Rewards, Sephora</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PRODUCT INNOVATION - new menu items, limited drops</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Tip: Massive ad spend with little price competition = MC, not oligopoly or monopoly.</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Advertising Spend as % of Revenue (MC)</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ar chart showing advertising spending as a percent of revenue for five monopolistically competitive U.S. industries. Beauty and personal care leads at 12% of revenue spent on advertising. Cereal follows at 9%. Athletic apparel at 8%. Beer at 6%. Quick-service restaurants at 4.5%. Every single industry on the chart spends substantially more than the typical industry average of 1-2% on advertising - because differentiation through brand image is the primary competitive weapon in monopolistic competition. The chart visualizes the SIGNATURE behavior of MC firms: non-price competition through massive advertising spend rather than price wars. Beauty and personal care reaches the highest ad intensity because the underlying products are physically very similar across brands - so brand image does almost all the differentiation work.">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Five MC industries' ad spend % of revenue. Beauty leads at 12%.</a:t>
            </a:r>
            <a:endParaRPr 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Informative vs Persuasive Advertising</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INFORMATIVE Advertising</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Conveys FACTUAL information - price, features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Helps consumers make better choices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Generally considered ECONOMICALLY VALUABLE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Example: pizza ad listing menu prices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PERSUASIVE Advertising</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Builds BRAND IMAGE / emotional connection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Conveys little factual product information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Economists DEBATE if wasteful or valuable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Example: Nike commercial with Serena winning</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a pure informative Super Bowl ad does not exist. Every $7M slot is mostly persuasive brand-building.</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Brand Wars in Real U.S. Industries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2773680" cy="3515868"/>
          </a:xfrm>
          <a:prstGeom prst="rect">
            <a:avLst/>
          </a:prstGeom>
          <a:solidFill>
            <a:srgbClr val="F0FAF8"/>
          </a:solidFill>
          <a:ln w="12700">
            <a:solidFill>
              <a:srgbClr val="DDDDDD"/>
            </a:solidFill>
            <a:prstDash val="solid"/>
          </a:ln>
        </p:spPr>
      </p:sp>
      <p:sp>
        <p:nvSpPr>
          <p:cNvPr id="6" name="Shape 4"/>
          <p:cNvSpPr/>
          <p:nvPr/>
        </p:nvSpPr>
        <p:spPr>
          <a:xfrm>
            <a:off x="274320" y="731520"/>
            <a:ext cx="2773680" cy="438912"/>
          </a:xfrm>
          <a:prstGeom prst="rect">
            <a:avLst/>
          </a:prstGeom>
          <a:solidFill>
            <a:srgbClr val="2A9D8F"/>
          </a:solidFill>
          <a:ln w="12700">
            <a:solidFill>
              <a:srgbClr val="2A9D8F"/>
            </a:solidFill>
            <a:prstDash val="solid"/>
          </a:ln>
        </p:spPr>
      </p:sp>
      <p:sp>
        <p:nvSpPr>
          <p:cNvPr id="7" name="Text 5"/>
          <p:cNvSpPr/>
          <p:nvPr/>
        </p:nvSpPr>
        <p:spPr>
          <a:xfrm>
            <a:off x="27432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Starbucks vs Dunkin</a:t>
            </a:r>
            <a:endParaRPr lang="en-US" sz="1500" dirty="0"/>
          </a:p>
        </p:txBody>
      </p:sp>
      <p:sp>
        <p:nvSpPr>
          <p:cNvPr id="8" name="bounded_body"/>
          <p:cNvSpPr/>
          <p:nvPr/>
        </p:nvSpPr>
        <p:spPr>
          <a:xfrm>
            <a:off x="36576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Starbucks - premium, espresso focus, third-place vibe</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Dunkin - speed, value, working-class identity</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Both profitable; different positioning, not price war</a:t>
            </a:r>
            <a:endParaRPr lang="en-US" sz="1800" dirty="0"/>
          </a:p>
        </p:txBody>
      </p:sp>
      <p:sp>
        <p:nvSpPr>
          <p:cNvPr id="9" name="Shape 7"/>
          <p:cNvSpPr/>
          <p:nvPr/>
        </p:nvSpPr>
        <p:spPr>
          <a:xfrm>
            <a:off x="3185160" y="731520"/>
            <a:ext cx="2773680" cy="3515868"/>
          </a:xfrm>
          <a:prstGeom prst="rect">
            <a:avLst/>
          </a:prstGeom>
          <a:solidFill>
            <a:srgbClr val="E8EDF4"/>
          </a:solidFill>
          <a:ln w="12700">
            <a:solidFill>
              <a:srgbClr val="DDDDDD"/>
            </a:solidFill>
            <a:prstDash val="solid"/>
          </a:ln>
        </p:spPr>
      </p:sp>
      <p:sp>
        <p:nvSpPr>
          <p:cNvPr id="10" name="Shape 8"/>
          <p:cNvSpPr/>
          <p:nvPr/>
        </p:nvSpPr>
        <p:spPr>
          <a:xfrm>
            <a:off x="3185160" y="731520"/>
            <a:ext cx="2773680" cy="438912"/>
          </a:xfrm>
          <a:prstGeom prst="rect">
            <a:avLst/>
          </a:prstGeom>
          <a:solidFill>
            <a:srgbClr val="1B2A4A"/>
          </a:solidFill>
          <a:ln w="12700">
            <a:solidFill>
              <a:srgbClr val="1B2A4A"/>
            </a:solidFill>
            <a:prstDash val="solid"/>
          </a:ln>
        </p:spPr>
      </p:sp>
      <p:sp>
        <p:nvSpPr>
          <p:cNvPr id="11" name="Text 9"/>
          <p:cNvSpPr/>
          <p:nvPr/>
        </p:nvSpPr>
        <p:spPr>
          <a:xfrm>
            <a:off x="3185160" y="731520"/>
            <a:ext cx="2773680" cy="438912"/>
          </a:xfrm>
          <a:prstGeom prst="rect">
            <a:avLst/>
          </a:prstGeom>
          <a:noFill/>
          <a:ln/>
        </p:spPr>
        <p:txBody>
          <a:bodyPr wrap="square" lIns="0" tIns="0" rIns="0" bIns="0" rtlCol="0" anchor="ctr"/>
          <a:lstStyle/>
          <a:p>
            <a:pPr algn="ctr" indent="0" marL="0">
              <a:buNone/>
            </a:pPr>
            <a:r>
              <a:rPr lang="en-US" sz="1500" b="1" dirty="0">
                <a:solidFill>
                  <a:srgbClr val="FFFFFF"/>
                </a:solidFill>
                <a:latin typeface="Trebuchet MS" pitchFamily="34" charset="0"/>
                <a:ea typeface="Trebuchet MS" pitchFamily="34" charset="-122"/>
                <a:cs typeface="Trebuchet MS" pitchFamily="34" charset="-120"/>
              </a:rPr>
              <a:t>Nike vs Adidas</a:t>
            </a:r>
            <a:endParaRPr lang="en-US" sz="1500" dirty="0"/>
          </a:p>
        </p:txBody>
      </p:sp>
      <p:sp>
        <p:nvSpPr>
          <p:cNvPr id="12" name="bounded_body"/>
          <p:cNvSpPr/>
          <p:nvPr/>
        </p:nvSpPr>
        <p:spPr>
          <a:xfrm>
            <a:off x="327660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Nike - athlete endorsements, basketball, $40B U.S. rev</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Adidas - lifestyle and soccer, retro Y2K aesthetic</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Each builds brand image; rarely match each other on price</a:t>
            </a:r>
            <a:endParaRPr lang="en-US" sz="1800" dirty="0"/>
          </a:p>
        </p:txBody>
      </p:sp>
      <p:sp>
        <p:nvSpPr>
          <p:cNvPr id="13" name="Shape 11"/>
          <p:cNvSpPr/>
          <p:nvPr/>
        </p:nvSpPr>
        <p:spPr>
          <a:xfrm>
            <a:off x="6096000" y="731520"/>
            <a:ext cx="2773680" cy="3515868"/>
          </a:xfrm>
          <a:prstGeom prst="rect">
            <a:avLst/>
          </a:prstGeom>
          <a:solidFill>
            <a:srgbClr val="FFF8F6"/>
          </a:solidFill>
          <a:ln w="12700">
            <a:solidFill>
              <a:srgbClr val="DDDDDD"/>
            </a:solidFill>
            <a:prstDash val="solid"/>
          </a:ln>
        </p:spPr>
      </p:sp>
      <p:sp>
        <p:nvSpPr>
          <p:cNvPr id="14" name="Shape 12"/>
          <p:cNvSpPr/>
          <p:nvPr/>
        </p:nvSpPr>
        <p:spPr>
          <a:xfrm>
            <a:off x="6096000" y="731520"/>
            <a:ext cx="2773680" cy="438912"/>
          </a:xfrm>
          <a:prstGeom prst="rect">
            <a:avLst/>
          </a:prstGeom>
          <a:solidFill>
            <a:srgbClr val="E8735A"/>
          </a:solidFill>
          <a:ln w="12700">
            <a:solidFill>
              <a:srgbClr val="E8735A"/>
            </a:solidFill>
            <a:prstDash val="solid"/>
          </a:ln>
        </p:spPr>
      </p:sp>
      <p:sp>
        <p:nvSpPr>
          <p:cNvPr id="15" name="Text 13"/>
          <p:cNvSpPr/>
          <p:nvPr/>
        </p:nvSpPr>
        <p:spPr>
          <a:xfrm>
            <a:off x="609600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Chipotle vs Qdoba</a:t>
            </a:r>
            <a:endParaRPr lang="en-US" sz="1500" dirty="0"/>
          </a:p>
        </p:txBody>
      </p:sp>
      <p:sp>
        <p:nvSpPr>
          <p:cNvPr id="16" name="bounded_body"/>
          <p:cNvSpPr/>
          <p:nvPr/>
        </p:nvSpPr>
        <p:spPr>
          <a:xfrm>
            <a:off x="618744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Chipotle - food-with-integrity brand, simpler menu</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Qdoba - more topping variety, more regional locations</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Differentiated competitors; coexist in most U.S. markets</a:t>
            </a:r>
            <a:endParaRPr lang="en-US" sz="1800" dirty="0"/>
          </a:p>
        </p:txBody>
      </p:sp>
      <p:sp>
        <p:nvSpPr>
          <p:cNvPr id="17" name="Shape 15"/>
          <p:cNvSpPr/>
          <p:nvPr/>
        </p:nvSpPr>
        <p:spPr>
          <a:xfrm>
            <a:off x="274320" y="4302252"/>
            <a:ext cx="8595360" cy="512064"/>
          </a:xfrm>
          <a:prstGeom prst="rect">
            <a:avLst/>
          </a:prstGeom>
          <a:solidFill>
            <a:srgbClr val="FFF8F6"/>
          </a:solidFill>
          <a:ln w="12700">
            <a:solidFill>
              <a:srgbClr val="E8735A"/>
            </a:solidFill>
            <a:prstDash val="solid"/>
          </a:ln>
        </p:spPr>
      </p:sp>
      <p:sp>
        <p:nvSpPr>
          <p:cNvPr id="18" name="Shape 16"/>
          <p:cNvSpPr/>
          <p:nvPr/>
        </p:nvSpPr>
        <p:spPr>
          <a:xfrm>
            <a:off x="274320" y="4302252"/>
            <a:ext cx="64008" cy="512064"/>
          </a:xfrm>
          <a:prstGeom prst="rect">
            <a:avLst/>
          </a:prstGeom>
          <a:solidFill>
            <a:srgbClr val="E8735A"/>
          </a:solidFill>
          <a:ln w="12700">
            <a:solidFill>
              <a:srgbClr val="E8735A"/>
            </a:solidFill>
            <a:prstDash val="solid"/>
          </a:ln>
        </p:spPr>
      </p:sp>
      <p:sp>
        <p:nvSpPr>
          <p:cNvPr id="19"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Real talk: 'Brand wars' is the marketing phrase for MC in action. Each firm builds differentiation.</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Short-Run vs Long-Run Profit in MC</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SHORT-RUN - Positive Profit Possible</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Successful MC firm earns HIGH profit briefly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Differentiation + brand loyalty give power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Viral new restaurant - $200K profit year 1</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But profit signals attract competitors...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LONG-RUN - Zero Economic Profit</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Free entry attracts new firms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Demand for each existing firm shifts LEFT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Profit gets COMPETED AWAY to zero</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Firms still earn normal profit but no excess</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Even Starbucks earns near zero LONG-RUN economic profit - their accounting profit is mostly normal profit.</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How Free Entry Drives Long-Run Profit to Zero</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Line graph showing two demand curves facing a monopolistically competitive firm. The SHORT-RUN demand curve sits to the RIGHT - the firm currently sells 80 units at a price of $30 per unit. With average cost of $10 per unit, the firm earns about $20 profit per unit (positive economic profit). The LONG-RUN demand curve sits to the LEFT after new firms enter the market and steal away some customers - the firm now sells only 40 units at a price of $15 per unit, which exactly equals the average cost of $15. Profit per unit equals zero (normal profit only). The chart visualizes the long-run adjustment: positive short-run economic profit attracts new entrants, each new entrant takes some customers away from existing firms, demand curves shift LEFT until economic profit equals zero, and the market reaches long-run equilibrium with normal profit only. This is why even successful brands like Starbucks and Nike earn close to zero long-run economic profit despite high accounting revenues.">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Demand shifts LEFT as new firms enter; profit drops $20 to $0.</a:t>
            </a:r>
            <a:endParaRPr lang="en-US" sz="1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Excess Capacity and the Variety Tradeoff</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EXCESS CAPACITY in MC</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Each firm operates BELOW efficient scale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Restaurants have empty tables most weeknights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Hair salons - empty chairs most afternoons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Coffee shops - lulls between rushes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Variety vs Efficiency Tradeoff</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MC is INEFFICIENT - too many firms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BUT - consumers get VARIETY (250 menus, not 1)</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Most economists say variety beats efficiency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We choose MC because we want a CHOICE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perfectly efficient food market would be ONE giant cafeteria. We pick MC because VARIETY matters.</a:t>
            </a:r>
            <a:endParaRPr lang="en-US" sz="1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Market Structure Terms (1 of 2)</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57454"/>
          </a:xfrm>
          <a:prstGeom prst="rect">
            <a:avLst/>
          </a:prstGeom>
          <a:solidFill>
            <a:srgbClr val="F5F5F5"/>
          </a:solidFill>
          <a:ln w="12700">
            <a:solidFill>
              <a:srgbClr val="F2F2F2"/>
            </a:solidFill>
            <a:prstDash val="solid"/>
          </a:ln>
        </p:spPr>
      </p:sp>
      <p:sp>
        <p:nvSpPr>
          <p:cNvPr id="6" name="Shape 4"/>
          <p:cNvSpPr/>
          <p:nvPr/>
        </p:nvSpPr>
        <p:spPr>
          <a:xfrm>
            <a:off x="274320" y="704088"/>
            <a:ext cx="73152" cy="657454"/>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MONOPOLISTIC COMPETITION</a:t>
            </a:r>
            <a:endParaRPr lang="en-US" sz="1800" dirty="0"/>
          </a:p>
        </p:txBody>
      </p:sp>
      <p:sp>
        <p:nvSpPr>
          <p:cNvPr id="8" name="bounded_body"/>
          <p:cNvSpPr/>
          <p:nvPr/>
        </p:nvSpPr>
        <p:spPr>
          <a:xfrm>
            <a:off x="2926080" y="704088"/>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Market with MANY sellers, DIFFERENTIATED products, free entry/exit, some pricing power</a:t>
            </a:r>
            <a:endParaRPr lang="en-US" sz="1800" dirty="0"/>
          </a:p>
        </p:txBody>
      </p:sp>
      <p:sp>
        <p:nvSpPr>
          <p:cNvPr id="9" name="Shape 7"/>
          <p:cNvSpPr/>
          <p:nvPr/>
        </p:nvSpPr>
        <p:spPr>
          <a:xfrm>
            <a:off x="274320" y="1425550"/>
            <a:ext cx="8595360" cy="657454"/>
          </a:xfrm>
          <a:prstGeom prst="rect">
            <a:avLst/>
          </a:prstGeom>
          <a:solidFill>
            <a:srgbClr val="F5F5F5"/>
          </a:solidFill>
          <a:ln w="12700">
            <a:solidFill>
              <a:srgbClr val="F2F2F2"/>
            </a:solidFill>
            <a:prstDash val="solid"/>
          </a:ln>
        </p:spPr>
      </p:sp>
      <p:sp>
        <p:nvSpPr>
          <p:cNvPr id="10" name="Shape 8"/>
          <p:cNvSpPr/>
          <p:nvPr/>
        </p:nvSpPr>
        <p:spPr>
          <a:xfrm>
            <a:off x="274320" y="1425550"/>
            <a:ext cx="73152" cy="657454"/>
          </a:xfrm>
          <a:prstGeom prst="rect">
            <a:avLst/>
          </a:prstGeom>
          <a:solidFill>
            <a:srgbClr val="2A9D8F"/>
          </a:solidFill>
          <a:ln w="12700">
            <a:solidFill>
              <a:srgbClr val="2A9D8F"/>
            </a:solidFill>
            <a:prstDash val="solid"/>
          </a:ln>
        </p:spPr>
      </p:sp>
      <p:sp>
        <p:nvSpPr>
          <p:cNvPr id="11" name="bounded_body"/>
          <p:cNvSpPr/>
          <p:nvPr/>
        </p:nvSpPr>
        <p:spPr>
          <a:xfrm>
            <a:off x="457200" y="1425550"/>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PRODUCT DIFFERENTIATION</a:t>
            </a:r>
            <a:endParaRPr lang="en-US" sz="1800" dirty="0"/>
          </a:p>
        </p:txBody>
      </p:sp>
      <p:sp>
        <p:nvSpPr>
          <p:cNvPr id="12" name="bounded_body"/>
          <p:cNvSpPr/>
          <p:nvPr/>
        </p:nvSpPr>
        <p:spPr>
          <a:xfrm>
            <a:off x="2926080" y="1425550"/>
            <a:ext cx="5897880" cy="657454"/>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Making a product DISTINCT from competitors through real or perceived differences - the engine of MC</a:t>
            </a:r>
            <a:endParaRPr lang="en-US" sz="1750" dirty="0"/>
          </a:p>
        </p:txBody>
      </p:sp>
      <p:sp>
        <p:nvSpPr>
          <p:cNvPr id="13" name="Shape 11"/>
          <p:cNvSpPr/>
          <p:nvPr/>
        </p:nvSpPr>
        <p:spPr>
          <a:xfrm>
            <a:off x="274320" y="2147011"/>
            <a:ext cx="8595360" cy="657454"/>
          </a:xfrm>
          <a:prstGeom prst="rect">
            <a:avLst/>
          </a:prstGeom>
          <a:solidFill>
            <a:srgbClr val="F5F5F5"/>
          </a:solidFill>
          <a:ln w="12700">
            <a:solidFill>
              <a:srgbClr val="F2F2F2"/>
            </a:solidFill>
            <a:prstDash val="solid"/>
          </a:ln>
        </p:spPr>
      </p:sp>
      <p:sp>
        <p:nvSpPr>
          <p:cNvPr id="14" name="Shape 12"/>
          <p:cNvSpPr/>
          <p:nvPr/>
        </p:nvSpPr>
        <p:spPr>
          <a:xfrm>
            <a:off x="274320" y="2147011"/>
            <a:ext cx="73152" cy="657454"/>
          </a:xfrm>
          <a:prstGeom prst="rect">
            <a:avLst/>
          </a:prstGeom>
          <a:solidFill>
            <a:srgbClr val="2A9D8F"/>
          </a:solidFill>
          <a:ln w="12700">
            <a:solidFill>
              <a:srgbClr val="2A9D8F"/>
            </a:solidFill>
            <a:prstDash val="solid"/>
          </a:ln>
        </p:spPr>
      </p:sp>
      <p:sp>
        <p:nvSpPr>
          <p:cNvPr id="15" name="bounded_body"/>
          <p:cNvSpPr/>
          <p:nvPr/>
        </p:nvSpPr>
        <p:spPr>
          <a:xfrm>
            <a:off x="457200" y="2147011"/>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BRAND IMAGE</a:t>
            </a:r>
            <a:endParaRPr lang="en-US" sz="1800" dirty="0"/>
          </a:p>
        </p:txBody>
      </p:sp>
      <p:sp>
        <p:nvSpPr>
          <p:cNvPr id="16" name="bounded_body"/>
          <p:cNvSpPr/>
          <p:nvPr/>
        </p:nvSpPr>
        <p:spPr>
          <a:xfrm>
            <a:off x="2926080" y="2147011"/>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Consumer perception built through advertising; lets firms charge a price premium</a:t>
            </a:r>
            <a:endParaRPr lang="en-US" sz="1800" dirty="0"/>
          </a:p>
        </p:txBody>
      </p:sp>
      <p:sp>
        <p:nvSpPr>
          <p:cNvPr id="17" name="Shape 15"/>
          <p:cNvSpPr/>
          <p:nvPr/>
        </p:nvSpPr>
        <p:spPr>
          <a:xfrm>
            <a:off x="274320" y="2868473"/>
            <a:ext cx="8595360" cy="657454"/>
          </a:xfrm>
          <a:prstGeom prst="rect">
            <a:avLst/>
          </a:prstGeom>
          <a:solidFill>
            <a:srgbClr val="F5F5F5"/>
          </a:solidFill>
          <a:ln w="12700">
            <a:solidFill>
              <a:srgbClr val="F2F2F2"/>
            </a:solidFill>
            <a:prstDash val="solid"/>
          </a:ln>
        </p:spPr>
      </p:sp>
      <p:sp>
        <p:nvSpPr>
          <p:cNvPr id="18" name="Shape 16"/>
          <p:cNvSpPr/>
          <p:nvPr/>
        </p:nvSpPr>
        <p:spPr>
          <a:xfrm>
            <a:off x="274320" y="2868473"/>
            <a:ext cx="73152" cy="657454"/>
          </a:xfrm>
          <a:prstGeom prst="rect">
            <a:avLst/>
          </a:prstGeom>
          <a:solidFill>
            <a:srgbClr val="2A9D8F"/>
          </a:solidFill>
          <a:ln w="12700">
            <a:solidFill>
              <a:srgbClr val="2A9D8F"/>
            </a:solidFill>
            <a:prstDash val="solid"/>
          </a:ln>
        </p:spPr>
      </p:sp>
      <p:sp>
        <p:nvSpPr>
          <p:cNvPr id="19" name="bounded_body"/>
          <p:cNvSpPr/>
          <p:nvPr/>
        </p:nvSpPr>
        <p:spPr>
          <a:xfrm>
            <a:off x="457200" y="2868473"/>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NON-PRICE COMPETITION</a:t>
            </a:r>
            <a:endParaRPr lang="en-US" sz="1800" dirty="0"/>
          </a:p>
        </p:txBody>
      </p:sp>
      <p:sp>
        <p:nvSpPr>
          <p:cNvPr id="20" name="bounded_body"/>
          <p:cNvSpPr/>
          <p:nvPr/>
        </p:nvSpPr>
        <p:spPr>
          <a:xfrm>
            <a:off x="2926080" y="2868473"/>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Competition through ads, location, service, features - NOT price; dominates MC</a:t>
            </a:r>
            <a:endParaRPr lang="en-US" sz="1800" dirty="0"/>
          </a:p>
        </p:txBody>
      </p:sp>
      <p:sp>
        <p:nvSpPr>
          <p:cNvPr id="21" name="Shape 19"/>
          <p:cNvSpPr/>
          <p:nvPr/>
        </p:nvSpPr>
        <p:spPr>
          <a:xfrm>
            <a:off x="274320" y="3589934"/>
            <a:ext cx="8595360" cy="657454"/>
          </a:xfrm>
          <a:prstGeom prst="rect">
            <a:avLst/>
          </a:prstGeom>
          <a:solidFill>
            <a:srgbClr val="F5F5F5"/>
          </a:solidFill>
          <a:ln w="12700">
            <a:solidFill>
              <a:srgbClr val="F2F2F2"/>
            </a:solidFill>
            <a:prstDash val="solid"/>
          </a:ln>
        </p:spPr>
      </p:sp>
      <p:sp>
        <p:nvSpPr>
          <p:cNvPr id="22" name="Shape 20"/>
          <p:cNvSpPr/>
          <p:nvPr/>
        </p:nvSpPr>
        <p:spPr>
          <a:xfrm>
            <a:off x="274320" y="3589934"/>
            <a:ext cx="73152" cy="657454"/>
          </a:xfrm>
          <a:prstGeom prst="rect">
            <a:avLst/>
          </a:prstGeom>
          <a:solidFill>
            <a:srgbClr val="2A9D8F"/>
          </a:solidFill>
          <a:ln w="12700">
            <a:solidFill>
              <a:srgbClr val="2A9D8F"/>
            </a:solidFill>
            <a:prstDash val="solid"/>
          </a:ln>
        </p:spPr>
      </p:sp>
      <p:sp>
        <p:nvSpPr>
          <p:cNvPr id="23" name="bounded_body"/>
          <p:cNvSpPr/>
          <p:nvPr/>
        </p:nvSpPr>
        <p:spPr>
          <a:xfrm>
            <a:off x="457200" y="3589934"/>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FREE ENTRY AND EXIT</a:t>
            </a:r>
            <a:endParaRPr lang="en-US" sz="1800" dirty="0"/>
          </a:p>
        </p:txBody>
      </p:sp>
      <p:sp>
        <p:nvSpPr>
          <p:cNvPr id="24" name="bounded_body"/>
          <p:cNvSpPr/>
          <p:nvPr/>
        </p:nvSpPr>
        <p:spPr>
          <a:xfrm>
            <a:off x="2926080" y="3589934"/>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Low startup costs let new firms enter and exit easily; drives long-run profit to zero</a:t>
            </a:r>
            <a:endParaRPr lang="en-US" sz="1800" dirty="0"/>
          </a:p>
        </p:txBody>
      </p:sp>
      <p:sp>
        <p:nvSpPr>
          <p:cNvPr id="25" name="Shape 23"/>
          <p:cNvSpPr/>
          <p:nvPr/>
        </p:nvSpPr>
        <p:spPr>
          <a:xfrm>
            <a:off x="274320" y="4302252"/>
            <a:ext cx="8595360" cy="512064"/>
          </a:xfrm>
          <a:prstGeom prst="rect">
            <a:avLst/>
          </a:prstGeom>
          <a:solidFill>
            <a:srgbClr val="FFEBEE"/>
          </a:solidFill>
          <a:ln w="12700">
            <a:solidFill>
              <a:srgbClr val="C0392B"/>
            </a:solidFill>
            <a:prstDash val="solid"/>
          </a:ln>
        </p:spPr>
      </p:sp>
      <p:sp>
        <p:nvSpPr>
          <p:cNvPr id="26" name="Shape 24"/>
          <p:cNvSpPr/>
          <p:nvPr/>
        </p:nvSpPr>
        <p:spPr>
          <a:xfrm>
            <a:off x="274320" y="4302252"/>
            <a:ext cx="64008" cy="512064"/>
          </a:xfrm>
          <a:prstGeom prst="rect">
            <a:avLst/>
          </a:prstGeom>
          <a:solidFill>
            <a:srgbClr val="C0392B"/>
          </a:solidFill>
          <a:ln w="12700">
            <a:solidFill>
              <a:srgbClr val="C0392B"/>
            </a:solidFill>
            <a:prstDash val="solid"/>
          </a:ln>
        </p:spPr>
      </p:sp>
      <p:sp>
        <p:nvSpPr>
          <p:cNvPr id="27" name="bounded_callout"/>
          <p:cNvSpPr/>
          <p:nvPr/>
        </p:nvSpPr>
        <p:spPr>
          <a:xfrm>
            <a:off x="457200" y="4347972"/>
            <a:ext cx="8394192" cy="420624"/>
          </a:xfrm>
          <a:prstGeom prst="rect">
            <a:avLst/>
          </a:prstGeom>
          <a:noFill/>
          <a:ln/>
        </p:spPr>
        <p:txBody>
          <a:bodyPr wrap="square" rtlCol="0" anchor="ctr"/>
          <a:lstStyle/>
          <a:p>
            <a:pPr indent="0" marL="0">
              <a:buNone/>
            </a:pPr>
            <a:r>
              <a:rPr lang="en-US" sz="1550" dirty="0">
                <a:solidFill>
                  <a:srgbClr val="1B2A4A"/>
                </a:solidFill>
                <a:latin typeface="Arial" pitchFamily="34" charset="0"/>
                <a:ea typeface="Arial" pitchFamily="34" charset="-122"/>
                <a:cs typeface="Arial" pitchFamily="34" charset="-120"/>
              </a:rPr>
              <a:t>Tip: All five terms tie back to DIFFERENTIATION. Without it, MC collapses to PC.</a:t>
            </a:r>
            <a:endParaRPr lang="en-US" sz="15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Market Structure Terms (2 of 2)</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57454"/>
          </a:xfrm>
          <a:prstGeom prst="rect">
            <a:avLst/>
          </a:prstGeom>
          <a:solidFill>
            <a:srgbClr val="F5F5F5"/>
          </a:solidFill>
          <a:ln w="12700">
            <a:solidFill>
              <a:srgbClr val="F2F2F2"/>
            </a:solidFill>
            <a:prstDash val="solid"/>
          </a:ln>
        </p:spPr>
      </p:sp>
      <p:sp>
        <p:nvSpPr>
          <p:cNvPr id="6" name="Shape 4"/>
          <p:cNvSpPr/>
          <p:nvPr/>
        </p:nvSpPr>
        <p:spPr>
          <a:xfrm>
            <a:off x="274320" y="704088"/>
            <a:ext cx="73152" cy="657454"/>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Zero economic profit (long run)</a:t>
            </a:r>
            <a:endParaRPr lang="en-US" sz="1800" dirty="0"/>
          </a:p>
        </p:txBody>
      </p:sp>
      <p:sp>
        <p:nvSpPr>
          <p:cNvPr id="8" name="bounded_body"/>
          <p:cNvSpPr/>
          <p:nvPr/>
        </p:nvSpPr>
        <p:spPr>
          <a:xfrm>
            <a:off x="2926080" y="704088"/>
            <a:ext cx="5897880" cy="657454"/>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Firms earn only NORMAL profit - just enough to cover opportunity costs; the standard MC long-run outcome</a:t>
            </a:r>
            <a:endParaRPr lang="en-US" sz="1700" dirty="0"/>
          </a:p>
        </p:txBody>
      </p:sp>
      <p:sp>
        <p:nvSpPr>
          <p:cNvPr id="9" name="Shape 7"/>
          <p:cNvSpPr/>
          <p:nvPr/>
        </p:nvSpPr>
        <p:spPr>
          <a:xfrm>
            <a:off x="274320" y="1425550"/>
            <a:ext cx="8595360" cy="657454"/>
          </a:xfrm>
          <a:prstGeom prst="rect">
            <a:avLst/>
          </a:prstGeom>
          <a:solidFill>
            <a:srgbClr val="F5F5F5"/>
          </a:solidFill>
          <a:ln w="12700">
            <a:solidFill>
              <a:srgbClr val="F2F2F2"/>
            </a:solidFill>
            <a:prstDash val="solid"/>
          </a:ln>
        </p:spPr>
      </p:sp>
      <p:sp>
        <p:nvSpPr>
          <p:cNvPr id="10" name="Shape 8"/>
          <p:cNvSpPr/>
          <p:nvPr/>
        </p:nvSpPr>
        <p:spPr>
          <a:xfrm>
            <a:off x="274320" y="1425550"/>
            <a:ext cx="73152" cy="657454"/>
          </a:xfrm>
          <a:prstGeom prst="rect">
            <a:avLst/>
          </a:prstGeom>
          <a:solidFill>
            <a:srgbClr val="2A9D8F"/>
          </a:solidFill>
          <a:ln w="12700">
            <a:solidFill>
              <a:srgbClr val="2A9D8F"/>
            </a:solidFill>
            <a:prstDash val="solid"/>
          </a:ln>
        </p:spPr>
      </p:sp>
      <p:sp>
        <p:nvSpPr>
          <p:cNvPr id="11" name="bounded_body"/>
          <p:cNvSpPr/>
          <p:nvPr/>
        </p:nvSpPr>
        <p:spPr>
          <a:xfrm>
            <a:off x="457200" y="1425550"/>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Excess capacity</a:t>
            </a:r>
            <a:endParaRPr lang="en-US" sz="1800" dirty="0"/>
          </a:p>
        </p:txBody>
      </p:sp>
      <p:sp>
        <p:nvSpPr>
          <p:cNvPr id="12" name="bounded_body"/>
          <p:cNvSpPr/>
          <p:nvPr/>
        </p:nvSpPr>
        <p:spPr>
          <a:xfrm>
            <a:off x="2926080" y="1425550"/>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Firms operate BELOW efficient scale - empty tables, empty chairs; the MC inefficiency</a:t>
            </a:r>
            <a:endParaRPr lang="en-US" sz="1800" dirty="0"/>
          </a:p>
        </p:txBody>
      </p:sp>
      <p:sp>
        <p:nvSpPr>
          <p:cNvPr id="13" name="Shape 11"/>
          <p:cNvSpPr/>
          <p:nvPr/>
        </p:nvSpPr>
        <p:spPr>
          <a:xfrm>
            <a:off x="274320" y="2147011"/>
            <a:ext cx="8595360" cy="657454"/>
          </a:xfrm>
          <a:prstGeom prst="rect">
            <a:avLst/>
          </a:prstGeom>
          <a:solidFill>
            <a:srgbClr val="F5F5F5"/>
          </a:solidFill>
          <a:ln w="12700">
            <a:solidFill>
              <a:srgbClr val="F2F2F2"/>
            </a:solidFill>
            <a:prstDash val="solid"/>
          </a:ln>
        </p:spPr>
      </p:sp>
      <p:sp>
        <p:nvSpPr>
          <p:cNvPr id="14" name="Shape 12"/>
          <p:cNvSpPr/>
          <p:nvPr/>
        </p:nvSpPr>
        <p:spPr>
          <a:xfrm>
            <a:off x="274320" y="2147011"/>
            <a:ext cx="73152" cy="657454"/>
          </a:xfrm>
          <a:prstGeom prst="rect">
            <a:avLst/>
          </a:prstGeom>
          <a:solidFill>
            <a:srgbClr val="2A9D8F"/>
          </a:solidFill>
          <a:ln w="12700">
            <a:solidFill>
              <a:srgbClr val="2A9D8F"/>
            </a:solidFill>
            <a:prstDash val="solid"/>
          </a:ln>
        </p:spPr>
      </p:sp>
      <p:sp>
        <p:nvSpPr>
          <p:cNvPr id="15" name="bounded_body"/>
          <p:cNvSpPr/>
          <p:nvPr/>
        </p:nvSpPr>
        <p:spPr>
          <a:xfrm>
            <a:off x="457200" y="2147011"/>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Informative advertising</a:t>
            </a:r>
            <a:endParaRPr lang="en-US" sz="1800" dirty="0"/>
          </a:p>
        </p:txBody>
      </p:sp>
      <p:sp>
        <p:nvSpPr>
          <p:cNvPr id="16" name="bounded_body"/>
          <p:cNvSpPr/>
          <p:nvPr/>
        </p:nvSpPr>
        <p:spPr>
          <a:xfrm>
            <a:off x="2926080" y="2147011"/>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Advertising that conveys FACTUAL information - price, features, availability, store hours</a:t>
            </a:r>
            <a:endParaRPr lang="en-US" sz="1800" dirty="0"/>
          </a:p>
        </p:txBody>
      </p:sp>
      <p:sp>
        <p:nvSpPr>
          <p:cNvPr id="17" name="Shape 15"/>
          <p:cNvSpPr/>
          <p:nvPr/>
        </p:nvSpPr>
        <p:spPr>
          <a:xfrm>
            <a:off x="274320" y="2868473"/>
            <a:ext cx="8595360" cy="657454"/>
          </a:xfrm>
          <a:prstGeom prst="rect">
            <a:avLst/>
          </a:prstGeom>
          <a:solidFill>
            <a:srgbClr val="F5F5F5"/>
          </a:solidFill>
          <a:ln w="12700">
            <a:solidFill>
              <a:srgbClr val="F2F2F2"/>
            </a:solidFill>
            <a:prstDash val="solid"/>
          </a:ln>
        </p:spPr>
      </p:sp>
      <p:sp>
        <p:nvSpPr>
          <p:cNvPr id="18" name="Shape 16"/>
          <p:cNvSpPr/>
          <p:nvPr/>
        </p:nvSpPr>
        <p:spPr>
          <a:xfrm>
            <a:off x="274320" y="2868473"/>
            <a:ext cx="73152" cy="657454"/>
          </a:xfrm>
          <a:prstGeom prst="rect">
            <a:avLst/>
          </a:prstGeom>
          <a:solidFill>
            <a:srgbClr val="2A9D8F"/>
          </a:solidFill>
          <a:ln w="12700">
            <a:solidFill>
              <a:srgbClr val="2A9D8F"/>
            </a:solidFill>
            <a:prstDash val="solid"/>
          </a:ln>
        </p:spPr>
      </p:sp>
      <p:sp>
        <p:nvSpPr>
          <p:cNvPr id="19" name="bounded_body"/>
          <p:cNvSpPr/>
          <p:nvPr/>
        </p:nvSpPr>
        <p:spPr>
          <a:xfrm>
            <a:off x="457200" y="2868473"/>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Persuasive advertising</a:t>
            </a:r>
            <a:endParaRPr lang="en-US" sz="1800" dirty="0"/>
          </a:p>
        </p:txBody>
      </p:sp>
      <p:sp>
        <p:nvSpPr>
          <p:cNvPr id="20" name="bounded_body"/>
          <p:cNvSpPr/>
          <p:nvPr/>
        </p:nvSpPr>
        <p:spPr>
          <a:xfrm>
            <a:off x="2926080" y="2868473"/>
            <a:ext cx="5897880" cy="657454"/>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Advertising designed to BUILD BRAND IMAGE / emotional attachment without factual product information</a:t>
            </a:r>
            <a:endParaRPr lang="en-US" sz="1750" dirty="0"/>
          </a:p>
        </p:txBody>
      </p:sp>
      <p:sp>
        <p:nvSpPr>
          <p:cNvPr id="21" name="Shape 19"/>
          <p:cNvSpPr/>
          <p:nvPr/>
        </p:nvSpPr>
        <p:spPr>
          <a:xfrm>
            <a:off x="274320" y="3589934"/>
            <a:ext cx="8595360" cy="657454"/>
          </a:xfrm>
          <a:prstGeom prst="rect">
            <a:avLst/>
          </a:prstGeom>
          <a:solidFill>
            <a:srgbClr val="F5F5F5"/>
          </a:solidFill>
          <a:ln w="12700">
            <a:solidFill>
              <a:srgbClr val="F2F2F2"/>
            </a:solidFill>
            <a:prstDash val="solid"/>
          </a:ln>
        </p:spPr>
      </p:sp>
      <p:sp>
        <p:nvSpPr>
          <p:cNvPr id="22" name="Shape 20"/>
          <p:cNvSpPr/>
          <p:nvPr/>
        </p:nvSpPr>
        <p:spPr>
          <a:xfrm>
            <a:off x="274320" y="3589934"/>
            <a:ext cx="73152" cy="657454"/>
          </a:xfrm>
          <a:prstGeom prst="rect">
            <a:avLst/>
          </a:prstGeom>
          <a:solidFill>
            <a:srgbClr val="2A9D8F"/>
          </a:solidFill>
          <a:ln w="12700">
            <a:solidFill>
              <a:srgbClr val="2A9D8F"/>
            </a:solidFill>
            <a:prstDash val="solid"/>
          </a:ln>
        </p:spPr>
      </p:sp>
      <p:sp>
        <p:nvSpPr>
          <p:cNvPr id="23" name="bounded_body"/>
          <p:cNvSpPr/>
          <p:nvPr/>
        </p:nvSpPr>
        <p:spPr>
          <a:xfrm>
            <a:off x="457200" y="3589934"/>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Variety vs efficiency tradeoff</a:t>
            </a:r>
            <a:endParaRPr lang="en-US" sz="1800" dirty="0"/>
          </a:p>
        </p:txBody>
      </p:sp>
      <p:sp>
        <p:nvSpPr>
          <p:cNvPr id="24" name="bounded_body"/>
          <p:cNvSpPr/>
          <p:nvPr/>
        </p:nvSpPr>
        <p:spPr>
          <a:xfrm>
            <a:off x="2926080" y="3589934"/>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MC's structural tradeoff - more product variety at slightly higher prices and lower efficiency</a:t>
            </a:r>
            <a:endParaRPr lang="en-US" sz="1800" dirty="0"/>
          </a:p>
        </p:txBody>
      </p:sp>
      <p:sp>
        <p:nvSpPr>
          <p:cNvPr id="25" name="Shape 23"/>
          <p:cNvSpPr/>
          <p:nvPr/>
        </p:nvSpPr>
        <p:spPr>
          <a:xfrm>
            <a:off x="274320" y="4302252"/>
            <a:ext cx="8595360" cy="512064"/>
          </a:xfrm>
          <a:prstGeom prst="rect">
            <a:avLst/>
          </a:prstGeom>
          <a:solidFill>
            <a:srgbClr val="FFEBEE"/>
          </a:solidFill>
          <a:ln w="12700">
            <a:solidFill>
              <a:srgbClr val="C0392B"/>
            </a:solidFill>
            <a:prstDash val="solid"/>
          </a:ln>
        </p:spPr>
      </p:sp>
      <p:sp>
        <p:nvSpPr>
          <p:cNvPr id="26" name="Shape 24"/>
          <p:cNvSpPr/>
          <p:nvPr/>
        </p:nvSpPr>
        <p:spPr>
          <a:xfrm>
            <a:off x="274320" y="4302252"/>
            <a:ext cx="64008" cy="512064"/>
          </a:xfrm>
          <a:prstGeom prst="rect">
            <a:avLst/>
          </a:prstGeom>
          <a:solidFill>
            <a:srgbClr val="C0392B"/>
          </a:solidFill>
          <a:ln w="12700">
            <a:solidFill>
              <a:srgbClr val="C0392B"/>
            </a:solidFill>
            <a:prstDash val="solid"/>
          </a:ln>
        </p:spPr>
      </p:sp>
      <p:sp>
        <p:nvSpPr>
          <p:cNvPr id="27"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MC trades EFFICIENCY for VARIETY. Most consumers prefer this tradeoff.</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1345692"/>
          </a:xfrm>
          <a:prstGeom prst="rect">
            <a:avLst/>
          </a:prstGeom>
          <a:solidFill>
            <a:srgbClr val="FFFFFF"/>
          </a:solidFill>
          <a:ln w="12700">
            <a:solidFill>
              <a:srgbClr val="F2F2F2"/>
            </a:solidFill>
            <a:prstDash val="solid"/>
          </a:ln>
        </p:spPr>
      </p:sp>
      <p:sp>
        <p:nvSpPr>
          <p:cNvPr id="6" name="Shape 4"/>
          <p:cNvSpPr/>
          <p:nvPr/>
        </p:nvSpPr>
        <p:spPr>
          <a:xfrm>
            <a:off x="438912" y="1194054"/>
            <a:ext cx="365760" cy="365760"/>
          </a:xfrm>
          <a:prstGeom prst="ellipse">
            <a:avLst/>
          </a:prstGeom>
          <a:solidFill>
            <a:srgbClr val="145F58"/>
          </a:solidFill>
          <a:ln w="12700">
            <a:solidFill>
              <a:srgbClr val="145F58"/>
            </a:solidFill>
            <a:prstDash val="solid"/>
          </a:ln>
        </p:spPr>
      </p:sp>
      <p:sp>
        <p:nvSpPr>
          <p:cNvPr id="7" name="Text 5"/>
          <p:cNvSpPr/>
          <p:nvPr/>
        </p:nvSpPr>
        <p:spPr>
          <a:xfrm>
            <a:off x="438912" y="11940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Define MONOPOLISTIC COMPETITION using its four features</a:t>
            </a:r>
            <a:endParaRPr lang="en-US" sz="1800" dirty="0"/>
          </a:p>
        </p:txBody>
      </p:sp>
      <p:sp>
        <p:nvSpPr>
          <p:cNvPr id="9" name="Shape 7"/>
          <p:cNvSpPr/>
          <p:nvPr/>
        </p:nvSpPr>
        <p:spPr>
          <a:xfrm>
            <a:off x="274320" y="2113788"/>
            <a:ext cx="8595360" cy="1345692"/>
          </a:xfrm>
          <a:prstGeom prst="rect">
            <a:avLst/>
          </a:prstGeom>
          <a:solidFill>
            <a:srgbClr val="FFFFFF"/>
          </a:solidFill>
          <a:ln w="12700">
            <a:solidFill>
              <a:srgbClr val="F2F2F2"/>
            </a:solidFill>
            <a:prstDash val="solid"/>
          </a:ln>
        </p:spPr>
      </p:sp>
      <p:sp>
        <p:nvSpPr>
          <p:cNvPr id="10" name="Shape 8"/>
          <p:cNvSpPr/>
          <p:nvPr/>
        </p:nvSpPr>
        <p:spPr>
          <a:xfrm>
            <a:off x="438912" y="260375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21137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PRODUCT DIFFERENTIATION and the four types</a:t>
            </a:r>
            <a:endParaRPr lang="en-US" sz="1800" dirty="0"/>
          </a:p>
        </p:txBody>
      </p:sp>
      <p:sp>
        <p:nvSpPr>
          <p:cNvPr id="13" name="Shape 11"/>
          <p:cNvSpPr/>
          <p:nvPr/>
        </p:nvSpPr>
        <p:spPr>
          <a:xfrm>
            <a:off x="274320" y="3523488"/>
            <a:ext cx="8595360" cy="1345692"/>
          </a:xfrm>
          <a:prstGeom prst="rect">
            <a:avLst/>
          </a:prstGeom>
          <a:solidFill>
            <a:srgbClr val="FFFFFF"/>
          </a:solidFill>
          <a:ln w="12700">
            <a:solidFill>
              <a:srgbClr val="F2F2F2"/>
            </a:solidFill>
            <a:prstDash val="solid"/>
          </a:ln>
        </p:spPr>
      </p:sp>
      <p:sp>
        <p:nvSpPr>
          <p:cNvPr id="14" name="Shape 12"/>
          <p:cNvSpPr/>
          <p:nvPr/>
        </p:nvSpPr>
        <p:spPr>
          <a:xfrm>
            <a:off x="438912" y="40134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40134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35234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Analyze ADVERTISING and zero long-run profit</a:t>
            </a:r>
            <a:endParaRPr lang="en-US" sz="1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946861"/>
            <a:ext cx="310896" cy="310896"/>
          </a:xfrm>
          <a:prstGeom prst="ellipse">
            <a:avLst/>
          </a:prstGeom>
          <a:solidFill>
            <a:srgbClr val="145F58"/>
          </a:solidFill>
          <a:ln w="12700">
            <a:solidFill>
              <a:srgbClr val="145F58"/>
            </a:solidFill>
            <a:prstDash val="solid"/>
          </a:ln>
        </p:spPr>
      </p:sp>
      <p:sp>
        <p:nvSpPr>
          <p:cNvPr id="6" name="Text 4"/>
          <p:cNvSpPr/>
          <p:nvPr/>
        </p:nvSpPr>
        <p:spPr>
          <a:xfrm>
            <a:off x="320040" y="94686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MC = MANY sellers + DIFFERENTIATED + FREE entry + power</a:t>
            </a:r>
            <a:endParaRPr lang="en-US" sz="1800" dirty="0"/>
          </a:p>
        </p:txBody>
      </p:sp>
      <p:sp>
        <p:nvSpPr>
          <p:cNvPr id="8" name="Shape 6"/>
          <p:cNvSpPr/>
          <p:nvPr/>
        </p:nvSpPr>
        <p:spPr>
          <a:xfrm>
            <a:off x="320040" y="1798168"/>
            <a:ext cx="310896" cy="310896"/>
          </a:xfrm>
          <a:prstGeom prst="ellipse">
            <a:avLst/>
          </a:prstGeom>
          <a:solidFill>
            <a:srgbClr val="145F58"/>
          </a:solidFill>
          <a:ln w="12700">
            <a:solidFill>
              <a:srgbClr val="145F58"/>
            </a:solidFill>
            <a:prstDash val="solid"/>
          </a:ln>
        </p:spPr>
      </p:sp>
      <p:sp>
        <p:nvSpPr>
          <p:cNvPr id="9" name="Text 7"/>
          <p:cNvSpPr/>
          <p:nvPr/>
        </p:nvSpPr>
        <p:spPr>
          <a:xfrm>
            <a:off x="320040" y="179816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55539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DIFFERENTIATION (physical, service, location, brand) is the engine</a:t>
            </a:r>
            <a:endParaRPr lang="en-US" sz="1800" dirty="0"/>
          </a:p>
        </p:txBody>
      </p:sp>
      <p:sp>
        <p:nvSpPr>
          <p:cNvPr id="11" name="Shape 9"/>
          <p:cNvSpPr/>
          <p:nvPr/>
        </p:nvSpPr>
        <p:spPr>
          <a:xfrm>
            <a:off x="320040" y="2649474"/>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6494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406701"/>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Non-price competition - advertising, brand wars - dominates</a:t>
            </a:r>
            <a:endParaRPr lang="en-US" sz="1800" dirty="0"/>
          </a:p>
        </p:txBody>
      </p:sp>
      <p:sp>
        <p:nvSpPr>
          <p:cNvPr id="14" name="Shape 12"/>
          <p:cNvSpPr/>
          <p:nvPr/>
        </p:nvSpPr>
        <p:spPr>
          <a:xfrm>
            <a:off x="320040" y="3500780"/>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500780"/>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258007"/>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Free entry drives LONG-RUN PROFIT TO ZERO even for big brands</a:t>
            </a:r>
            <a:endParaRPr lang="en-US" sz="1800" dirty="0"/>
          </a:p>
        </p:txBody>
      </p:sp>
      <p:sp>
        <p:nvSpPr>
          <p:cNvPr id="17" name="Shape 15"/>
          <p:cNvSpPr/>
          <p:nvPr/>
        </p:nvSpPr>
        <p:spPr>
          <a:xfrm>
            <a:off x="320040" y="435208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435208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410931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MC trades efficiency for VARIETY - consumers prefer it</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Unit 3 Spectrum: Where Does MC Sit?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Unit 3 - The Full Spectrum</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PC (TK 21): MANY sellers, IDENTICAL products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MC (TK 24): MANY sellers, DIFFERENTIATED products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OLIGOPOLY (TK 23): FEW interdependent firms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MONOPOLY (TK 22): ONE seller, no substitutes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Real U.S. MC Industries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Restaurants - 750,000+ across the U.S.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Hair salons - 92,000+ nationwide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Clothing brands - thousands of brands and shops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Coffee shops - 38,000+ including independents</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MC is the most COMMON real structure - restaurants, salons, coffee shops, clothing, gyms.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Four Defining Features of MC</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1. Many sellers</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Hundreds or thousands of firms; each firm acts independently; no interdependence like oligopoly</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2. Differentiated products</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Each firm sells a product slightly DIFFERENT from rivals - physical, service, location, or brand image; this is the defining new feature</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3. Free entry and exit</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Low startup costs let new firms enter when profits are positive; firms can exit when losses persist; drives long-run profit to ZERO</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4. Some pricing power</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Each firm has a DOWNWARD-SLOPING demand curve because its product is unique; can raise price somewhat but close substitutes limit it</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big difference from PC is DIFFERENTIATION. Every restaurant has its own menu - wheat is just wheat.</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Feature 1: Many Sellers (How Many is Many?)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Many-Sellers Test</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Typically HUNDREDS or THOUSANDS of firms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No single firm affects the market price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Firms do NOT watch each other (unlike oligopoly)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CR4 is usually LOW - often under 30%</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U.S. MC Industry Counts (2024)</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Restaurants - 750,000+ (CR4 around 10%)</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Hair salons - 92,000+ (CR4 under 5%)</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Clothing stores - 130,000+ (CR4 around 20%)</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Coffee shops - 38,000+ (Starbucks 42%)</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Try this: list 3 wireless carriers (easy). Now list 50 restaurants in your town. That difficulty IS MC.</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Number of U.S. Firms in MC Industries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ar chart showing the number of U.S. firms in five monopolistically competitive industries. Restaurants have approximately 750,000 firms (the largest by a wide margin). Clothing stores have approximately 130,000 firms. Hair salons have approximately 92,000 firms. Coffee shops have approximately 38,000 firms (including Starbucks's 16,000 locations plus thousands of independents). Dry cleaners have approximately 33,000 firms. The chart visualizes that monopolistically competitive industries have hundreds of thousands of firms - in stark contrast to the 3-10 firms typical of oligopoly. The MANY-SELLERS feature is exactly what distinguishes MC from oligopoly. No single firm can affect market prices, but each firm has some pricing power through differentiation.">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Five U.S. MC industries by firm count. Restaurants dominate.</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750" b="1" dirty="0">
                <a:solidFill>
                  <a:srgbClr val="FFFFFF"/>
                </a:solidFill>
                <a:latin typeface="Trebuchet MS" pitchFamily="34" charset="0"/>
                <a:ea typeface="Trebuchet MS" pitchFamily="34" charset="-122"/>
                <a:cs typeface="Trebuchet MS" pitchFamily="34" charset="-120"/>
              </a:rPr>
              <a:t>Feature 2: Differentiated Products (The Engine)</a:t>
            </a:r>
            <a:endParaRPr lang="en-US" sz="27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2773680" cy="3515868"/>
          </a:xfrm>
          <a:prstGeom prst="rect">
            <a:avLst/>
          </a:prstGeom>
          <a:solidFill>
            <a:srgbClr val="F0FAF8"/>
          </a:solidFill>
          <a:ln w="12700">
            <a:solidFill>
              <a:srgbClr val="DDDDDD"/>
            </a:solidFill>
            <a:prstDash val="solid"/>
          </a:ln>
        </p:spPr>
      </p:sp>
      <p:sp>
        <p:nvSpPr>
          <p:cNvPr id="6" name="Shape 4"/>
          <p:cNvSpPr/>
          <p:nvPr/>
        </p:nvSpPr>
        <p:spPr>
          <a:xfrm>
            <a:off x="274320" y="731520"/>
            <a:ext cx="2773680" cy="438912"/>
          </a:xfrm>
          <a:prstGeom prst="rect">
            <a:avLst/>
          </a:prstGeom>
          <a:solidFill>
            <a:srgbClr val="2A9D8F"/>
          </a:solidFill>
          <a:ln w="12700">
            <a:solidFill>
              <a:srgbClr val="2A9D8F"/>
            </a:solidFill>
            <a:prstDash val="solid"/>
          </a:ln>
        </p:spPr>
      </p:sp>
      <p:sp>
        <p:nvSpPr>
          <p:cNvPr id="7" name="Text 5"/>
          <p:cNvSpPr/>
          <p:nvPr/>
        </p:nvSpPr>
        <p:spPr>
          <a:xfrm>
            <a:off x="27432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What Differentiation Means</a:t>
            </a:r>
            <a:endParaRPr lang="en-US" sz="1500" dirty="0"/>
          </a:p>
        </p:txBody>
      </p:sp>
      <p:sp>
        <p:nvSpPr>
          <p:cNvPr id="8" name="bounded_body"/>
          <p:cNvSpPr/>
          <p:nvPr/>
        </p:nvSpPr>
        <p:spPr>
          <a:xfrm>
            <a:off x="36576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Each firm sells a UNIQUE product, not identical to rivals</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Real differences (ingredients, design, service)</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Perceived differences (brand image, advertising)</a:t>
            </a:r>
            <a:endParaRPr lang="en-US" sz="1800" dirty="0"/>
          </a:p>
        </p:txBody>
      </p:sp>
      <p:sp>
        <p:nvSpPr>
          <p:cNvPr id="9" name="Shape 7"/>
          <p:cNvSpPr/>
          <p:nvPr/>
        </p:nvSpPr>
        <p:spPr>
          <a:xfrm>
            <a:off x="3185160" y="731520"/>
            <a:ext cx="2773680" cy="3515868"/>
          </a:xfrm>
          <a:prstGeom prst="rect">
            <a:avLst/>
          </a:prstGeom>
          <a:solidFill>
            <a:srgbClr val="E8EDF4"/>
          </a:solidFill>
          <a:ln w="12700">
            <a:solidFill>
              <a:srgbClr val="DDDDDD"/>
            </a:solidFill>
            <a:prstDash val="solid"/>
          </a:ln>
        </p:spPr>
      </p:sp>
      <p:sp>
        <p:nvSpPr>
          <p:cNvPr id="10" name="Shape 8"/>
          <p:cNvSpPr/>
          <p:nvPr/>
        </p:nvSpPr>
        <p:spPr>
          <a:xfrm>
            <a:off x="3185160" y="731520"/>
            <a:ext cx="2773680" cy="438912"/>
          </a:xfrm>
          <a:prstGeom prst="rect">
            <a:avLst/>
          </a:prstGeom>
          <a:solidFill>
            <a:srgbClr val="1B2A4A"/>
          </a:solidFill>
          <a:ln w="12700">
            <a:solidFill>
              <a:srgbClr val="1B2A4A"/>
            </a:solidFill>
            <a:prstDash val="solid"/>
          </a:ln>
        </p:spPr>
      </p:sp>
      <p:sp>
        <p:nvSpPr>
          <p:cNvPr id="11" name="Text 9"/>
          <p:cNvSpPr/>
          <p:nvPr/>
        </p:nvSpPr>
        <p:spPr>
          <a:xfrm>
            <a:off x="3185160" y="731520"/>
            <a:ext cx="2773680" cy="438912"/>
          </a:xfrm>
          <a:prstGeom prst="rect">
            <a:avLst/>
          </a:prstGeom>
          <a:noFill/>
          <a:ln/>
        </p:spPr>
        <p:txBody>
          <a:bodyPr wrap="square" lIns="0" tIns="0" rIns="0" bIns="0" rtlCol="0" anchor="ctr"/>
          <a:lstStyle/>
          <a:p>
            <a:pPr algn="ctr" indent="0" marL="0">
              <a:buNone/>
            </a:pPr>
            <a:r>
              <a:rPr lang="en-US" sz="1500" b="1" dirty="0">
                <a:solidFill>
                  <a:srgbClr val="FFFFFF"/>
                </a:solidFill>
                <a:latin typeface="Trebuchet MS" pitchFamily="34" charset="0"/>
                <a:ea typeface="Trebuchet MS" pitchFamily="34" charset="-122"/>
                <a:cs typeface="Trebuchet MS" pitchFamily="34" charset="-120"/>
              </a:rPr>
              <a:t>Why It's the NEW Idea Here</a:t>
            </a:r>
            <a:endParaRPr lang="en-US" sz="1500" dirty="0"/>
          </a:p>
        </p:txBody>
      </p:sp>
      <p:sp>
        <p:nvSpPr>
          <p:cNvPr id="12" name="bounded_body"/>
          <p:cNvSpPr/>
          <p:nvPr/>
        </p:nvSpPr>
        <p:spPr>
          <a:xfrm>
            <a:off x="327660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PC: wheat is wheat - zero differentiation</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Oligopoly: differentiation OPTIONAL (cars vs steel)</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MC: differentiation is the ENGINE - every firm uses it</a:t>
            </a:r>
            <a:endParaRPr lang="en-US" sz="1800" dirty="0"/>
          </a:p>
        </p:txBody>
      </p:sp>
      <p:sp>
        <p:nvSpPr>
          <p:cNvPr id="13" name="Shape 11"/>
          <p:cNvSpPr/>
          <p:nvPr/>
        </p:nvSpPr>
        <p:spPr>
          <a:xfrm>
            <a:off x="6096000" y="731520"/>
            <a:ext cx="2773680" cy="3515868"/>
          </a:xfrm>
          <a:prstGeom prst="rect">
            <a:avLst/>
          </a:prstGeom>
          <a:solidFill>
            <a:srgbClr val="FFF8F6"/>
          </a:solidFill>
          <a:ln w="12700">
            <a:solidFill>
              <a:srgbClr val="DDDDDD"/>
            </a:solidFill>
            <a:prstDash val="solid"/>
          </a:ln>
        </p:spPr>
      </p:sp>
      <p:sp>
        <p:nvSpPr>
          <p:cNvPr id="14" name="Shape 12"/>
          <p:cNvSpPr/>
          <p:nvPr/>
        </p:nvSpPr>
        <p:spPr>
          <a:xfrm>
            <a:off x="6096000" y="731520"/>
            <a:ext cx="2773680" cy="438912"/>
          </a:xfrm>
          <a:prstGeom prst="rect">
            <a:avLst/>
          </a:prstGeom>
          <a:solidFill>
            <a:srgbClr val="E8735A"/>
          </a:solidFill>
          <a:ln w="12700">
            <a:solidFill>
              <a:srgbClr val="E8735A"/>
            </a:solidFill>
            <a:prstDash val="solid"/>
          </a:ln>
        </p:spPr>
      </p:sp>
      <p:sp>
        <p:nvSpPr>
          <p:cNvPr id="15" name="Text 13"/>
          <p:cNvSpPr/>
          <p:nvPr/>
        </p:nvSpPr>
        <p:spPr>
          <a:xfrm>
            <a:off x="609600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Real Pricing Power Examples</a:t>
            </a:r>
            <a:endParaRPr lang="en-US" sz="1500" dirty="0"/>
          </a:p>
        </p:txBody>
      </p:sp>
      <p:sp>
        <p:nvSpPr>
          <p:cNvPr id="16" name="bounded_body"/>
          <p:cNvSpPr/>
          <p:nvPr/>
        </p:nvSpPr>
        <p:spPr>
          <a:xfrm>
            <a:off x="618744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Local burrito spot $14 vs Chipotle $11 - 27% premium</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Starbucks latte $5.50 vs Dunkin $3.50</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Lululemon leggings $98 vs Champion $25</a:t>
            </a:r>
            <a:endParaRPr lang="en-US" sz="1800" dirty="0"/>
          </a:p>
        </p:txBody>
      </p:sp>
      <p:sp>
        <p:nvSpPr>
          <p:cNvPr id="17" name="Shape 15"/>
          <p:cNvSpPr/>
          <p:nvPr/>
        </p:nvSpPr>
        <p:spPr>
          <a:xfrm>
            <a:off x="274320" y="4302252"/>
            <a:ext cx="8595360" cy="512064"/>
          </a:xfrm>
          <a:prstGeom prst="rect">
            <a:avLst/>
          </a:prstGeom>
          <a:solidFill>
            <a:srgbClr val="FFF8F6"/>
          </a:solidFill>
          <a:ln w="12700">
            <a:solidFill>
              <a:srgbClr val="E8735A"/>
            </a:solidFill>
            <a:prstDash val="solid"/>
          </a:ln>
        </p:spPr>
      </p:sp>
      <p:sp>
        <p:nvSpPr>
          <p:cNvPr id="18" name="Shape 16"/>
          <p:cNvSpPr/>
          <p:nvPr/>
        </p:nvSpPr>
        <p:spPr>
          <a:xfrm>
            <a:off x="274320" y="4302252"/>
            <a:ext cx="64008" cy="512064"/>
          </a:xfrm>
          <a:prstGeom prst="rect">
            <a:avLst/>
          </a:prstGeom>
          <a:solidFill>
            <a:srgbClr val="E8735A"/>
          </a:solidFill>
          <a:ln w="12700">
            <a:solidFill>
              <a:srgbClr val="E8735A"/>
            </a:solidFill>
            <a:prstDash val="solid"/>
          </a:ln>
        </p:spPr>
      </p:sp>
      <p:sp>
        <p:nvSpPr>
          <p:cNvPr id="19"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Real talk: Your favorite burrito spot can charge $14 when Chipotle charges $11 - differentiation gets you that $3.</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Feature 3: Free Entry and Exit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Low Barriers to Entry</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Restaurant - $50-200K to open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Hair salon - $25-100K for a small salon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Coffee shop - $30-300K for a storefront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Clothing brand - $5-50K online direct-to-consumer</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Why Free Entry Drives Profit to Zero</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If existing firms earn HIGH profit, new firms ENTER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New entrants take customers from incumbents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Demand for each firm SHIFTS LEFT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Process continues until profit = ZERO</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60% of new U.S. restaurants close in year 1. That high failure rate is FREE EXIT in action.</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Feature 4: Some Pricing Power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DOWNWARD-SLOPING demand</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Each firm's product is UNIQUE - it can raise price slightly without losing ALL customers (unlike PC's perfectly flat demand)</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Relatively ELASTIC</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650" dirty="0">
                <a:solidFill>
                  <a:srgbClr val="333333"/>
                </a:solidFill>
                <a:latin typeface="Arial" pitchFamily="34" charset="0"/>
                <a:ea typeface="Arial" pitchFamily="34" charset="-122"/>
                <a:cs typeface="Arial" pitchFamily="34" charset="-120"/>
              </a:rPr>
              <a:t>Many close substitutes exist - if Starbucks raises latte to $8, customers walk to Dunkin or Peet's quickly</a:t>
            </a:r>
            <a:endParaRPr lang="en-US" sz="16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Brand premium examples</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Starbucks $5.50 latte vs Dunkin $3.50 (60% premium); Lululemon $98 vs Champion $25 (3.9x premium); Apple AirPods $130 vs generic $30</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Limited not unlimited</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MC pricing power is real but capped by substitutes; far less than monopoly's total pricing power</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PC has zero pricing power. Monopoly has total. MC sits between - meaningful but limited.</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Monopolistic Competition: Brand Wars</dc:title>
  <dc:subject>PptxGenJS Presentation</dc:subject>
  <dc:creator>More Lessons Less Planning</dc:creator>
  <cp:lastModifiedBy>More Lessons Less Planning</cp:lastModifiedBy>
  <cp:revision>1</cp:revision>
  <dcterms:created xsi:type="dcterms:W3CDTF">2026-06-11T12:17:43Z</dcterms:created>
  <dcterms:modified xsi:type="dcterms:W3CDTF">2026-06-11T12:17:43Z</dcterms:modified>
</cp:coreProperties>
</file>