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the human question: what was it actually like to work a full day inside an early factory? Preview the arc of the lesson: the factory system and the long working day, who did the work (including children and women), the wages and conditions, and how reformers used first-hand worker testimony to win the Factory Act of 1833.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Towns grew quickly around the new mills as workers moved in for jobs. Rows of small houses were built close to the factories, and families lived near the mill so they could walk to work. These industrial towns were often crowded and smoky from the coal. The whole town's life revolved around the factory whistle, so work, home, and daily life were all shaped by the mill.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period engraving of Manchester as an industrial factory town, showing rows of mills and smoking chimneys. Use it as a reference image to picture the crowded towns that grew around the factories, not as evidence for any specific claim.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Reformers wanted Parliament to limit the hours children worked. In 1832 Michael Sadler led a committee to investigate factory conditions, and the Sadler Committee called in workers to testify about their jobs. A young worker named Elizabeth Bentley described her long days in a Leeds mill, and her first-hand testimony gave reformers powerful evidence to make their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testimony helped convince Parliament to pass the Factory Act of 1833. The law said children under nine could not work in textile mills, and children aged nine to thirteen could work only limited hours each day. The Act required some schooling for child workers, and it also created factory inspectors to enforce the new rules. It was a first step, not a complete fix, but it showed that testimony could win real reform.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 the first five terms exactly as defined: the factory system, the mill, the working day, a shift, and doffing. Students use these definitions to complete the Reference Guide in the Activity.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 the next five terms exactly as defined: piecing, the overseer, child labor, the Sadler Committee, and the Factory Act of 1833. Students use these definitions to complete the Reference Guide in the Activity.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with the essential question of how industrial work changed daily life and how reformers used testimony to change the law. Each takeaway connects the factory system and working day, who did the work, the wages and conditions, the Sadler Committee, and the Factory Act of 1833.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five targets keep the lesson centered on the factory system and the working day, who did the work, the wages and conditions, the Sadler Committee's investigation, and the Factory Act of 1833.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the factory system, most goods were made at home or in small workshops at the worker's own pace. The factory system brought many workers and machines together in one building called a mill. Water power and later steam power ran the machines all day long, so work no longer followed the sun; it followed the factory clock and the whistle. Owners set strict rules so the expensive machines were always running.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mill working day was long, often twelve to fourteen hours, six days a week, and workers were divided into shifts set by the factory clock. The working day began early in the morning and ended late at night. Meal breaks were short, and workers ate quickly before returning to the machines. An overseer supervised the floor and kept workers at their machines, while the steady pace of the machines set the rhythm of the whole day.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1835 engraving of a power-loom weaving shed inside a textile mill. Use it as a reference image to picture the working floor where the long day was spent, not as evidence for any specific claim.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Mills employed not just men but many women and children, and whole families sometimes worked in the same mill. Women and children often tended the spinning machines. Owners hired children because they worked for very low wages, and because children were small and quick, able to reach into and under the machines. Low pay meant families needed the children's earnings too.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Doffing meant replacing full bobbins of thread with empty ones on the machines. Piecing meant joining, or piecing, together threads that had broken. In the mines, some children pulled heavy tubs of coal through the tunnels. These jobs were repetitive and kept children on their feet for many hours, so the work was tiring and children grew very fatigued by the end of the day.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period illustration of a child hurrier pulling a heavy tub of coal, an image reformers used to show the public what child labor looked like. Use it as a reference image, not as evidence for any specific claim.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Wages were low, so families needed everyone, including children, to work. The working day was long and the pace was set by the machines. Mills were often hot, loud, and filled with dust from the cloth. With little rest, workers became very tired by the end of a shift. These hard conditions were what reformers set out to change.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Life in the Factory</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Inside the working day of an early textile mill, and how worker testimony won the Factory Act of 1833</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Factory Towns Grow Up Around the Mills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Towns Around the Mills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Towns grew quickly around the new mills as workers moved in for jobs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Rows of small houses were built close to the factories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Families lived near the mill so they could walk to work</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Crowded and Smoky</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These industrial towns were often crowded and smoky from the coal</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whole town's life revolved around the factory whistle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Work, home, and daily life were all shaped by the mill</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Crowded industrial towns grew up around the mills, where families lived close to the factory and life revolved around the whistle.</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An Industrial Factory Town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A period engraving of Manchester as an industrial factory town filled with mills and smoking chimneys.">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Manchester as an industrial factory town, in a period engraving</a:t>
            </a: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Reformers Investigate: The Sadler Committee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Reformers wanted Parliament to limit the hours children worked.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In 1832 Michael Sadler led a committee to investigate factory conditions.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Sadler Committee called in workers to testify about their jobs.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young worker named Elizabeth Bentley described her long days in a Leeds mill.</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Her first-hand testimony gave reformers powerful evidence.</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In 1832 the Sadler Committee gathered first-hand worker testimony, like Bentley's, as evidence to push Parliament to reform factories.</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Factory Act of 1833</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testimony helped convince Parliament to pass the Factory Act of 1833.</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law said children under nine could not work in textile mills.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Children aged nine to thirteen could work only limited hours each day.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Act required some schooling for child workers.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 also created factory inspectors to enforce the new rules.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Factory Act of 1833 limited children's working hours, required some schooling, and created inspectors to enforce the rules.</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Reference Guide: The Mill and the Working Day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57454"/>
          </a:xfrm>
          <a:prstGeom prst="rect">
            <a:avLst/>
          </a:prstGeom>
          <a:solidFill>
            <a:srgbClr val="F5F5F5"/>
          </a:solidFill>
          <a:ln w="12700">
            <a:solidFill>
              <a:srgbClr val="F2F2F2"/>
            </a:solidFill>
            <a:prstDash val="solid"/>
          </a:ln>
        </p:spPr>
      </p:sp>
      <p:sp>
        <p:nvSpPr>
          <p:cNvPr id="6" name="Shape 4"/>
          <p:cNvSpPr/>
          <p:nvPr/>
        </p:nvSpPr>
        <p:spPr>
          <a:xfrm>
            <a:off x="274320" y="704088"/>
            <a:ext cx="73152" cy="657454"/>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factory system</a:t>
            </a:r>
            <a:endParaRPr lang="en-US" sz="1800" dirty="0"/>
          </a:p>
        </p:txBody>
      </p:sp>
      <p:sp>
        <p:nvSpPr>
          <p:cNvPr id="8" name="bounded_body"/>
          <p:cNvSpPr/>
          <p:nvPr/>
        </p:nvSpPr>
        <p:spPr>
          <a:xfrm>
            <a:off x="2926080" y="704088"/>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Bringing many workers and machines together in one mill to make goods by the clock.</a:t>
            </a:r>
            <a:endParaRPr lang="en-US" sz="1800" dirty="0"/>
          </a:p>
        </p:txBody>
      </p:sp>
      <p:sp>
        <p:nvSpPr>
          <p:cNvPr id="9" name="Shape 7"/>
          <p:cNvSpPr/>
          <p:nvPr/>
        </p:nvSpPr>
        <p:spPr>
          <a:xfrm>
            <a:off x="274320" y="1425550"/>
            <a:ext cx="8595360" cy="657454"/>
          </a:xfrm>
          <a:prstGeom prst="rect">
            <a:avLst/>
          </a:prstGeom>
          <a:solidFill>
            <a:srgbClr val="F5F5F5"/>
          </a:solidFill>
          <a:ln w="12700">
            <a:solidFill>
              <a:srgbClr val="F2F2F2"/>
            </a:solidFill>
            <a:prstDash val="solid"/>
          </a:ln>
        </p:spPr>
      </p:sp>
      <p:sp>
        <p:nvSpPr>
          <p:cNvPr id="10" name="Shape 8"/>
          <p:cNvSpPr/>
          <p:nvPr/>
        </p:nvSpPr>
        <p:spPr>
          <a:xfrm>
            <a:off x="274320" y="1425550"/>
            <a:ext cx="73152" cy="657454"/>
          </a:xfrm>
          <a:prstGeom prst="rect">
            <a:avLst/>
          </a:prstGeom>
          <a:solidFill>
            <a:srgbClr val="2A9D8F"/>
          </a:solidFill>
          <a:ln w="12700">
            <a:solidFill>
              <a:srgbClr val="2A9D8F"/>
            </a:solidFill>
            <a:prstDash val="solid"/>
          </a:ln>
        </p:spPr>
      </p:sp>
      <p:sp>
        <p:nvSpPr>
          <p:cNvPr id="11" name="bounded_body"/>
          <p:cNvSpPr/>
          <p:nvPr/>
        </p:nvSpPr>
        <p:spPr>
          <a:xfrm>
            <a:off x="457200" y="1425550"/>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mill</a:t>
            </a:r>
            <a:endParaRPr lang="en-US" sz="1800" dirty="0"/>
          </a:p>
        </p:txBody>
      </p:sp>
      <p:sp>
        <p:nvSpPr>
          <p:cNvPr id="12" name="bounded_body"/>
          <p:cNvSpPr/>
          <p:nvPr/>
        </p:nvSpPr>
        <p:spPr>
          <a:xfrm>
            <a:off x="2926080" y="1425550"/>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factory, especially a textile factory, powered by water or by steam.</a:t>
            </a:r>
            <a:endParaRPr lang="en-US" sz="1800" dirty="0"/>
          </a:p>
        </p:txBody>
      </p:sp>
      <p:sp>
        <p:nvSpPr>
          <p:cNvPr id="13" name="Shape 11"/>
          <p:cNvSpPr/>
          <p:nvPr/>
        </p:nvSpPr>
        <p:spPr>
          <a:xfrm>
            <a:off x="274320" y="2147011"/>
            <a:ext cx="8595360" cy="657454"/>
          </a:xfrm>
          <a:prstGeom prst="rect">
            <a:avLst/>
          </a:prstGeom>
          <a:solidFill>
            <a:srgbClr val="F5F5F5"/>
          </a:solidFill>
          <a:ln w="12700">
            <a:solidFill>
              <a:srgbClr val="F2F2F2"/>
            </a:solidFill>
            <a:prstDash val="solid"/>
          </a:ln>
        </p:spPr>
      </p:sp>
      <p:sp>
        <p:nvSpPr>
          <p:cNvPr id="14" name="Shape 12"/>
          <p:cNvSpPr/>
          <p:nvPr/>
        </p:nvSpPr>
        <p:spPr>
          <a:xfrm>
            <a:off x="274320" y="2147011"/>
            <a:ext cx="73152" cy="657454"/>
          </a:xfrm>
          <a:prstGeom prst="rect">
            <a:avLst/>
          </a:prstGeom>
          <a:solidFill>
            <a:srgbClr val="2A9D8F"/>
          </a:solidFill>
          <a:ln w="12700">
            <a:solidFill>
              <a:srgbClr val="2A9D8F"/>
            </a:solidFill>
            <a:prstDash val="solid"/>
          </a:ln>
        </p:spPr>
      </p:sp>
      <p:sp>
        <p:nvSpPr>
          <p:cNvPr id="15" name="bounded_body"/>
          <p:cNvSpPr/>
          <p:nvPr/>
        </p:nvSpPr>
        <p:spPr>
          <a:xfrm>
            <a:off x="457200" y="2147011"/>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working day</a:t>
            </a:r>
            <a:endParaRPr lang="en-US" sz="1800" dirty="0"/>
          </a:p>
        </p:txBody>
      </p:sp>
      <p:sp>
        <p:nvSpPr>
          <p:cNvPr id="16" name="bounded_body"/>
          <p:cNvSpPr/>
          <p:nvPr/>
        </p:nvSpPr>
        <p:spPr>
          <a:xfrm>
            <a:off x="2926080" y="2147011"/>
            <a:ext cx="5897880" cy="657454"/>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The long stretch of hours, often twelve to fourteen, that workers labored by the factory clock.</a:t>
            </a:r>
            <a:endParaRPr lang="en-US" sz="1700" dirty="0"/>
          </a:p>
        </p:txBody>
      </p:sp>
      <p:sp>
        <p:nvSpPr>
          <p:cNvPr id="17" name="Shape 15"/>
          <p:cNvSpPr/>
          <p:nvPr/>
        </p:nvSpPr>
        <p:spPr>
          <a:xfrm>
            <a:off x="274320" y="2868473"/>
            <a:ext cx="8595360" cy="657454"/>
          </a:xfrm>
          <a:prstGeom prst="rect">
            <a:avLst/>
          </a:prstGeom>
          <a:solidFill>
            <a:srgbClr val="F5F5F5"/>
          </a:solidFill>
          <a:ln w="12700">
            <a:solidFill>
              <a:srgbClr val="F2F2F2"/>
            </a:solidFill>
            <a:prstDash val="solid"/>
          </a:ln>
        </p:spPr>
      </p:sp>
      <p:sp>
        <p:nvSpPr>
          <p:cNvPr id="18" name="Shape 16"/>
          <p:cNvSpPr/>
          <p:nvPr/>
        </p:nvSpPr>
        <p:spPr>
          <a:xfrm>
            <a:off x="274320" y="2868473"/>
            <a:ext cx="73152" cy="657454"/>
          </a:xfrm>
          <a:prstGeom prst="rect">
            <a:avLst/>
          </a:prstGeom>
          <a:solidFill>
            <a:srgbClr val="2A9D8F"/>
          </a:solidFill>
          <a:ln w="12700">
            <a:solidFill>
              <a:srgbClr val="2A9D8F"/>
            </a:solidFill>
            <a:prstDash val="solid"/>
          </a:ln>
        </p:spPr>
      </p:sp>
      <p:sp>
        <p:nvSpPr>
          <p:cNvPr id="19" name="bounded_body"/>
          <p:cNvSpPr/>
          <p:nvPr/>
        </p:nvSpPr>
        <p:spPr>
          <a:xfrm>
            <a:off x="457200" y="2868473"/>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shift</a:t>
            </a:r>
            <a:endParaRPr lang="en-US" sz="1800" dirty="0"/>
          </a:p>
        </p:txBody>
      </p:sp>
      <p:sp>
        <p:nvSpPr>
          <p:cNvPr id="20" name="bounded_body"/>
          <p:cNvSpPr/>
          <p:nvPr/>
        </p:nvSpPr>
        <p:spPr>
          <a:xfrm>
            <a:off x="2926080" y="2868473"/>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block of scheduled hours a worker was expected to work at the machines.</a:t>
            </a:r>
            <a:endParaRPr lang="en-US" sz="1800" dirty="0"/>
          </a:p>
        </p:txBody>
      </p:sp>
      <p:sp>
        <p:nvSpPr>
          <p:cNvPr id="21" name="Shape 19"/>
          <p:cNvSpPr/>
          <p:nvPr/>
        </p:nvSpPr>
        <p:spPr>
          <a:xfrm>
            <a:off x="274320" y="3589934"/>
            <a:ext cx="8595360" cy="657454"/>
          </a:xfrm>
          <a:prstGeom prst="rect">
            <a:avLst/>
          </a:prstGeom>
          <a:solidFill>
            <a:srgbClr val="F5F5F5"/>
          </a:solidFill>
          <a:ln w="12700">
            <a:solidFill>
              <a:srgbClr val="F2F2F2"/>
            </a:solidFill>
            <a:prstDash val="solid"/>
          </a:ln>
        </p:spPr>
      </p:sp>
      <p:sp>
        <p:nvSpPr>
          <p:cNvPr id="22" name="Shape 20"/>
          <p:cNvSpPr/>
          <p:nvPr/>
        </p:nvSpPr>
        <p:spPr>
          <a:xfrm>
            <a:off x="274320" y="3589934"/>
            <a:ext cx="73152" cy="657454"/>
          </a:xfrm>
          <a:prstGeom prst="rect">
            <a:avLst/>
          </a:prstGeom>
          <a:solidFill>
            <a:srgbClr val="2A9D8F"/>
          </a:solidFill>
          <a:ln w="12700">
            <a:solidFill>
              <a:srgbClr val="2A9D8F"/>
            </a:solidFill>
            <a:prstDash val="solid"/>
          </a:ln>
        </p:spPr>
      </p:sp>
      <p:sp>
        <p:nvSpPr>
          <p:cNvPr id="23" name="bounded_body"/>
          <p:cNvSpPr/>
          <p:nvPr/>
        </p:nvSpPr>
        <p:spPr>
          <a:xfrm>
            <a:off x="457200" y="3589934"/>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doffing</a:t>
            </a:r>
            <a:endParaRPr lang="en-US" sz="1800" dirty="0"/>
          </a:p>
        </p:txBody>
      </p:sp>
      <p:sp>
        <p:nvSpPr>
          <p:cNvPr id="24" name="bounded_body"/>
          <p:cNvSpPr/>
          <p:nvPr/>
        </p:nvSpPr>
        <p:spPr>
          <a:xfrm>
            <a:off x="2926080" y="3589934"/>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Replacing full bobbins of thread with empty ones on the spinning machines.</a:t>
            </a:r>
            <a:endParaRPr lang="en-US" sz="1800" dirty="0"/>
          </a:p>
        </p:txBody>
      </p:sp>
      <p:sp>
        <p:nvSpPr>
          <p:cNvPr id="25" name="Shape 23"/>
          <p:cNvSpPr/>
          <p:nvPr/>
        </p:nvSpPr>
        <p:spPr>
          <a:xfrm>
            <a:off x="274320" y="4302252"/>
            <a:ext cx="8595360" cy="512064"/>
          </a:xfrm>
          <a:prstGeom prst="rect">
            <a:avLst/>
          </a:prstGeom>
          <a:solidFill>
            <a:srgbClr val="FFEBEE"/>
          </a:solidFill>
          <a:ln w="12700">
            <a:solidFill>
              <a:srgbClr val="C0392B"/>
            </a:solidFill>
            <a:prstDash val="solid"/>
          </a:ln>
        </p:spPr>
      </p:sp>
      <p:sp>
        <p:nvSpPr>
          <p:cNvPr id="26" name="Shape 24"/>
          <p:cNvSpPr/>
          <p:nvPr/>
        </p:nvSpPr>
        <p:spPr>
          <a:xfrm>
            <a:off x="274320" y="4302252"/>
            <a:ext cx="64008" cy="512064"/>
          </a:xfrm>
          <a:prstGeom prst="rect">
            <a:avLst/>
          </a:prstGeom>
          <a:solidFill>
            <a:srgbClr val="C0392B"/>
          </a:solidFill>
          <a:ln w="12700">
            <a:solidFill>
              <a:srgbClr val="C0392B"/>
            </a:solidFill>
            <a:prstDash val="solid"/>
          </a:ln>
        </p:spPr>
      </p:sp>
      <p:sp>
        <p:nvSpPr>
          <p:cNvPr id="27"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Tip: These five terms name the new workplace, the building, the long day, the scheduled hours, and one common child's job.</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Reference Guide: The Workers and the Reform</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57454"/>
          </a:xfrm>
          <a:prstGeom prst="rect">
            <a:avLst/>
          </a:prstGeom>
          <a:solidFill>
            <a:srgbClr val="F5F5F5"/>
          </a:solidFill>
          <a:ln w="12700">
            <a:solidFill>
              <a:srgbClr val="F2F2F2"/>
            </a:solidFill>
            <a:prstDash val="solid"/>
          </a:ln>
        </p:spPr>
      </p:sp>
      <p:sp>
        <p:nvSpPr>
          <p:cNvPr id="6" name="Shape 4"/>
          <p:cNvSpPr/>
          <p:nvPr/>
        </p:nvSpPr>
        <p:spPr>
          <a:xfrm>
            <a:off x="274320" y="704088"/>
            <a:ext cx="73152" cy="657454"/>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piecing</a:t>
            </a:r>
            <a:endParaRPr lang="en-US" sz="1800" dirty="0"/>
          </a:p>
        </p:txBody>
      </p:sp>
      <p:sp>
        <p:nvSpPr>
          <p:cNvPr id="8" name="bounded_body"/>
          <p:cNvSpPr/>
          <p:nvPr/>
        </p:nvSpPr>
        <p:spPr>
          <a:xfrm>
            <a:off x="2926080" y="704088"/>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Joining, or piecing, together threads that had broken on the spinning frames.</a:t>
            </a:r>
            <a:endParaRPr lang="en-US" sz="1800" dirty="0"/>
          </a:p>
        </p:txBody>
      </p:sp>
      <p:sp>
        <p:nvSpPr>
          <p:cNvPr id="9" name="Shape 7"/>
          <p:cNvSpPr/>
          <p:nvPr/>
        </p:nvSpPr>
        <p:spPr>
          <a:xfrm>
            <a:off x="274320" y="1425550"/>
            <a:ext cx="8595360" cy="657454"/>
          </a:xfrm>
          <a:prstGeom prst="rect">
            <a:avLst/>
          </a:prstGeom>
          <a:solidFill>
            <a:srgbClr val="F5F5F5"/>
          </a:solidFill>
          <a:ln w="12700">
            <a:solidFill>
              <a:srgbClr val="F2F2F2"/>
            </a:solidFill>
            <a:prstDash val="solid"/>
          </a:ln>
        </p:spPr>
      </p:sp>
      <p:sp>
        <p:nvSpPr>
          <p:cNvPr id="10" name="Shape 8"/>
          <p:cNvSpPr/>
          <p:nvPr/>
        </p:nvSpPr>
        <p:spPr>
          <a:xfrm>
            <a:off x="274320" y="1425550"/>
            <a:ext cx="73152" cy="657454"/>
          </a:xfrm>
          <a:prstGeom prst="rect">
            <a:avLst/>
          </a:prstGeom>
          <a:solidFill>
            <a:srgbClr val="2A9D8F"/>
          </a:solidFill>
          <a:ln w="12700">
            <a:solidFill>
              <a:srgbClr val="2A9D8F"/>
            </a:solidFill>
            <a:prstDash val="solid"/>
          </a:ln>
        </p:spPr>
      </p:sp>
      <p:sp>
        <p:nvSpPr>
          <p:cNvPr id="11" name="bounded_body"/>
          <p:cNvSpPr/>
          <p:nvPr/>
        </p:nvSpPr>
        <p:spPr>
          <a:xfrm>
            <a:off x="457200" y="1425550"/>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overseer</a:t>
            </a:r>
            <a:endParaRPr lang="en-US" sz="1800" dirty="0"/>
          </a:p>
        </p:txBody>
      </p:sp>
      <p:sp>
        <p:nvSpPr>
          <p:cNvPr id="12" name="bounded_body"/>
          <p:cNvSpPr/>
          <p:nvPr/>
        </p:nvSpPr>
        <p:spPr>
          <a:xfrm>
            <a:off x="2926080" y="1425550"/>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supervisor who kept workers at their machines and enforced factory discipline.</a:t>
            </a:r>
            <a:endParaRPr lang="en-US" sz="1800" dirty="0"/>
          </a:p>
        </p:txBody>
      </p:sp>
      <p:sp>
        <p:nvSpPr>
          <p:cNvPr id="13" name="Shape 11"/>
          <p:cNvSpPr/>
          <p:nvPr/>
        </p:nvSpPr>
        <p:spPr>
          <a:xfrm>
            <a:off x="274320" y="2147011"/>
            <a:ext cx="8595360" cy="657454"/>
          </a:xfrm>
          <a:prstGeom prst="rect">
            <a:avLst/>
          </a:prstGeom>
          <a:solidFill>
            <a:srgbClr val="F5F5F5"/>
          </a:solidFill>
          <a:ln w="12700">
            <a:solidFill>
              <a:srgbClr val="F2F2F2"/>
            </a:solidFill>
            <a:prstDash val="solid"/>
          </a:ln>
        </p:spPr>
      </p:sp>
      <p:sp>
        <p:nvSpPr>
          <p:cNvPr id="14" name="Shape 12"/>
          <p:cNvSpPr/>
          <p:nvPr/>
        </p:nvSpPr>
        <p:spPr>
          <a:xfrm>
            <a:off x="274320" y="2147011"/>
            <a:ext cx="73152" cy="657454"/>
          </a:xfrm>
          <a:prstGeom prst="rect">
            <a:avLst/>
          </a:prstGeom>
          <a:solidFill>
            <a:srgbClr val="2A9D8F"/>
          </a:solidFill>
          <a:ln w="12700">
            <a:solidFill>
              <a:srgbClr val="2A9D8F"/>
            </a:solidFill>
            <a:prstDash val="solid"/>
          </a:ln>
        </p:spPr>
      </p:sp>
      <p:sp>
        <p:nvSpPr>
          <p:cNvPr id="15" name="bounded_body"/>
          <p:cNvSpPr/>
          <p:nvPr/>
        </p:nvSpPr>
        <p:spPr>
          <a:xfrm>
            <a:off x="457200" y="2147011"/>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child labor</a:t>
            </a:r>
            <a:endParaRPr lang="en-US" sz="1800" dirty="0"/>
          </a:p>
        </p:txBody>
      </p:sp>
      <p:sp>
        <p:nvSpPr>
          <p:cNvPr id="16" name="bounded_body"/>
          <p:cNvSpPr/>
          <p:nvPr/>
        </p:nvSpPr>
        <p:spPr>
          <a:xfrm>
            <a:off x="2926080" y="2147011"/>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widespread employment of young children in factories and mines.</a:t>
            </a:r>
            <a:endParaRPr lang="en-US" sz="1800" dirty="0"/>
          </a:p>
        </p:txBody>
      </p:sp>
      <p:sp>
        <p:nvSpPr>
          <p:cNvPr id="17" name="Shape 15"/>
          <p:cNvSpPr/>
          <p:nvPr/>
        </p:nvSpPr>
        <p:spPr>
          <a:xfrm>
            <a:off x="274320" y="2868473"/>
            <a:ext cx="8595360" cy="657454"/>
          </a:xfrm>
          <a:prstGeom prst="rect">
            <a:avLst/>
          </a:prstGeom>
          <a:solidFill>
            <a:srgbClr val="F5F5F5"/>
          </a:solidFill>
          <a:ln w="12700">
            <a:solidFill>
              <a:srgbClr val="F2F2F2"/>
            </a:solidFill>
            <a:prstDash val="solid"/>
          </a:ln>
        </p:spPr>
      </p:sp>
      <p:sp>
        <p:nvSpPr>
          <p:cNvPr id="18" name="Shape 16"/>
          <p:cNvSpPr/>
          <p:nvPr/>
        </p:nvSpPr>
        <p:spPr>
          <a:xfrm>
            <a:off x="274320" y="2868473"/>
            <a:ext cx="73152" cy="657454"/>
          </a:xfrm>
          <a:prstGeom prst="rect">
            <a:avLst/>
          </a:prstGeom>
          <a:solidFill>
            <a:srgbClr val="2A9D8F"/>
          </a:solidFill>
          <a:ln w="12700">
            <a:solidFill>
              <a:srgbClr val="2A9D8F"/>
            </a:solidFill>
            <a:prstDash val="solid"/>
          </a:ln>
        </p:spPr>
      </p:sp>
      <p:sp>
        <p:nvSpPr>
          <p:cNvPr id="19" name="bounded_body"/>
          <p:cNvSpPr/>
          <p:nvPr/>
        </p:nvSpPr>
        <p:spPr>
          <a:xfrm>
            <a:off x="457200" y="2868473"/>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Sadler Committee</a:t>
            </a:r>
            <a:endParaRPr lang="en-US" sz="1800" dirty="0"/>
          </a:p>
        </p:txBody>
      </p:sp>
      <p:sp>
        <p:nvSpPr>
          <p:cNvPr id="20" name="bounded_body"/>
          <p:cNvSpPr/>
          <p:nvPr/>
        </p:nvSpPr>
        <p:spPr>
          <a:xfrm>
            <a:off x="2926080" y="2868473"/>
            <a:ext cx="5897880" cy="657454"/>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Michael Sadler's 1832 committee of lawmakers that gathered worker testimony about factory conditions.</a:t>
            </a:r>
            <a:endParaRPr lang="en-US" sz="1700" dirty="0"/>
          </a:p>
        </p:txBody>
      </p:sp>
      <p:sp>
        <p:nvSpPr>
          <p:cNvPr id="21" name="Shape 19"/>
          <p:cNvSpPr/>
          <p:nvPr/>
        </p:nvSpPr>
        <p:spPr>
          <a:xfrm>
            <a:off x="274320" y="3589934"/>
            <a:ext cx="8595360" cy="657454"/>
          </a:xfrm>
          <a:prstGeom prst="rect">
            <a:avLst/>
          </a:prstGeom>
          <a:solidFill>
            <a:srgbClr val="F5F5F5"/>
          </a:solidFill>
          <a:ln w="12700">
            <a:solidFill>
              <a:srgbClr val="F2F2F2"/>
            </a:solidFill>
            <a:prstDash val="solid"/>
          </a:ln>
        </p:spPr>
      </p:sp>
      <p:sp>
        <p:nvSpPr>
          <p:cNvPr id="22" name="Shape 20"/>
          <p:cNvSpPr/>
          <p:nvPr/>
        </p:nvSpPr>
        <p:spPr>
          <a:xfrm>
            <a:off x="274320" y="3589934"/>
            <a:ext cx="73152" cy="657454"/>
          </a:xfrm>
          <a:prstGeom prst="rect">
            <a:avLst/>
          </a:prstGeom>
          <a:solidFill>
            <a:srgbClr val="2A9D8F"/>
          </a:solidFill>
          <a:ln w="12700">
            <a:solidFill>
              <a:srgbClr val="2A9D8F"/>
            </a:solidFill>
            <a:prstDash val="solid"/>
          </a:ln>
        </p:spPr>
      </p:sp>
      <p:sp>
        <p:nvSpPr>
          <p:cNvPr id="23" name="bounded_body"/>
          <p:cNvSpPr/>
          <p:nvPr/>
        </p:nvSpPr>
        <p:spPr>
          <a:xfrm>
            <a:off x="457200" y="3589934"/>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Factory Act of 1833</a:t>
            </a:r>
            <a:endParaRPr lang="en-US" sz="1800" dirty="0"/>
          </a:p>
        </p:txBody>
      </p:sp>
      <p:sp>
        <p:nvSpPr>
          <p:cNvPr id="24" name="bounded_body"/>
          <p:cNvSpPr/>
          <p:nvPr/>
        </p:nvSpPr>
        <p:spPr>
          <a:xfrm>
            <a:off x="2926080" y="3589934"/>
            <a:ext cx="5897880" cy="657454"/>
          </a:xfrm>
          <a:prstGeom prst="rect">
            <a:avLst/>
          </a:prstGeom>
          <a:noFill/>
          <a:ln/>
        </p:spPr>
        <p:txBody>
          <a:bodyPr wrap="square" rtlCol="0" anchor="ctr"/>
          <a:lstStyle/>
          <a:p>
            <a:pPr indent="0" marL="0">
              <a:buNone/>
            </a:pPr>
            <a:r>
              <a:rPr lang="en-US" sz="1650" dirty="0">
                <a:solidFill>
                  <a:srgbClr val="333333"/>
                </a:solidFill>
                <a:latin typeface="Arial" pitchFamily="34" charset="0"/>
                <a:ea typeface="Arial" pitchFamily="34" charset="-122"/>
                <a:cs typeface="Arial" pitchFamily="34" charset="-120"/>
              </a:rPr>
              <a:t>The reform law that limited children's factory hours, required some schooling, and created inspectors.</a:t>
            </a:r>
            <a:endParaRPr lang="en-US" sz="1650" dirty="0"/>
          </a:p>
        </p:txBody>
      </p:sp>
      <p:sp>
        <p:nvSpPr>
          <p:cNvPr id="25" name="Shape 23"/>
          <p:cNvSpPr/>
          <p:nvPr/>
        </p:nvSpPr>
        <p:spPr>
          <a:xfrm>
            <a:off x="274320" y="4302252"/>
            <a:ext cx="8595360" cy="512064"/>
          </a:xfrm>
          <a:prstGeom prst="rect">
            <a:avLst/>
          </a:prstGeom>
          <a:solidFill>
            <a:srgbClr val="FFEBEE"/>
          </a:solidFill>
          <a:ln w="12700">
            <a:solidFill>
              <a:srgbClr val="C0392B"/>
            </a:solidFill>
            <a:prstDash val="solid"/>
          </a:ln>
        </p:spPr>
      </p:sp>
      <p:sp>
        <p:nvSpPr>
          <p:cNvPr id="26" name="Shape 24"/>
          <p:cNvSpPr/>
          <p:nvPr/>
        </p:nvSpPr>
        <p:spPr>
          <a:xfrm>
            <a:off x="274320" y="4302252"/>
            <a:ext cx="64008" cy="512064"/>
          </a:xfrm>
          <a:prstGeom prst="rect">
            <a:avLst/>
          </a:prstGeom>
          <a:solidFill>
            <a:srgbClr val="C0392B"/>
          </a:solidFill>
          <a:ln w="12700">
            <a:solidFill>
              <a:srgbClr val="C0392B"/>
            </a:solidFill>
            <a:prstDash val="solid"/>
          </a:ln>
        </p:spPr>
      </p:sp>
      <p:sp>
        <p:nvSpPr>
          <p:cNvPr id="27"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Tip: These five terms name a second child's job, the supervisor, the practice reformers targeted, the committee, and the law it helped win.</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875919"/>
            <a:ext cx="310896" cy="310896"/>
          </a:xfrm>
          <a:prstGeom prst="ellipse">
            <a:avLst/>
          </a:prstGeom>
          <a:solidFill>
            <a:srgbClr val="145F58"/>
          </a:solidFill>
          <a:ln w="12700">
            <a:solidFill>
              <a:srgbClr val="145F58"/>
            </a:solidFill>
            <a:prstDash val="solid"/>
          </a:ln>
        </p:spPr>
      </p:sp>
      <p:sp>
        <p:nvSpPr>
          <p:cNvPr id="6" name="Text 4"/>
          <p:cNvSpPr/>
          <p:nvPr/>
        </p:nvSpPr>
        <p:spPr>
          <a:xfrm>
            <a:off x="320040" y="875919"/>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factory system gathered workers and machines in one mill, run by the clock.</a:t>
            </a:r>
            <a:endParaRPr lang="en-US" sz="1800" dirty="0"/>
          </a:p>
        </p:txBody>
      </p:sp>
      <p:sp>
        <p:nvSpPr>
          <p:cNvPr id="8" name="Shape 6"/>
          <p:cNvSpPr/>
          <p:nvPr/>
        </p:nvSpPr>
        <p:spPr>
          <a:xfrm>
            <a:off x="320040" y="1585341"/>
            <a:ext cx="310896" cy="310896"/>
          </a:xfrm>
          <a:prstGeom prst="ellipse">
            <a:avLst/>
          </a:prstGeom>
          <a:solidFill>
            <a:srgbClr val="145F58"/>
          </a:solidFill>
          <a:ln w="12700">
            <a:solidFill>
              <a:srgbClr val="145F58"/>
            </a:solidFill>
            <a:prstDash val="solid"/>
          </a:ln>
        </p:spPr>
      </p:sp>
      <p:sp>
        <p:nvSpPr>
          <p:cNvPr id="9" name="Text 7"/>
          <p:cNvSpPr/>
          <p:nvPr/>
        </p:nvSpPr>
        <p:spPr>
          <a:xfrm>
            <a:off x="320040" y="15853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413510"/>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working day was long, often twelve to fourteen hours set by shifts.</a:t>
            </a:r>
            <a:endParaRPr lang="en-US" sz="1800" dirty="0"/>
          </a:p>
        </p:txBody>
      </p:sp>
      <p:sp>
        <p:nvSpPr>
          <p:cNvPr id="11" name="Shape 9"/>
          <p:cNvSpPr/>
          <p:nvPr/>
        </p:nvSpPr>
        <p:spPr>
          <a:xfrm>
            <a:off x="320040" y="2294763"/>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294763"/>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122932"/>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Mills employed many women and children, who did jobs like doffing and piecing.</a:t>
            </a:r>
            <a:endParaRPr lang="en-US" sz="1800" dirty="0"/>
          </a:p>
        </p:txBody>
      </p:sp>
      <p:sp>
        <p:nvSpPr>
          <p:cNvPr id="14" name="Shape 12"/>
          <p:cNvSpPr/>
          <p:nvPr/>
        </p:nvSpPr>
        <p:spPr>
          <a:xfrm>
            <a:off x="320040" y="3004185"/>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00418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2832354"/>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Wages were low and conditions hard, which is what reformers set out to change.</a:t>
            </a:r>
            <a:endParaRPr lang="en-US" sz="1800" dirty="0"/>
          </a:p>
        </p:txBody>
      </p:sp>
      <p:sp>
        <p:nvSpPr>
          <p:cNvPr id="17" name="Shape 15"/>
          <p:cNvSpPr/>
          <p:nvPr/>
        </p:nvSpPr>
        <p:spPr>
          <a:xfrm>
            <a:off x="320040" y="371360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371360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3541776"/>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Sadler Committee gathered first-hand testimony, like Elizabeth Bentley's.</a:t>
            </a:r>
            <a:endParaRPr lang="en-US" sz="1800" dirty="0"/>
          </a:p>
        </p:txBody>
      </p:sp>
      <p:sp>
        <p:nvSpPr>
          <p:cNvPr id="20" name="Shape 18"/>
          <p:cNvSpPr/>
          <p:nvPr/>
        </p:nvSpPr>
        <p:spPr>
          <a:xfrm>
            <a:off x="320040" y="4423029"/>
            <a:ext cx="310896" cy="310896"/>
          </a:xfrm>
          <a:prstGeom prst="ellipse">
            <a:avLst/>
          </a:prstGeom>
          <a:solidFill>
            <a:srgbClr val="145F58"/>
          </a:solidFill>
          <a:ln w="12700">
            <a:solidFill>
              <a:srgbClr val="145F58"/>
            </a:solidFill>
            <a:prstDash val="solid"/>
          </a:ln>
        </p:spPr>
      </p:sp>
      <p:sp>
        <p:nvSpPr>
          <p:cNvPr id="21" name="Text 19"/>
          <p:cNvSpPr/>
          <p:nvPr/>
        </p:nvSpPr>
        <p:spPr>
          <a:xfrm>
            <a:off x="320040" y="4423029"/>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22" name="mllp_textfit_body"/>
          <p:cNvSpPr/>
          <p:nvPr/>
        </p:nvSpPr>
        <p:spPr>
          <a:xfrm>
            <a:off x="777240" y="4251198"/>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That testimony helped win the Factory Act of 1833, limiting children's hours.</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81812"/>
          </a:xfrm>
          <a:prstGeom prst="rect">
            <a:avLst/>
          </a:prstGeom>
          <a:solidFill>
            <a:srgbClr val="FFFFFF"/>
          </a:solidFill>
          <a:ln w="12700">
            <a:solidFill>
              <a:srgbClr val="F2F2F2"/>
            </a:solidFill>
            <a:prstDash val="solid"/>
          </a:ln>
        </p:spPr>
      </p:sp>
      <p:sp>
        <p:nvSpPr>
          <p:cNvPr id="6" name="Shape 4"/>
          <p:cNvSpPr/>
          <p:nvPr/>
        </p:nvSpPr>
        <p:spPr>
          <a:xfrm>
            <a:off x="438912" y="912114"/>
            <a:ext cx="365760" cy="365760"/>
          </a:xfrm>
          <a:prstGeom prst="ellipse">
            <a:avLst/>
          </a:prstGeom>
          <a:solidFill>
            <a:srgbClr val="145F58"/>
          </a:solidFill>
          <a:ln w="12700">
            <a:solidFill>
              <a:srgbClr val="145F58"/>
            </a:solidFill>
            <a:prstDash val="solid"/>
          </a:ln>
        </p:spPr>
      </p:sp>
      <p:sp>
        <p:nvSpPr>
          <p:cNvPr id="7" name="Text 5"/>
          <p:cNvSpPr/>
          <p:nvPr/>
        </p:nvSpPr>
        <p:spPr>
          <a:xfrm>
            <a:off x="438912" y="91211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the factory system and how the working day was organized</a:t>
            </a:r>
            <a:endParaRPr lang="en-US" sz="1800" dirty="0"/>
          </a:p>
        </p:txBody>
      </p:sp>
      <p:sp>
        <p:nvSpPr>
          <p:cNvPr id="9" name="Shape 7"/>
          <p:cNvSpPr/>
          <p:nvPr/>
        </p:nvSpPr>
        <p:spPr>
          <a:xfrm>
            <a:off x="274320" y="1549908"/>
            <a:ext cx="8595360" cy="781812"/>
          </a:xfrm>
          <a:prstGeom prst="rect">
            <a:avLst/>
          </a:prstGeom>
          <a:solidFill>
            <a:srgbClr val="FFFFFF"/>
          </a:solidFill>
          <a:ln w="12700">
            <a:solidFill>
              <a:srgbClr val="F2F2F2"/>
            </a:solidFill>
            <a:prstDash val="solid"/>
          </a:ln>
        </p:spPr>
      </p:sp>
      <p:sp>
        <p:nvSpPr>
          <p:cNvPr id="10" name="Shape 8"/>
          <p:cNvSpPr/>
          <p:nvPr/>
        </p:nvSpPr>
        <p:spPr>
          <a:xfrm>
            <a:off x="438912" y="175793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175793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54990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the work children and women did in the mills and why owners hired them</a:t>
            </a:r>
            <a:endParaRPr lang="en-US" sz="1800" dirty="0"/>
          </a:p>
        </p:txBody>
      </p:sp>
      <p:sp>
        <p:nvSpPr>
          <p:cNvPr id="13" name="Shape 11"/>
          <p:cNvSpPr/>
          <p:nvPr/>
        </p:nvSpPr>
        <p:spPr>
          <a:xfrm>
            <a:off x="274320" y="2395728"/>
            <a:ext cx="8595360" cy="781812"/>
          </a:xfrm>
          <a:prstGeom prst="rect">
            <a:avLst/>
          </a:prstGeom>
          <a:solidFill>
            <a:srgbClr val="FFFFFF"/>
          </a:solidFill>
          <a:ln w="12700">
            <a:solidFill>
              <a:srgbClr val="F2F2F2"/>
            </a:solidFill>
            <a:prstDash val="solid"/>
          </a:ln>
        </p:spPr>
      </p:sp>
      <p:sp>
        <p:nvSpPr>
          <p:cNvPr id="14" name="Shape 12"/>
          <p:cNvSpPr/>
          <p:nvPr/>
        </p:nvSpPr>
        <p:spPr>
          <a:xfrm>
            <a:off x="438912" y="26037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39572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the wages and conditions workers faced in early factories</a:t>
            </a:r>
            <a:endParaRPr lang="en-US" sz="1800" dirty="0"/>
          </a:p>
        </p:txBody>
      </p:sp>
      <p:sp>
        <p:nvSpPr>
          <p:cNvPr id="17" name="Shape 15"/>
          <p:cNvSpPr/>
          <p:nvPr/>
        </p:nvSpPr>
        <p:spPr>
          <a:xfrm>
            <a:off x="274320" y="3241548"/>
            <a:ext cx="8595360" cy="781812"/>
          </a:xfrm>
          <a:prstGeom prst="rect">
            <a:avLst/>
          </a:prstGeom>
          <a:solidFill>
            <a:srgbClr val="FFFFFF"/>
          </a:solidFill>
          <a:ln w="12700">
            <a:solidFill>
              <a:srgbClr val="F2F2F2"/>
            </a:solidFill>
            <a:prstDash val="solid"/>
          </a:ln>
        </p:spPr>
      </p:sp>
      <p:sp>
        <p:nvSpPr>
          <p:cNvPr id="18" name="Shape 16"/>
          <p:cNvSpPr/>
          <p:nvPr/>
        </p:nvSpPr>
        <p:spPr>
          <a:xfrm>
            <a:off x="438912" y="3449574"/>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344957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24154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the Sadler Committee gathered worker testimony</a:t>
            </a:r>
            <a:endParaRPr lang="en-US" sz="1800" dirty="0"/>
          </a:p>
        </p:txBody>
      </p:sp>
      <p:sp>
        <p:nvSpPr>
          <p:cNvPr id="21" name="Shape 19"/>
          <p:cNvSpPr/>
          <p:nvPr/>
        </p:nvSpPr>
        <p:spPr>
          <a:xfrm>
            <a:off x="274320" y="4087368"/>
            <a:ext cx="8595360" cy="781812"/>
          </a:xfrm>
          <a:prstGeom prst="rect">
            <a:avLst/>
          </a:prstGeom>
          <a:solidFill>
            <a:srgbClr val="FFFFFF"/>
          </a:solidFill>
          <a:ln w="12700">
            <a:solidFill>
              <a:srgbClr val="F2F2F2"/>
            </a:solidFill>
            <a:prstDash val="solid"/>
          </a:ln>
        </p:spPr>
      </p:sp>
      <p:sp>
        <p:nvSpPr>
          <p:cNvPr id="22" name="Shape 20"/>
          <p:cNvSpPr/>
          <p:nvPr/>
        </p:nvSpPr>
        <p:spPr>
          <a:xfrm>
            <a:off x="438912" y="4295394"/>
            <a:ext cx="365760" cy="365760"/>
          </a:xfrm>
          <a:prstGeom prst="ellipse">
            <a:avLst/>
          </a:prstGeom>
          <a:solidFill>
            <a:srgbClr val="145F58"/>
          </a:solidFill>
          <a:ln w="12700">
            <a:solidFill>
              <a:srgbClr val="145F58"/>
            </a:solidFill>
            <a:prstDash val="solid"/>
          </a:ln>
        </p:spPr>
      </p:sp>
      <p:sp>
        <p:nvSpPr>
          <p:cNvPr id="23" name="Text 21"/>
          <p:cNvSpPr/>
          <p:nvPr/>
        </p:nvSpPr>
        <p:spPr>
          <a:xfrm>
            <a:off x="438912" y="429539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4" name="mllp_textfit_body"/>
          <p:cNvSpPr/>
          <p:nvPr/>
        </p:nvSpPr>
        <p:spPr>
          <a:xfrm>
            <a:off x="941832" y="408736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that testimony helped win the Factory Act of 1833</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Factory System: A New Kind of Workplace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Before, goods were made at home or in small workshops at the worker's own pace.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factory system put many workers and machines in one building called a mill.</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Water power and later steam power ran the machines all day long.</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Work no longer followed the sun; it followed the factory clock and the whistle.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Owners set strict rules so the expensive machines were always running.</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factory system gathered workers and machines in one mill, where work ran by the clock and the whistle, not the worker's own pace.</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Long Working Day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Hours and Shifts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mill working day was long, often twelve to fourteen hours, six days a week</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Workers were divided into shifts set by the factory clock</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working day began early in the morning and ended late at night</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Breaks and Discipline</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Meal breaks were short, and workers ate quickly before returning to the machines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An overseer supervised the floor and kept workers at their machines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steady pace of the machines set the rhythm of the whole day</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factory working day was long, often twelve to fourteen hours set by shifts, short meals, and the watch of an overseer.</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Inside a Textile Mill</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An 1835 engraving of workers tending rows of power looms inside a large textile mill.">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Power-loom weaving in a textile mill, an 1835 engraving</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Who Worked in the Mills: Children and Women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A Mixed Workforce</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Mills employed not just men but many women and children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Whole families sometimes worked in the same mill</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Women and children often tended the spinning machines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Why Owners Hired Children</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Owners hired children because they worked for very low wages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Children were small and quick, able to reach into and under the machines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Low pay meant families needed the children's earnings too</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Mills hired many women and children; owners hired children because they worked for very low wages and could reach into the machines.</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Jobs Children Did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Doffing meant replacing full bobbins of thread with empty ones on the machines.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Piecing meant joining, or piecing, together threads that had broken.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In the mines, some children pulled heavy tubs of coal through the tunnels.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These jobs were repetitive and kept children on their feet for many hours.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work was tiring, and children grew very fatigued by the end of the day.</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Common children's jobs included doffing (changing bobbins), piecing (joining broken threads), and, in mines, pulling tubs of coal.</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Child at Work</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A period reform-era illustration of a child hurrier pulling a heavy tub of coal through a mine tunnel.">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A period illustration of a child hurrier pulling a coal tub</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Wages and Conditions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Wages were low, so families needed everyone, including children, to work.</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working day was long and the pace was set by the machines.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Mills were often hot, loud, and filled with dust from the cloth.</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With little rest, workers became very tired by the end of a shift.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These hard conditions were what reformers set out to change.</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Factory wages were low and hours long; mills were hot, loud, and dusty, and it was these conditions that reformers set out to change.</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Life in the Factory</dc:title>
  <dc:subject>PptxGenJS Presentation</dc:subject>
  <dc:creator>More Lessons Less Planning</dc:creator>
  <cp:lastModifiedBy>More Lessons Less Planning</cp:lastModifiedBy>
  <cp:revision>1</cp:revision>
  <dcterms:created xsi:type="dcterms:W3CDTF">2026-08-04T03:34:41Z</dcterms:created>
  <dcterms:modified xsi:type="dcterms:W3CDTF">2026-08-04T03:34:41Z</dcterms:modified>
</cp:coreProperties>
</file>