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everyday version from the SELLER side: if you could sell your lemonade for $5 a cup instead of $1, would you set up more stands and make more? Of course. That instinct IS the law of supply. Yesterday we did the buyer side (law of demand); today we flip to producers.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Preview the two reasons before taking them one at a time. The profit motive (higher price = more profit, so make more) and rising marginal cost (making more costs more per unit, so a higher price is needed to justify it) both make the supply curve slope upward.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profit motive: a higher price means more profit per unit, so producers offer more. Use concrete cases (pizza, oil, sneaker resale). Quantity supplied rises because the higher price makes producing more worth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Rising marginal cost: each extra unit costs more to make (overtime, extra equipment, scarce inputs). So a producer will only ramp up output if the price rises enough to cover the higher cost. This is WHY the supply curve slopes upward, not just the profit motive. Keep marginal cost = cost of ONE MORE unit.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Ceteris paribus is the same assumption used on the demand side. Hold everything constant except price. This is what lets us draw ONE supply curve and slide along it. Changing anything else (input costs, technology, number of sellers) shifts the whole curve - a later toolkit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along the supply curve is caused ONLY by the good's own price changing. You slide from point to point on the same curve. Contrast briefly with a shift (non-price factors like input costs or technology) but keep the focus on movement - shifts are a later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Synthesis slide. Walk the four steps: the rule, the two ways to display it, the two reasons it holds, and ceteris paribus. Price is the key variable - everything else is held constant. This mirrors the demand-side synthesis exactly so students see the parallel.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LAW OF SUPPLY: all else equal, price up means quantity supplied up and price down means quantity supplied down - a direct relationship. QUANTITY SUPPLIED: the amount producers offer at ONE specific price - a single point on the supply curve. SUPPLY CURVE: the upward-sloping graph of quantity supplied at every price; it slopes up because of the law of supply.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PROFIT MOTIVE: a higher price means more profit per unit, so producers offer more. MARGINAL COST: the cost of making ONE more unit; it rises as output grows, so producers need a higher price to make more. SUPPLY SCHEDULE: a table listing the quantity supplied at each price - the supply curve drawn as a 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CETERIS PARIBUS: Latin for 'all else equal' - hold everything constant except price to isolate price's effect. MOVEMENT ALONG THE CURVE: a change in quantity supplied caused ONLY by the good's own price change; you slide along the same curve. DIRECT RELATIONSHIP: when two variables move in the same direction; price and quantity supplied are directly related.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through the five takeaways. Each maps to one part of the activity: the rule (Part 1), reference vocabulary (Part 2), schedule/curve reading (Part 3), the two reasons across scenarios (Part 4), and the production-plan memo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aloud. Target 1 is the rule + the two ways to display it (table and graph). Target 2 is the WHY (profit motive and rising production cost). Target 3 is the application (read the schedule, predict quantity supplied).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the law of supply cleanly. Stress DIRECT relationship (same direction) - this is the mirror image of demand's INVERSE relationship. Ground it in everyday experience so the formal rule feels obvious.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vocabulary distinction is the single biggest source of student error in Unit 2 - the exact same trap as demand vs quantity demanded. Drill it now. Supply = the whole curve. Quantity supplied = one point at one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running example: Bella's Pizza Kitchen. The supply schedule is the table form of the law of supply. As price climbs from $4 to $16, quantity supplied climbs from 200 to 800. These exact numbers reappear on the supply-curve chart and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supply-curve chart on the next slide BEFORE flipping. Price on Y, quantity supplied on X. Pre-load the points (200 at $4, 600 at $12) so students can verify on the chart. The UPWARD slope IS the law of supply - the mirror of the downward demand curve.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the bottom-left of the curve ($4, 200 pizzas) and the top-right ($16, 800 pizzas). Trace the upward slope with a finger. Every point on this curve is one row of the supply schedule.
Reference labels (point to these chart features when teaching): $4 = 200 pizzas; $16 = 800 pizzas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bar-chart view of the same supply schedule. The point is to show students the same data displayed two ways. The bars climb as price RISES. Pre-load: at $4 -&gt; 200, at $8 -&gt; 400, at $12 -&gt; 600.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each bar. The $4 bar is shortest (200), the $12 bar is tallest (600). The bars grow as the price rises - the law of supply shown as height.
Reference labels (point to these chart features when teaching): $4 = 200 pizzas; $12 = 600 pizzas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Law of Supply: The Producer Side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When the price goes up, producers make more - and here is exactly why.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Does the Law of Supply Hold?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Two Reasons, Always Together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Reason 1: the PROFIT MOTIVE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Reason 2: rising PRODUCTION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push the SAME direction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Together they bend the curve upward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Big Picture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rises - more profit per unit (profit motive)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Making more raises cost per unit (marginal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higher price covers that rising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Next two slides take them one at a time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Two forces - the profit motive and rising production costs - explain WHY higher prices pull out more quantity supplied.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Reason 1: The Profit Motive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4206240" cy="1639062"/>
          </a:xfrm>
          <a:prstGeom prst="rect">
            <a:avLst/>
          </a:prstGeom>
          <a:solidFill>
            <a:srgbClr val="F0FAF8"/>
          </a:solidFill>
          <a:ln w="12700">
            <a:solidFill>
              <a:srgbClr val="DDDDDD"/>
            </a:solidFill>
            <a:prstDash val="solid"/>
          </a:ln>
        </p:spPr>
      </p:sp>
      <p:sp>
        <p:nvSpPr>
          <p:cNvPr id="6" name="Shape 4"/>
          <p:cNvSpPr/>
          <p:nvPr/>
        </p:nvSpPr>
        <p:spPr>
          <a:xfrm>
            <a:off x="2185416" y="886968"/>
            <a:ext cx="384048" cy="384048"/>
          </a:xfrm>
          <a:prstGeom prst="ellipse">
            <a:avLst/>
          </a:prstGeom>
          <a:solidFill>
            <a:srgbClr val="2A9D8F"/>
          </a:solidFill>
          <a:ln w="12700">
            <a:solidFill>
              <a:srgbClr val="2A9D8F"/>
            </a:solidFill>
            <a:prstDash val="solid"/>
          </a:ln>
        </p:spPr>
      </p:sp>
      <p:sp>
        <p:nvSpPr>
          <p:cNvPr id="7" name="Text 5"/>
          <p:cNvSpPr/>
          <p:nvPr/>
        </p:nvSpPr>
        <p:spPr>
          <a:xfrm>
            <a:off x="218541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The rule</a:t>
            </a:r>
            <a:endParaRPr lang="en-US" sz="1400" dirty="0"/>
          </a:p>
        </p:txBody>
      </p:sp>
      <p:sp>
        <p:nvSpPr>
          <p:cNvPr id="9" name="bounded_body"/>
          <p:cNvSpPr/>
          <p:nvPr/>
        </p:nvSpPr>
        <p:spPr>
          <a:xfrm>
            <a:off x="365760" y="1618488"/>
            <a:ext cx="4023360" cy="688086"/>
          </a:xfrm>
          <a:prstGeom prst="rect">
            <a:avLst/>
          </a:prstGeom>
          <a:noFill/>
          <a:ln/>
        </p:spPr>
        <p:txBody>
          <a:bodyPr wrap="square" rtlCol="0" anchor="t"/>
          <a:lstStyle/>
          <a:p>
            <a:pPr algn="ctr" indent="0" marL="0">
              <a:buNone/>
            </a:pPr>
            <a:r>
              <a:rPr lang="en-US" sz="1500" dirty="0">
                <a:solidFill>
                  <a:srgbClr val="333333"/>
                </a:solidFill>
                <a:latin typeface="Arial" pitchFamily="34" charset="0"/>
                <a:ea typeface="Arial" pitchFamily="34" charset="-122"/>
                <a:cs typeface="Arial" pitchFamily="34" charset="-120"/>
              </a:rPr>
              <a:t>A higher price means more profit on each unit, so producers want to make and sell MORE.</a:t>
            </a:r>
            <a:endParaRPr lang="en-US" sz="1500" dirty="0"/>
          </a:p>
        </p:txBody>
      </p:sp>
      <p:sp>
        <p:nvSpPr>
          <p:cNvPr id="10" name="Shape 8"/>
          <p:cNvSpPr/>
          <p:nvPr/>
        </p:nvSpPr>
        <p:spPr>
          <a:xfrm>
            <a:off x="4663440" y="777240"/>
            <a:ext cx="4206240" cy="1639062"/>
          </a:xfrm>
          <a:prstGeom prst="rect">
            <a:avLst/>
          </a:prstGeom>
          <a:solidFill>
            <a:srgbClr val="E8EDF4"/>
          </a:solidFill>
          <a:ln w="12700">
            <a:solidFill>
              <a:srgbClr val="DDDDDD"/>
            </a:solidFill>
            <a:prstDash val="solid"/>
          </a:ln>
        </p:spPr>
      </p:sp>
      <p:sp>
        <p:nvSpPr>
          <p:cNvPr id="11" name="Shape 9"/>
          <p:cNvSpPr/>
          <p:nvPr/>
        </p:nvSpPr>
        <p:spPr>
          <a:xfrm>
            <a:off x="657453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657453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475488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Pizza up</a:t>
            </a:r>
            <a:endParaRPr lang="en-US" sz="1400" dirty="0"/>
          </a:p>
        </p:txBody>
      </p:sp>
      <p:sp>
        <p:nvSpPr>
          <p:cNvPr id="14" name="bounded_body"/>
          <p:cNvSpPr/>
          <p:nvPr/>
        </p:nvSpPr>
        <p:spPr>
          <a:xfrm>
            <a:off x="4754880" y="1618488"/>
            <a:ext cx="4023360" cy="688086"/>
          </a:xfrm>
          <a:prstGeom prst="rect">
            <a:avLst/>
          </a:prstGeom>
          <a:noFill/>
          <a:ln/>
        </p:spPr>
        <p:txBody>
          <a:bodyPr wrap="square" rtlCol="0" anchor="t"/>
          <a:lstStyle/>
          <a:p>
            <a:pPr algn="ctr" indent="0" marL="0">
              <a:buNone/>
            </a:pPr>
            <a:r>
              <a:rPr lang="en-US" sz="1500" dirty="0">
                <a:solidFill>
                  <a:srgbClr val="333333"/>
                </a:solidFill>
                <a:latin typeface="Arial" pitchFamily="34" charset="0"/>
                <a:ea typeface="Arial" pitchFamily="34" charset="-122"/>
                <a:cs typeface="Arial" pitchFamily="34" charset="-120"/>
              </a:rPr>
              <a:t>If pizzas sell for $16 instead of $4, each pizza earns more, so Bella's bakes more.</a:t>
            </a:r>
            <a:endParaRPr lang="en-US" sz="1500" dirty="0"/>
          </a:p>
        </p:txBody>
      </p:sp>
      <p:sp>
        <p:nvSpPr>
          <p:cNvPr id="15" name="Shape 13"/>
          <p:cNvSpPr/>
          <p:nvPr/>
        </p:nvSpPr>
        <p:spPr>
          <a:xfrm>
            <a:off x="274320" y="2553462"/>
            <a:ext cx="4206240" cy="1639062"/>
          </a:xfrm>
          <a:prstGeom prst="rect">
            <a:avLst/>
          </a:prstGeom>
          <a:solidFill>
            <a:srgbClr val="FFF8F6"/>
          </a:solidFill>
          <a:ln w="12700">
            <a:solidFill>
              <a:srgbClr val="DDDDDD"/>
            </a:solidFill>
            <a:prstDash val="solid"/>
          </a:ln>
        </p:spPr>
      </p:sp>
      <p:sp>
        <p:nvSpPr>
          <p:cNvPr id="16" name="Shape 14"/>
          <p:cNvSpPr/>
          <p:nvPr/>
        </p:nvSpPr>
        <p:spPr>
          <a:xfrm>
            <a:off x="2185416" y="2663190"/>
            <a:ext cx="384048" cy="384048"/>
          </a:xfrm>
          <a:prstGeom prst="ellipse">
            <a:avLst/>
          </a:prstGeom>
          <a:solidFill>
            <a:srgbClr val="E8735A"/>
          </a:solidFill>
          <a:ln w="12700">
            <a:solidFill>
              <a:srgbClr val="E8735A"/>
            </a:solidFill>
            <a:prstDash val="solid"/>
          </a:ln>
        </p:spPr>
      </p:sp>
      <p:sp>
        <p:nvSpPr>
          <p:cNvPr id="17" name="Text 15"/>
          <p:cNvSpPr/>
          <p:nvPr/>
        </p:nvSpPr>
        <p:spPr>
          <a:xfrm>
            <a:off x="2185416" y="2663190"/>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36576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Oil up</a:t>
            </a:r>
            <a:endParaRPr lang="en-US" sz="1400" dirty="0"/>
          </a:p>
        </p:txBody>
      </p:sp>
      <p:sp>
        <p:nvSpPr>
          <p:cNvPr id="19" name="bounded_body"/>
          <p:cNvSpPr/>
          <p:nvPr/>
        </p:nvSpPr>
        <p:spPr>
          <a:xfrm>
            <a:off x="365760" y="3394710"/>
            <a:ext cx="4023360" cy="688086"/>
          </a:xfrm>
          <a:prstGeom prst="rect">
            <a:avLst/>
          </a:prstGeom>
          <a:noFill/>
          <a:ln/>
        </p:spPr>
        <p:txBody>
          <a:bodyPr wrap="square" rtlCol="0" anchor="t"/>
          <a:lstStyle/>
          <a:p>
            <a:pPr algn="ctr" indent="0" marL="0">
              <a:buNone/>
            </a:pPr>
            <a:r>
              <a:rPr lang="en-US" sz="1600" dirty="0">
                <a:solidFill>
                  <a:srgbClr val="333333"/>
                </a:solidFill>
                <a:latin typeface="Arial" pitchFamily="34" charset="0"/>
                <a:ea typeface="Arial" pitchFamily="34" charset="-122"/>
                <a:cs typeface="Arial" pitchFamily="34" charset="-120"/>
              </a:rPr>
              <a:t>When oil prices spike, drillers open more wells to grab the higher profit.</a:t>
            </a:r>
            <a:endParaRPr lang="en-US" sz="1600" dirty="0"/>
          </a:p>
        </p:txBody>
      </p:sp>
      <p:sp>
        <p:nvSpPr>
          <p:cNvPr id="20" name="Shape 18"/>
          <p:cNvSpPr/>
          <p:nvPr/>
        </p:nvSpPr>
        <p:spPr>
          <a:xfrm>
            <a:off x="4663440" y="2553462"/>
            <a:ext cx="4206240" cy="1639062"/>
          </a:xfrm>
          <a:prstGeom prst="rect">
            <a:avLst/>
          </a:prstGeom>
          <a:solidFill>
            <a:srgbClr val="E3F2FD"/>
          </a:solidFill>
          <a:ln w="12700">
            <a:solidFill>
              <a:srgbClr val="DDDDDD"/>
            </a:solidFill>
            <a:prstDash val="solid"/>
          </a:ln>
        </p:spPr>
      </p:sp>
      <p:sp>
        <p:nvSpPr>
          <p:cNvPr id="21" name="Shape 19"/>
          <p:cNvSpPr/>
          <p:nvPr/>
        </p:nvSpPr>
        <p:spPr>
          <a:xfrm>
            <a:off x="6574536" y="2663190"/>
            <a:ext cx="384048" cy="384048"/>
          </a:xfrm>
          <a:prstGeom prst="ellipse">
            <a:avLst/>
          </a:prstGeom>
          <a:solidFill>
            <a:srgbClr val="1565C0"/>
          </a:solidFill>
          <a:ln w="12700">
            <a:solidFill>
              <a:srgbClr val="1565C0"/>
            </a:solidFill>
            <a:prstDash val="solid"/>
          </a:ln>
        </p:spPr>
      </p:sp>
      <p:sp>
        <p:nvSpPr>
          <p:cNvPr id="22" name="Text 20"/>
          <p:cNvSpPr/>
          <p:nvPr/>
        </p:nvSpPr>
        <p:spPr>
          <a:xfrm>
            <a:off x="6574536" y="266319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3" name="Text 21"/>
          <p:cNvSpPr/>
          <p:nvPr/>
        </p:nvSpPr>
        <p:spPr>
          <a:xfrm>
            <a:off x="475488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Resale up</a:t>
            </a:r>
            <a:endParaRPr lang="en-US" sz="1400" dirty="0"/>
          </a:p>
        </p:txBody>
      </p:sp>
      <p:sp>
        <p:nvSpPr>
          <p:cNvPr id="24" name="bounded_body"/>
          <p:cNvSpPr/>
          <p:nvPr/>
        </p:nvSpPr>
        <p:spPr>
          <a:xfrm>
            <a:off x="4754880" y="3394710"/>
            <a:ext cx="4023360" cy="688086"/>
          </a:xfrm>
          <a:prstGeom prst="rect">
            <a:avLst/>
          </a:prstGeom>
          <a:noFill/>
          <a:ln/>
        </p:spPr>
        <p:txBody>
          <a:bodyPr wrap="square" rtlCol="0" anchor="t"/>
          <a:lstStyle/>
          <a:p>
            <a:pPr algn="ctr" indent="0" marL="0">
              <a:buNone/>
            </a:pPr>
            <a:r>
              <a:rPr lang="en-US" sz="1750" dirty="0">
                <a:solidFill>
                  <a:srgbClr val="333333"/>
                </a:solidFill>
                <a:latin typeface="Arial" pitchFamily="34" charset="0"/>
                <a:ea typeface="Arial" pitchFamily="34" charset="-122"/>
                <a:cs typeface="Arial" pitchFamily="34" charset="-120"/>
              </a:rPr>
              <a:t>When sneaker resale prices jump, more sellers list shoes to cash in.</a:t>
            </a:r>
            <a:endParaRPr lang="en-US" sz="1750" dirty="0"/>
          </a:p>
        </p:txBody>
      </p:sp>
      <p:sp>
        <p:nvSpPr>
          <p:cNvPr id="25" name="Shape 23"/>
          <p:cNvSpPr/>
          <p:nvPr/>
        </p:nvSpPr>
        <p:spPr>
          <a:xfrm>
            <a:off x="274320" y="4384548"/>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384548"/>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Try this: If you could sell your old phone for $500 instead of $50, would you list more of your stuff? That pull toward profit IS the profit motive.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Reason 2: Rising Production (Marginal) Cost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Making each ADDITIONAL unit usually costs MORE than the last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Bella's must pay overtime, rent a second oven, buy pricier last-minute supplies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Producers will only make more if the price COVERS that rising cost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Example: the 800th pizza costs more to make than the 200th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Result: it takes a HIGHER price to pull out a higher quantity supplied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Marginal cost is the cost of ONE MORE unit. Because it rises as output grows, producers need a higher price to justify producing more.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Ceteris Paribus - Holding All Else Equal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It Means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Latin for 'all else equal'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Hold EVERYTHING constant except price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Lets us isolate how PRICE alone affects quantity supplied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Input costs, technology, number of sellers - all frozen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We Need 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Real markets change many things at once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Ceteris paribus strips it down to one variable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Then we can draw a single, fixed supply curve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Change anything else and the WHOLE curve would shift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The law of supply only works 'ceteris paribus' - all else equal. We freeze everything except price so we can see price's effect by itself.</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Movement ALONG the Curve - Only Price Moves You</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movement along the curve is caused ONLY by the good's OWN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You slide from one point to another on the SAME curve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Price up - slide to a bigger quantity supplied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Price down - slide to a smaller quantity supplied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price change does NOT shift the whole curve - only non-price factors do</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A price change moves you ALONG the supply curve. It does NOT shift the curve - only non-price factors do that.</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Putting It Together - Price Is the Key Variable</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Start with the law</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Price up = quantity supplied up; price down = quantity supplied down (direct relationship)</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Read it two ways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supply schedule (table) and the supply curve (graph) carry the SAME information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Know WHY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profit motive and rising marginal cost both pull more quantity supplied out at a higher price</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Hold all else equal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Ceteris paribus freezes everything but price, so a price change moves you ALONG one fixed curve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In the law of supply, PRICE is the one variable in the spotlight. Hold all else equal, and price alone slides you along the supply curve.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Law of Supply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Law of supply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All else equal, when price rises quantity supplied rises and when price falls quantity supplied falls.</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Quantity supplied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amount producers will offer at ONE specific price - a single point on the supply curve.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Supply curve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upward-sloping graph of quantity supplied at every price; it slopes up by the law of supply.</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Activity Part 2 (the Reference Guide) and on the Quiz - learn them here.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Law of Supply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Profit motive</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higher price means more profit per unit, so producers are willing to make and sell more.</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Marginal cost</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The cost of making ONE more unit; it rises as output grows, so a higher price is needed.</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Supply schedule</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 table of price and quantity supplied - the supply curve drawn as a table.</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the profit motive and rising marginal cost explain WHY the law holds.</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Law of Supply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Ceteris paribus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Latin for 'all else equal' - hold everything constant except price to isolate price's effect.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Movement along the curve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change in quantity supplied caused ONLY by the good's own price change; you slide along it.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Direct relationship</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When two variables move in the same direction; price and quantity supplied are directly related.</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also appear in Activity Part 2 and on the Quiz - drill ceteris paribus and movement-along.</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Law of supply: price UP = quantity supplied UP (direct relationship)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Supply = the whole curve; quantity supplied = one point on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Schedule (table) and curve (graph) carry the SAME information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WHY it holds: the profit motive AND rising marginal cost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Ceteris paribus: a price change moves you ALONG one fixed curve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When price rises, quantity supplied rises along the curve - producers chase profit and a higher price covers the rising cost of more units.</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State the LAW OF SUPPLY and read a supply curve and supply schedule</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a MOVEMENT ALONG the curve apart from the PROFIT MOTIVE and rising COSTS</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a real supply schedule to predict quantity supplied when price changes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the Law of Supply?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Rule in One Sentence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UP - quantity supplied 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DOWN - quantity supplied DOWN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and quantity move in the SAME direction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is called a DIRECT relationship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You Already Live This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Lemonade sells for $5 - you make MORE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Resale sneakers spike - sellers list MORE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Gas prices rise - oil firms drill MORE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Concert tickets resell high - more get listed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law of supply says price and quantity supplied move in the SAME direction, all else equal.</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Supply vs Quantity Supplied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SUPPLY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WHOLE relationship - the quantity producers are willing and able to offer for sale at EVERY price; the entire curve, not one number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QUANTITY SUPPLIED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ONE amount at ONE specific price; a single point on the supply curve (e.g., 400 pizzas at $8)</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matters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price change moves QUANTITY SUPPLIED along the curve; it does NOT change SUPPLY (the whole curve stays put)</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Quick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If a sentence names a specific price, it is talking about QUANTITY SUPPLIED, not supply</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Supply is the whole curve; quantity supplied is one point on it. Mixing them up is the #1 error in this unit.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The Supply Schedule - A Table of Price and Quantity</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Price per Pizza</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Quantity Supplied (pizzas/week)</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$8</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$12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$16</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800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supply schedule is just a table - each row is one price and its quantity supplied. As price RISES, quantity supplied RISES.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The Supply Curve - The Schedule Drawn as a Graph</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to Read the Axes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goes on the vertical (Y) axis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QUANTITY SUPPLIED goes on the horizontal (X) axis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schedule row becomes one plotted POINT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Connect the points and you get the supply curve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Next Slide Shows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curve slopes UPWARD left to right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$4 the curve reads 200 pizzas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$12 the curve reads 600 pizzas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Upward slope = the law of supply, drawn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supply curve slopes UP for one reason - the law of supply. Higher price, higher quantity supplied. Lower price, lower quantity supplied.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Pizza-Shop Supply Curve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Upward-sloping line graph showing the supply curve for pizzas at Bella's Pizza Kitchen. The horizontal X axis is quantity supplied in pizzas per week, running from 0 to about 900. The vertical Y axis is price per pizza in dollars, running from $0 to $18. The single navy SUPPLY curve slopes upward from left to right: at a price of $4 the quantity supplied is 200 pizzas; at $8 it is 400 pizzas; at $12 it is 600 pizzas; at $16 it is 800 pizzas. As the price rises, the quantity supplied rises - the upward slope is the law of supply drawn as a graph. Each plotted point on the curve corresponds to one row of the pizza supply schedule.">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supply curve slopes upward.</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Same Data, Different Picture - The Bar Chart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supply schedule can be drawn as BARS, not just a curve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bar = quantity supplied at one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Taller bar = more pizzas offered at that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the next slide: $4, $8, and $12 side by side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Watch the bars GROW as the price rises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Curve or bars, the message is identical - higher price, higher quantity supplied. The picture changes; the law of supply does not.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Quantity Supplied at Three Prices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showing the quantity supplied of pizzas at three different prices at Bella's Pizza Kitchen. The horizontal X axis lists three prices: $4, $8, and $12. The vertical Y axis is quantity supplied in pizzas per week, running from 0 to about 700. The $4 bar is the shortest at 200 pizzas; the $8 bar is taller at 400 pizzas; the $12 bar is the tallest at 600 pizzas. The bars grow taller as the price rises, showing the law of supply as bar height: the higher the price, the greater the quantity supplied.">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Bars grow as price rises.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of Supply: The Producer Side</dc:title>
  <dc:subject>PptxGenJS Presentation</dc:subject>
  <dc:creator>More Lessons Less Planning</dc:creator>
  <cp:lastModifiedBy>More Lessons Less Planning</cp:lastModifiedBy>
  <cp:revision>1</cp:revision>
  <dcterms:created xsi:type="dcterms:W3CDTF">2026-06-11T12:32:21Z</dcterms:created>
  <dcterms:modified xsi:type="dcterms:W3CDTF">2026-06-11T12:32:21Z</dcterms:modified>
</cp:coreProperties>
</file>