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everyday version: when your favorite snack goes on sale, you buy more; when gas spikes, you drive less. That instinct IS the law of demand. Today we name it, graph it, and explain the two reasons behind it (substitution effect and income effect).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Preview the two reasons before taking them one at a time. Both the substitution effect and the income effect push quantity demanded the same direction, which is why the demand curve always slopes down.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substitution effect: when one good's price rises, buyers move to a cheaper substitute. Use concrete pairs (Coke/Pepsi, beef/chicken, gas/bus). Quantity demanded of the pricier good falls because some buyers leave for the substitute.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income effect: a higher price lowers REAL income (buying power) even though money income is unchanged. Feeling poorer, buyers cut back. Distinguish money income (the number on the paycheck) from real income (what it actually buys).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Ceteris paribus is the assumption that makes the law of demand precise. Hold everything constant except price. This is what lets us draw ONE demand curve and slide along it. Changing anything else (income, tastes, substitute prices) shifts the whole curve - a TK 16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along the curve is caused ONLY by the good's own price changing. You slide from point to point on the same curve. Contrast briefly with a shift (non-price factors) but keep the focus on movement - shifts are TK 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Synthesis slide. Walk the four steps: the rule, the two ways to display it, the two reasons it holds, and ceteris paribus. Price is the key variable - everything else is held constant.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LAW OF DEMAND: all else equal, price up means quantity demanded down and price down means quantity demanded up - an inverse relationship. QUANTITY DEMANDED: the amount buyers purchase at ONE specific price - a single point on the demand curve. DEMAND CURVE: the downward-sloping graph of quantity demanded at every price; it slopes down because of the law of demand.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SUBSTITUTION EFFECT: when a good gets pricier, buyers switch to cheaper substitutes, so quantity demanded of the pricier good falls. INCOME EFFECT: when a good gets pricier, real buying power falls, so buyers purchase less of it. DEMAND SCHEDULE: a table listing the quantity demanded at each price - the demand curve drawn as a graph.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CETERIS PARIBUS: Latin for 'all else equal' - hold everything constant except price to isolate price's effect. MOVEMENT ALONG THE CURVE: a change in quantity demanded caused ONLY by the good's own price change; you slide along the same curve. INVERSE RELATIONSHIP: when two variables move in opposite directions; price and quantity demanded are inversely related.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through the five takeaways. Each maps to one part of the activity: the rule (Part 1), reference vocabulary (Part 2), schedule/curve reading (Part 3), the two effects across scenarios (Part 4), and the prediction memo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Target 1 is the rule + the two ways to display it (table and graph). Target 2 is the WHY (substitution effect and income effect). Target 3 is the application (read the schedule, predict quantity demanded).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law of demand cleanly. Stress INVERSE relationship (opposite directions). Ground it in everyday experience so the formal rule feels obvious.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vocabulary distinction is the single biggest source of student error in Unit 2. Drill it now. Demand = the whole curve. Quantity demanded = one point at one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running example: movie tickets. The demand schedule is the table form of the law of demand. As price drops from $16 to $4, quantity demanded climbs from 200 to 1000. These exact numbers reappear on the demand-curve chart and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demand-curve chart on the next slide BEFORE flipping. Price on Y, quantity demanded on X. Pre-load the points (200 at $16, 600 at $8) so students can verify on the chart. The downward slope IS the law of demand.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the top-left of the curve ($16, 200 tickets) and the bottom-right ($4, 1000 tickets). Trace the downward slope with a finger. Every point on this curve is one row of the demand schedule.
Reference labels (point to these chart features when teaching): $16 = 200 tickets; $4 = 1000 tickets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bar-chart view of the same demand schedule. The point is to show students the same data displayed two ways. The bars climb as price falls. Pre-load: at $12 -&gt; 400, at $8 -&gt; 600, at $4 -&gt; 1000.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each bar. The $12 bar is shortest (400), the $4 bar is tallest (1000). The bars grow as the price falls - the law of demand shown as height.
Reference labels (point to these chart features when teaching): $12 = 400 tickets; $4 = 1000 tickets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Law of Demand: Why Price Matters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When the price goes up, we buy less - and here is exactly why.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Does the Law of Demand Hold?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Two Reasons, Always Together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Reason 1: the SUBSTITUTION effect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Reason 2: the INCOME effect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push the SAME direction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Together they bend the curve downward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Big Picture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rises - buyers switch away (substitution)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rises - each dollar buys less (income)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shrink quantity demanded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Next two slides take them one at a time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Two forces - the substitution effect and the income effect - explain WHY higher prices shrink quantity demanded.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Reason 1: The Substitution Effect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4206240" cy="1639062"/>
          </a:xfrm>
          <a:prstGeom prst="rect">
            <a:avLst/>
          </a:prstGeom>
          <a:solidFill>
            <a:srgbClr val="F0FAF8"/>
          </a:solidFill>
          <a:ln w="12700">
            <a:solidFill>
              <a:srgbClr val="DDDDDD"/>
            </a:solidFill>
            <a:prstDash val="solid"/>
          </a:ln>
        </p:spPr>
      </p:sp>
      <p:sp>
        <p:nvSpPr>
          <p:cNvPr id="6" name="Shape 4"/>
          <p:cNvSpPr/>
          <p:nvPr/>
        </p:nvSpPr>
        <p:spPr>
          <a:xfrm>
            <a:off x="2185416" y="886968"/>
            <a:ext cx="384048" cy="384048"/>
          </a:xfrm>
          <a:prstGeom prst="ellipse">
            <a:avLst/>
          </a:prstGeom>
          <a:solidFill>
            <a:srgbClr val="2A9D8F"/>
          </a:solidFill>
          <a:ln w="12700">
            <a:solidFill>
              <a:srgbClr val="2A9D8F"/>
            </a:solidFill>
            <a:prstDash val="solid"/>
          </a:ln>
        </p:spPr>
      </p:sp>
      <p:sp>
        <p:nvSpPr>
          <p:cNvPr id="7" name="Text 5"/>
          <p:cNvSpPr/>
          <p:nvPr/>
        </p:nvSpPr>
        <p:spPr>
          <a:xfrm>
            <a:off x="218541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The rule</a:t>
            </a:r>
            <a:endParaRPr lang="en-US" sz="1400" dirty="0"/>
          </a:p>
        </p:txBody>
      </p:sp>
      <p:sp>
        <p:nvSpPr>
          <p:cNvPr id="9" name="bounded_body"/>
          <p:cNvSpPr/>
          <p:nvPr/>
        </p:nvSpPr>
        <p:spPr>
          <a:xfrm>
            <a:off x="365760" y="1618488"/>
            <a:ext cx="4023360" cy="688086"/>
          </a:xfrm>
          <a:prstGeom prst="rect">
            <a:avLst/>
          </a:prstGeom>
          <a:noFill/>
          <a:ln/>
        </p:spPr>
        <p:txBody>
          <a:bodyPr wrap="square" rtlCol="0" anchor="t"/>
          <a:lstStyle/>
          <a:p>
            <a:pPr algn="ctr" indent="0" marL="0">
              <a:buNone/>
            </a:pPr>
            <a:r>
              <a:rPr lang="en-US" sz="1500" dirty="0">
                <a:solidFill>
                  <a:srgbClr val="333333"/>
                </a:solidFill>
                <a:latin typeface="Arial" pitchFamily="34" charset="0"/>
                <a:ea typeface="Arial" pitchFamily="34" charset="-122"/>
                <a:cs typeface="Arial" pitchFamily="34" charset="-120"/>
              </a:rPr>
              <a:t>A good gets pricier, so buyers SWITCH to a cheaper substitute - quantity demanded falls.</a:t>
            </a:r>
            <a:endParaRPr lang="en-US" sz="1500" dirty="0"/>
          </a:p>
        </p:txBody>
      </p:sp>
      <p:sp>
        <p:nvSpPr>
          <p:cNvPr id="10" name="Shape 8"/>
          <p:cNvSpPr/>
          <p:nvPr/>
        </p:nvSpPr>
        <p:spPr>
          <a:xfrm>
            <a:off x="4663440" y="777240"/>
            <a:ext cx="4206240" cy="1639062"/>
          </a:xfrm>
          <a:prstGeom prst="rect">
            <a:avLst/>
          </a:prstGeom>
          <a:solidFill>
            <a:srgbClr val="E8EDF4"/>
          </a:solidFill>
          <a:ln w="12700">
            <a:solidFill>
              <a:srgbClr val="DDDDDD"/>
            </a:solidFill>
            <a:prstDash val="solid"/>
          </a:ln>
        </p:spPr>
      </p:sp>
      <p:sp>
        <p:nvSpPr>
          <p:cNvPr id="11" name="Shape 9"/>
          <p:cNvSpPr/>
          <p:nvPr/>
        </p:nvSpPr>
        <p:spPr>
          <a:xfrm>
            <a:off x="657453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657453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475488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Coke up</a:t>
            </a:r>
            <a:endParaRPr lang="en-US" sz="1400" dirty="0"/>
          </a:p>
        </p:txBody>
      </p:sp>
      <p:sp>
        <p:nvSpPr>
          <p:cNvPr id="14" name="bounded_body"/>
          <p:cNvSpPr/>
          <p:nvPr/>
        </p:nvSpPr>
        <p:spPr>
          <a:xfrm>
            <a:off x="4754880" y="1618488"/>
            <a:ext cx="4023360" cy="688086"/>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When Coke's price rises, some buyers switch to Pepsi.</a:t>
            </a:r>
            <a:endParaRPr lang="en-US" sz="1800" dirty="0"/>
          </a:p>
        </p:txBody>
      </p:sp>
      <p:sp>
        <p:nvSpPr>
          <p:cNvPr id="15" name="Shape 13"/>
          <p:cNvSpPr/>
          <p:nvPr/>
        </p:nvSpPr>
        <p:spPr>
          <a:xfrm>
            <a:off x="274320" y="2553462"/>
            <a:ext cx="4206240" cy="1639062"/>
          </a:xfrm>
          <a:prstGeom prst="rect">
            <a:avLst/>
          </a:prstGeom>
          <a:solidFill>
            <a:srgbClr val="FFF8F6"/>
          </a:solidFill>
          <a:ln w="12700">
            <a:solidFill>
              <a:srgbClr val="DDDDDD"/>
            </a:solidFill>
            <a:prstDash val="solid"/>
          </a:ln>
        </p:spPr>
      </p:sp>
      <p:sp>
        <p:nvSpPr>
          <p:cNvPr id="16" name="Shape 14"/>
          <p:cNvSpPr/>
          <p:nvPr/>
        </p:nvSpPr>
        <p:spPr>
          <a:xfrm>
            <a:off x="2185416" y="2663190"/>
            <a:ext cx="384048" cy="384048"/>
          </a:xfrm>
          <a:prstGeom prst="ellipse">
            <a:avLst/>
          </a:prstGeom>
          <a:solidFill>
            <a:srgbClr val="E8735A"/>
          </a:solidFill>
          <a:ln w="12700">
            <a:solidFill>
              <a:srgbClr val="E8735A"/>
            </a:solidFill>
            <a:prstDash val="solid"/>
          </a:ln>
        </p:spPr>
      </p:sp>
      <p:sp>
        <p:nvSpPr>
          <p:cNvPr id="17" name="Text 15"/>
          <p:cNvSpPr/>
          <p:nvPr/>
        </p:nvSpPr>
        <p:spPr>
          <a:xfrm>
            <a:off x="2185416" y="2663190"/>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36576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Beef up</a:t>
            </a:r>
            <a:endParaRPr lang="en-US" sz="1400" dirty="0"/>
          </a:p>
        </p:txBody>
      </p:sp>
      <p:sp>
        <p:nvSpPr>
          <p:cNvPr id="19" name="bounded_body"/>
          <p:cNvSpPr/>
          <p:nvPr/>
        </p:nvSpPr>
        <p:spPr>
          <a:xfrm>
            <a:off x="365760" y="3394710"/>
            <a:ext cx="4023360" cy="688086"/>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When beef's price rises, some buyers switch to chicken.</a:t>
            </a:r>
            <a:endParaRPr lang="en-US" sz="1800" dirty="0"/>
          </a:p>
        </p:txBody>
      </p:sp>
      <p:sp>
        <p:nvSpPr>
          <p:cNvPr id="20" name="Shape 18"/>
          <p:cNvSpPr/>
          <p:nvPr/>
        </p:nvSpPr>
        <p:spPr>
          <a:xfrm>
            <a:off x="4663440" y="2553462"/>
            <a:ext cx="4206240" cy="1639062"/>
          </a:xfrm>
          <a:prstGeom prst="rect">
            <a:avLst/>
          </a:prstGeom>
          <a:solidFill>
            <a:srgbClr val="E3F2FD"/>
          </a:solidFill>
          <a:ln w="12700">
            <a:solidFill>
              <a:srgbClr val="DDDDDD"/>
            </a:solidFill>
            <a:prstDash val="solid"/>
          </a:ln>
        </p:spPr>
      </p:sp>
      <p:sp>
        <p:nvSpPr>
          <p:cNvPr id="21" name="Shape 19"/>
          <p:cNvSpPr/>
          <p:nvPr/>
        </p:nvSpPr>
        <p:spPr>
          <a:xfrm>
            <a:off x="6574536" y="2663190"/>
            <a:ext cx="384048" cy="384048"/>
          </a:xfrm>
          <a:prstGeom prst="ellipse">
            <a:avLst/>
          </a:prstGeom>
          <a:solidFill>
            <a:srgbClr val="1565C0"/>
          </a:solidFill>
          <a:ln w="12700">
            <a:solidFill>
              <a:srgbClr val="1565C0"/>
            </a:solidFill>
            <a:prstDash val="solid"/>
          </a:ln>
        </p:spPr>
      </p:sp>
      <p:sp>
        <p:nvSpPr>
          <p:cNvPr id="22" name="Text 20"/>
          <p:cNvSpPr/>
          <p:nvPr/>
        </p:nvSpPr>
        <p:spPr>
          <a:xfrm>
            <a:off x="657453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475488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Gas up</a:t>
            </a:r>
            <a:endParaRPr lang="en-US" sz="1400" dirty="0"/>
          </a:p>
        </p:txBody>
      </p:sp>
      <p:sp>
        <p:nvSpPr>
          <p:cNvPr id="24" name="bounded_body"/>
          <p:cNvSpPr/>
          <p:nvPr/>
        </p:nvSpPr>
        <p:spPr>
          <a:xfrm>
            <a:off x="4754880" y="3394710"/>
            <a:ext cx="4023360" cy="688086"/>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When gas's price rises, some buyers take the bus or carpool.</a:t>
            </a:r>
            <a:endParaRPr lang="en-US" sz="1800" dirty="0"/>
          </a:p>
        </p:txBody>
      </p:sp>
      <p:sp>
        <p:nvSpPr>
          <p:cNvPr id="25" name="Shape 23"/>
          <p:cNvSpPr/>
          <p:nvPr/>
        </p:nvSpPr>
        <p:spPr>
          <a:xfrm>
            <a:off x="274320" y="4384548"/>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384548"/>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Try this: If your favorite pizza place doubled its price, what would you buy instead? That switch IS the substitution effect.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Reason 2: The Income Effect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When a good gets more expensive, each dollar of your income buys LESS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Your money income did not change - but your REAL income (buying power) fell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Feeling poorer, buyers purchase less of the pricier good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Example: rent jumps $200 - you have less left for everything else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Result: quantity demanded falls because real buying power dropped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income effect is about BUYING POWER - a higher price makes your same paycheck stretch less far, so you buy less.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Ceteris Paribus - Holding All Else Equal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It Means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Latin for 'all else equal'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Hold EVERYTHING constant except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Lets us isolate how PRICE alone affects quantity demanded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Income, tastes, substitute prices - all frozen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We Need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Real markets change many things at once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Ceteris paribus strips it down to one variable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Then we can draw a single, fixed demand curve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Change anything else and the WHOLE curve would shift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The law of demand only works 'ceteris paribus' - all else equal. We freeze everything except price so we can see price's effect by itself.</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Movement ALONG the Curve - Only Price Moves You</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movement along the curve is caused ONLY by the good's OWN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You slide from one point to another on the SAME curve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Price down - slide to a bigger quantity demanded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Price up - slide to a smaller quantity demanded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price change does NOT shift the whole curve - only non-price factors do</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A price change moves you ALONG the curve. It does NOT shift the curve - only non-price factors do that.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Putting It Together - Price Is the Key Variable</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Start with the law</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Price up = quantity demanded down; price down = quantity demanded up (inverse relationship)</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Read it two ways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demand schedule (table) and the demand curve (graph) carry the SAME information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Know WHY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substitution effect and the income effect both shrink quantity demanded when price rises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Hold all else equal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Ceteris paribus freezes everything but price, so a price change moves you ALONG one fixed curve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In the law of demand, PRICE is the one variable in the spotlight. Hold all else equal, and price alone slides you along the demand curve.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Law of Demand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Law of demand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All else equal, when price rises quantity demanded falls and when price falls quantity demanded rises.</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Quantity demanded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amount buyers will purchase at ONE specific price - a single point on the demand curve.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Demand curve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downward-sloping graph of quantity demanded at every price; it slopes down by the law of demand.</a:t>
            </a:r>
            <a:endParaRPr lang="en-US" sz="17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Law of Demand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Substitution effect</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good gets pricier, so buyers switch to a cheaper substitute - quantity demanded falls.</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Income effect</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good gets pricier, so real buying power falls and buyers buy less of it.</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Demand schedule</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table of price and quantity demanded - the demand curve drawn as a table.</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the two effects explain WHY the law holds.</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Law of Demand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Ceteris paribus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Latin for 'all else equal' - hold everything constant except price to isolate price's effect.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Movement along the curve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change in quantity demanded caused ONLY by the good's own price change; you slide along it.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Inverse relationship</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When two variables move in opposite directions; price and quantity demanded are inversely related.</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drill ceteris paribus and movement-along.</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Law of demand: price UP = quantity demanded DOWN (inverse relationship)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Demand = the whole curve; quantity demanded = one point on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Schedule (table) and curve (graph) carry the SAME information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WHY it holds: the substitution effect AND the income effect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Ceteris paribus: a price change moves you ALONG one fixed curve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When price changes, quantity demanded moves the opposite way along the curve - buyers substitute away and real buying power falls.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State the LAW OF DEMAND and read a demand curve and demand schedule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a MOVEMENT ALONG the curve apart from the SUBSTITUTION and INCOME effects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a real demand schedule to predict quantity demanded when price changes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the Law of Demand?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Rule in One Sentence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UP - quantity demanded DOWN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DOWN - quantity demanded 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and quantity move in OPPOSITE directions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is called an INVERSE relationship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You Already Live This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Snack on sale - you buy MORE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Gas hits $5 - you drive LESS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Concert tickets double - fewer people go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Coffee shop raises prices - some switch to tea</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law of demand says price and quantity demanded move in OPPOSITE directions, all else equal.</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Demand vs Quantity Demanded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DEMAND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WHOLE relationship - the quantity buyers want at EVERY price; the entire demand curve or schedule, not one number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QUANTITY DEMANDED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amount at ONE specific price; a single point on the demand curve (e.g., 600 tickets at $8)</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matters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price change moves QUANTITY DEMANDED along the curve; it does NOT change DEMAND (the whole curve stays put)</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a sentence names a specific price, it is talking about QUANTITY DEMANDED, not demand</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Demand is the whole curve; quantity demanded is one point on it. Mixing them up is the #1 error in this unit.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The Demand Schedule - A Table of Price and Quantity</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Price per Ticket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Quantity Demanded (tickets/week)</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$16</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$12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$8</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1000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demand schedule is just a table - each row is one price and its quantity demanded. As price FALLS, quantity demanded RISES.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The Demand Curve - The Schedule Drawn as a Graph</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to Read the Axes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goes on the vertical (Y) axis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DEMANDED goes on the horizontal (X) axis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schedule row becomes one plotted POINT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Connect the points and you get the demand curve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Next Slide Shows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curve slopes DOWNWARD left to right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$16 the curve reads 200 tickets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$8 the curve reads 600 tickets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Downward slope = the law of demand, drawn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demand curve slopes DOWN for one reason - the law of demand. Higher price, lower quantity demanded. Lower price, higher quantity demanded.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Movie-Ticket Demand Curve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Downward-sloping line graph showing the demand curve for movie tickets. The horizontal X axis is quantity demanded in tickets per week, running from 0 to about 1100. The vertical Y axis is price per ticket in dollars, running from $0 to $18. The single navy DEMAND curve slopes downward from left to right: at a price of $16 the quantity demanded is 200 tickets; at $12 it is 400 tickets; at $8 it is 600 tickets; at $4 it is 1000 tickets. As the price falls, the quantity demanded rises - the downward slope is the law of demand drawn as a graph. Each plotted point on the curve corresponds to one row of the movie-ticket demand schedul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demand curve slopes downward.</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Same Data, Different Picture - The Bar Chart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demand schedule can be drawn as BARS, not just a curve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bar = quantity demanded at one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Taller bar = more tickets bought at that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the next slide: $12, $8, and $4 side by side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Watch the bars GROW as the price drops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Curve or bars, the message is identical - lower price, higher quantity demanded. The picture changes; the law of demand does not.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Quantity Demanded at Three Prices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the quantity demanded of movie tickets at three different prices. The horizontal X axis lists three prices: $12, $8, and $4. The vertical Y axis is quantity demanded in tickets per week, running from 0 to about 1100. The $12 bar is the shortest at 400 tickets; the $8 bar is taller at 600 tickets; the $4 bar is the tallest at 1000 tickets. The bars grow taller as the price falls, showing the law of demand as bar height: the lower the price, the greater the quantity demanded.">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Bars grow as price drops.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of Demand: Why Price Matters</dc:title>
  <dc:subject>PptxGenJS Presentation</dc:subject>
  <dc:creator>More Lessons Less Planning</dc:creator>
  <cp:lastModifiedBy>More Lessons Less Planning</cp:lastModifiedBy>
  <cp:revision>1</cp:revision>
  <dcterms:created xsi:type="dcterms:W3CDTF">2026-06-11T12:31:55Z</dcterms:created>
  <dcterms:modified xsi:type="dcterms:W3CDTF">2026-06-11T12:31:55Z</dcterms:modified>
</cp:coreProperties>
</file>