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Most students cannot name the Fed Chair. But every credit card APR, every mortgage rate, every car loan, every business loan, and every U.S. Treasury yield in the world responds to what this one person says at FOMC meetings. Jerome Powell took office in February 2018 and has navigated three crises - the 2018-2019 trade war, the 2020 COVID shock, and the 2021-2024 inflation surge - over eight years. Today: who he is, how he got the job, what he has actually done, and the question of whether one person should have this much influence.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three targets aloud. T1 (identify) is the foundational frame - role, background, appointment path. T2 (trace) is the substantive content - three crises, three responses. T3 (evaluate) is the cognitive payoff - students will judge in the Part 5 memo whether one person should have this much economic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Jerome Powell took office as the 16th Chair of the Federal Reserve on February 5, 2018. He was born in 1953 in Washington DC and is 72 in 2026. His undergraduate degree is from Princeton (1975, political science), and his law degree is from Georgetown (1979). He is the first non-economist Fed Chair since G. William Miller (1978-1979) - every Chair from Volcker through Yellen had an economics PhD. Powell's career arc is investment banking and private equity, not academic economics. He worked at Dillon Read (investment bank) from 1984-1990, served as Treasury Undersecretary for Domestic Finance under George H.W. Bush (1992-1993), was a partner at The Carlyle Group (1997-2005), and joined the Fed Board of Governors in 2012. His expertise is capital markets and crisis management - which turned out to be exactly the right toolkit for the 2020 COVID shock.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 Chairs are appointed in four steps. Step 1: the President picks someone - usually an existing Fed Governor - and announces the nomination. The Chair term is four years, separate from the 14-year underlying governor term. Step 2: the Senate Banking Committee holds confirmation hearings, typically 4-8 weeks of testimony covering monetary policy views, banking regulation positions, and prior business conduct. Step 3: the full Senate votes; a simple majority confirms. Powell's first confirmation vote in 2018 was 84-13 (overwhelmingly bipartisan); his 2022 renomination vote was 80-19 (still bipartisan, but with more Republican dissent). Step 4: the new Chair is sworn in. Powell's first term began February 5, 2018; his second term began May 23, 2022. CRITICAL: Fed governors serve 14-year non-renewable terms and can only be removed for cause - meaning the President cannot fire a Fed Chair over a policy disagreement.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Powell's first term (Feb 2018 - May 2022) tested every Fed tool. TEST 1 (2018 hike cycle): Powell continued the gradual hike path Yellen had set, with 4 hikes in 2018 taking the federal funds rate to 2.25-2.50% by December. But the December 2018 S&amp;P 500 sell-off - which Trump publicly blamed on Powell - prompted Powell to pivot dovish at the January 2019 FOMC meeting. TEST 2 (2019 mid-cycle cuts): trade war fears with China plus global slowdown signs led the Fed to cut three times to 1.50-1.75% by October 2019. Powell called these 'insurance cuts' - not the start of a cutting cycle. TEST 3 (2020 COVID crisis): on March 3, 2020 Powell delivered a surprise 50 bp inter-meeting cut. Twelve days later on Sunday March 15 the FOMC met by phone and cut another 100 bp - taking the federal funds rate from 1.50-1.75% all the way to 0.00-0.25% in two weeks. The fastest emergency cuts since the 2008 financial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2020 was Powell's defining moment. As COVID lockdowns began, financial markets seized up. Powell moved at unprecedented speed. March 3, 2020: surprise 50 bp inter-meeting cut to 1.00-1.25% (the first emergency cut since 2008). March 15, 2020 (Sunday): emergency phone FOMC meeting cut another 100 bp to 0.00-0.25% AND announced $700 billion in QE asset purchases. March 23, 2020: announced 13 emergency lending facilities (commercial paper, money markets, municipal bonds, corporate bonds, Main Street loans for small businesses). The Fed's balance sheet jumped from $4.2 trillion (Feb 2020) to $7 trillion (Jun 2020) - a $2.3 trillion injection. Outcome: the 2020 recession officially ended in April 2020 after just two months - the shortest U.S. recession on record. In August 2020 Powell announced a major framework shift at Jackson Hole: Average Inflation Targeting (AIT), tilting the Fed slightly toward maximum employment by allowing inflation to run above 2% to make up for years below. See the federal funds rate chart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trace the rate path on the chart. Starting point: 1.50% in Feb 2018 (when Powell took office). First-term peak: 2.50% in Dec 2018. Mid-cycle cuts to 1.75% by Oct 2019. The COVID cliff: 0.25% by March 2020 - the sharp downward gap that dominates the left half of the chart. Two-year hold at 0.25% through March 2022. Then the steep climb: 11 hikes in 16 months from 0.25% to 5.50% by July 2023. The peak: 5.50% held for 13 months through August 2024. The current cycle: 50 bp cut in September 2024 to 5.00%; further cuts to about 4.50% by Q4 2026.
Reference labels (point to these chart features when teaching): Mar 2020 COVID cut to 0.25%; Jul 2023 peak 5.50%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2022 hawkish pivot is the most contested period of Powell's tenure. THE SETUP (2021): CPI inflation hit 5% in May 2021 and 7% by December 2021. Powell publicly called the inflation 'transitory' (caused by COVID supply chain bottlenecks that would resolve themselves) through November 2021. Critics now argue the Fed was a year late to hike - it should have started in mid-2021 when inflation first crossed 5%. THE PIVOT (2022): March 2022 brought the first hike (25 basis points to 0.25-0.50%). Then Jun, Jul, Sep, Nov 2022 saw four straight historic 75 bp hikes. By July 2023 the federal funds rate was at 5.25-5.50% - 5.25 percentage points of tightening in 16 months, the fastest hike cycle since Volcker (1980-1981). At the August 2022 Jackson Hole conference, Powell delivered an unusually short 8-minute speech committing the Fed to 'pain' for households and businesses to bring inflation down. He explicitly cited Volcker: 'we must keep at it until the job is done.' That speech triggered an immediate S&amp;P 500 sell-off.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mid-2024 the inflation data justified the start of a cutting cycle. CPI had fallen from 9.1% (Jun 2022) to 2.5% (Aug 2024). PCE core inflation was at 2.7% - within striking distance of the 2% target. Unemployment had ticked up modestly to 4.2% (Aug 2024) - the labor market was rebalancing rather than cratering. THE PIVOT TO EASING: at the September 18, 2024 FOMC meeting, the committee cut 50 basis points to 4.75-5.00%. The unusually large opening cut (the Fed normally starts cycles with 25 bp moves) signaled that the Fed saw rising unemployment risk and felt comfortable that inflation was contained. November and December 2024 brought two more 25 bp cuts to 4.25-4.50%. Through 2025 and into 2026 the Fed has continued gradual cuts to about 4.50% upper bound. The soft landing held: no recession, unemployment stayed below 4.5%, and CPI inflation settled around 2.4%. See the S&amp;P 500 chart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locate four key inflection points on the chart. (1) December 2018 sell-off to 2,350: Powell's hawkish guidance triggered a sharp sell-off; this is what prompted his January 2019 dovish pivot. (2) March 2020 COVID low at 2,300: the steepest one-month drop in modern history; Powell's emergency cuts and QE drove the recovery to 3,750 by December 2020 - one of the fastest market recoveries on record. (3) October 2022 low at 3,800: during the hawkish pivot, markets feared a Volcker-style hard landing. (4) September 2024 surge to 5,900: anticipation of and reaction to the 50 bp cut. The chart visually proves how powerful Powell's public communication is - a single sentence at Jackson Hole or in an FOMC press conference can move trillions of dollars.
Reference labels (point to these chart features when teaching): Mar 2020 COVID low 2,300; Sept 2024 cut surge 5,900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tension of Powell's tenure is independence vs accountability. THE PRESSURE: every President since Trump 2018 has publicly pressured Powell. Trump in 2018-2019 repeatedly attacked Powell on Twitter for raising rates - 'crazy,' 'loco,' a 'bigger enemy than Xi.' Biden in 2022 publicly pressured Powell to bring inflation down faster. Trump in 2025-2026 has renewed the public attacks calling for rate cuts. EACH TIME: Powell did NOT change course. He has cited the Fed's statutory independence in nearly every press conference. WHY INDEPENDENCE MATTERS: short-run political pressure almost always pushes for LOWER interest rates (cheaper credit, more spending, electoral popularity). But long-run economic stability sometimes requires UNPOPULAR rate hikes to prevent runaway inflation. The 1972 Arthur Burns Fed caved to Nixon's pressure to keep rates low - which contributed to the 1970s inflation crisis. The 1980 Volcker Fed defied Carter AND Reagan on rates, drove unemployment to 10.8%, but broke inflation. Powell's pattern looks closer to Volcker.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to learning targets. T1 (identify Powell + appointment) -&gt; takeaways 1. T2 (trace key decisions) -&gt; takeaways 2, 3, 4. T3 (evaluate influence + political pressure) -&gt; takeaway 5. Tell students the activity puts them in Avery Chen's seat as a junior Fed Board research analyst in October 2026 drafting a Powell Tenure Retrospective brief for the Chair's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Jerome Powell: The Most Powerful Person You've Never Heard Of</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One lawyer with no PhD now sets the cost of money for the entire global economy.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Jerome Powell's role and how he became Fed Chair</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key Powell decisions: COVID response, 2022 hike pivot, 2024 cuts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influence of one person on the global economy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Is Jerome Powell?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Basics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Chair, Feb 2018-2026</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Born 1953, Washington DC; age 73 in 2026</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Princeton 1975 (political science), Georgetown Law 1979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First non-economist Fed Chair since G. William Miller (1978)</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Career Arc</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Investment banking and law at Dillon Read 1984-1990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Treasury undersecretary for domestic finance 1992-1993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Partner at The Carlyle Group 1997-2005 (private equity)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Fed Governor since 2012; nominated Chair in Nov 2017</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Powell is unusual - a lawyer, not a PhD economist. His expertise is capital markets and crisis management, not academic monetary theory.</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Fed Chairs Are Appointed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1. President nominates</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Picks a Fed governor; 4-year Chair term</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 Senate hearings</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4-8 weeks of testimony</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3. Full Senate confirms</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2018: 84-13; 2022: 80-19</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4. Sworn in</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First: Feb 5, 2018. Second: May 23, 2022</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Removal protection</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14-yr governor term; removable only for cause</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Powell was nominated by Trump (2017) and renominated by Biden (2021) - a bipartisan record that is rare in modern politics.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00" b="1" dirty="0">
                <a:solidFill>
                  <a:srgbClr val="FFFFFF"/>
                </a:solidFill>
                <a:latin typeface="Trebuchet MS" pitchFamily="34" charset="0"/>
                <a:ea typeface="Trebuchet MS" pitchFamily="34" charset="-122"/>
                <a:cs typeface="Trebuchet MS" pitchFamily="34" charset="-120"/>
              </a:rPr>
              <a:t>Powell's First Term (2018-2022) - Three Tests Before COVID</a:t>
            </a:r>
            <a:endParaRPr lang="en-US" sz="22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Test 1: 2018 Hike Cycle</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Powell continued Yellen's gradual hike path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4 hikes in 2018; rate hit 2.25-2.50% by Dec 2018</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December 2018 S&amp;P 500 sell-off; Powell pivoted dovish</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Test 2: 2019 Mid-Cycle Cuts</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Trade war fears + global slowdown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3 insurance cuts to 1.50-1.75% by Oct 2019</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Powell called them an 'insurance adjustment'</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Test 3: 2020 COVID Crisis</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March 3 surprise 50 bp emergency cut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March 15 weekend 100 bp cut to 0.00-0.25%</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Fastest emergency cut since the 2008 crisis</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Powell's first term tested every Fed tool - hikes, cuts, and zero-bound emergency action - in just four years.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COVID Emergency Cuts (March 2020)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43200" cy="1540764"/>
          </a:xfrm>
          <a:prstGeom prst="rect">
            <a:avLst/>
          </a:prstGeom>
          <a:solidFill>
            <a:srgbClr val="F5F5F5"/>
          </a:solidFill>
          <a:ln w="12700">
            <a:solidFill>
              <a:srgbClr val="DDDDDD"/>
            </a:solidFill>
            <a:prstDash val="solid"/>
          </a:ln>
        </p:spPr>
      </p:sp>
      <p:sp>
        <p:nvSpPr>
          <p:cNvPr id="6" name="Text 4"/>
          <p:cNvSpPr/>
          <p:nvPr/>
        </p:nvSpPr>
        <p:spPr>
          <a:xfrm>
            <a:off x="274320" y="854781"/>
            <a:ext cx="2743200" cy="893643"/>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12 days</a:t>
            </a:r>
            <a:endParaRPr lang="en-US" sz="3200" dirty="0"/>
          </a:p>
        </p:txBody>
      </p:sp>
      <p:sp>
        <p:nvSpPr>
          <p:cNvPr id="7" name="bounded_body"/>
          <p:cNvSpPr/>
          <p:nvPr/>
        </p:nvSpPr>
        <p:spPr>
          <a:xfrm>
            <a:off x="347472" y="1748424"/>
            <a:ext cx="2596896" cy="46222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From 1.50% to 0.25%</a:t>
            </a:r>
            <a:endParaRPr lang="en-US" sz="1800" dirty="0"/>
          </a:p>
        </p:txBody>
      </p:sp>
      <p:sp>
        <p:nvSpPr>
          <p:cNvPr id="8" name="Shape 6"/>
          <p:cNvSpPr/>
          <p:nvPr/>
        </p:nvSpPr>
        <p:spPr>
          <a:xfrm>
            <a:off x="3200400" y="731520"/>
            <a:ext cx="2743200" cy="1540764"/>
          </a:xfrm>
          <a:prstGeom prst="rect">
            <a:avLst/>
          </a:prstGeom>
          <a:solidFill>
            <a:srgbClr val="F5F5F5"/>
          </a:solidFill>
          <a:ln w="12700">
            <a:solidFill>
              <a:srgbClr val="DDDDDD"/>
            </a:solidFill>
            <a:prstDash val="solid"/>
          </a:ln>
        </p:spPr>
      </p:sp>
      <p:sp>
        <p:nvSpPr>
          <p:cNvPr id="9" name="Text 7"/>
          <p:cNvSpPr/>
          <p:nvPr/>
        </p:nvSpPr>
        <p:spPr>
          <a:xfrm>
            <a:off x="3200400" y="854781"/>
            <a:ext cx="2743200" cy="893643"/>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$2.3T</a:t>
            </a:r>
            <a:endParaRPr lang="en-US" sz="3200" dirty="0"/>
          </a:p>
        </p:txBody>
      </p:sp>
      <p:sp>
        <p:nvSpPr>
          <p:cNvPr id="10" name="bounded_body"/>
          <p:cNvSpPr/>
          <p:nvPr/>
        </p:nvSpPr>
        <p:spPr>
          <a:xfrm>
            <a:off x="3273552" y="1748424"/>
            <a:ext cx="2596896" cy="46222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QE balance sheet jump</a:t>
            </a:r>
            <a:endParaRPr lang="en-US" sz="1800" dirty="0"/>
          </a:p>
        </p:txBody>
      </p:sp>
      <p:sp>
        <p:nvSpPr>
          <p:cNvPr id="11" name="Shape 9"/>
          <p:cNvSpPr/>
          <p:nvPr/>
        </p:nvSpPr>
        <p:spPr>
          <a:xfrm>
            <a:off x="6126480" y="731520"/>
            <a:ext cx="2743200" cy="1540764"/>
          </a:xfrm>
          <a:prstGeom prst="rect">
            <a:avLst/>
          </a:prstGeom>
          <a:solidFill>
            <a:srgbClr val="F5F5F5"/>
          </a:solidFill>
          <a:ln w="12700">
            <a:solidFill>
              <a:srgbClr val="DDDDDD"/>
            </a:solidFill>
            <a:prstDash val="solid"/>
          </a:ln>
        </p:spPr>
      </p:sp>
      <p:sp>
        <p:nvSpPr>
          <p:cNvPr id="12" name="Text 10"/>
          <p:cNvSpPr/>
          <p:nvPr/>
        </p:nvSpPr>
        <p:spPr>
          <a:xfrm>
            <a:off x="6126480" y="854781"/>
            <a:ext cx="2743200" cy="893643"/>
          </a:xfrm>
          <a:prstGeom prst="rect">
            <a:avLst/>
          </a:prstGeom>
          <a:noFill/>
          <a:ln/>
        </p:spPr>
        <p:txBody>
          <a:bodyPr wrap="square" rtlCol="0" anchor="ctr"/>
          <a:lstStyle/>
          <a:p>
            <a:pPr algn="ctr" indent="0" marL="0">
              <a:buNone/>
            </a:pPr>
            <a:r>
              <a:rPr lang="en-US" sz="3200" b="1" dirty="0">
                <a:solidFill>
                  <a:srgbClr val="2A9D8F"/>
                </a:solidFill>
                <a:latin typeface="Arial" pitchFamily="34" charset="0"/>
                <a:ea typeface="Arial" pitchFamily="34" charset="-122"/>
                <a:cs typeface="Arial" pitchFamily="34" charset="-120"/>
              </a:rPr>
              <a:t>13</a:t>
            </a:r>
            <a:endParaRPr lang="en-US" sz="3200" dirty="0"/>
          </a:p>
        </p:txBody>
      </p:sp>
      <p:sp>
        <p:nvSpPr>
          <p:cNvPr id="13" name="bounded_body"/>
          <p:cNvSpPr/>
          <p:nvPr/>
        </p:nvSpPr>
        <p:spPr>
          <a:xfrm>
            <a:off x="6199632" y="1748424"/>
            <a:ext cx="2596896" cy="46222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Emergency facilities</a:t>
            </a:r>
            <a:endParaRPr lang="en-US" sz="1800" dirty="0"/>
          </a:p>
        </p:txBody>
      </p:sp>
      <p:sp>
        <p:nvSpPr>
          <p:cNvPr id="14" name="Shape 12"/>
          <p:cNvSpPr/>
          <p:nvPr/>
        </p:nvSpPr>
        <p:spPr>
          <a:xfrm>
            <a:off x="274320" y="2382012"/>
            <a:ext cx="8595360" cy="1828800"/>
          </a:xfrm>
          <a:prstGeom prst="rect">
            <a:avLst/>
          </a:prstGeom>
          <a:solidFill>
            <a:srgbClr val="F5F5F5"/>
          </a:solidFill>
          <a:ln w="12700">
            <a:solidFill>
              <a:srgbClr val="F2F2F2"/>
            </a:solidFill>
            <a:prstDash val="solid"/>
          </a:ln>
        </p:spPr>
      </p:sp>
      <p:sp>
        <p:nvSpPr>
          <p:cNvPr id="15" name="bounded_body"/>
          <p:cNvSpPr/>
          <p:nvPr/>
        </p:nvSpPr>
        <p:spPr>
          <a:xfrm>
            <a:off x="457200" y="2382012"/>
            <a:ext cx="8229600" cy="365760"/>
          </a:xfrm>
          <a:prstGeom prst="rect">
            <a:avLst/>
          </a:prstGeom>
          <a:noFill/>
          <a:ln/>
        </p:spPr>
        <p:txBody>
          <a:bodyPr wrap="square" rtlCol="0" anchor="ctr"/>
          <a:lstStyle/>
          <a:p>
            <a:pPr indent="0" marL="0">
              <a:buNone/>
            </a:pPr>
            <a:endParaRPr lang="en-US" sz="1800" dirty="0"/>
          </a:p>
        </p:txBody>
      </p:sp>
      <p:sp>
        <p:nvSpPr>
          <p:cNvPr id="16" name="Shape 14"/>
          <p:cNvSpPr/>
          <p:nvPr/>
        </p:nvSpPr>
        <p:spPr>
          <a:xfrm>
            <a:off x="320040" y="2747772"/>
            <a:ext cx="8503920" cy="0"/>
          </a:xfrm>
          <a:prstGeom prst="line">
            <a:avLst/>
          </a:prstGeom>
          <a:noFill/>
          <a:ln w="6350">
            <a:solidFill>
              <a:srgbClr val="F2F2F2"/>
            </a:solidFill>
            <a:prstDash val="solid"/>
          </a:ln>
        </p:spPr>
      </p:sp>
      <p:sp>
        <p:nvSpPr>
          <p:cNvPr id="17" name="bounded_body"/>
          <p:cNvSpPr/>
          <p:nvPr/>
        </p:nvSpPr>
        <p:spPr>
          <a:xfrm>
            <a:off x="457200" y="2747772"/>
            <a:ext cx="8229600" cy="365760"/>
          </a:xfrm>
          <a:prstGeom prst="rect">
            <a:avLst/>
          </a:prstGeom>
          <a:noFill/>
          <a:ln/>
        </p:spPr>
        <p:txBody>
          <a:bodyPr wrap="square" rtlCol="0" anchor="ctr"/>
          <a:lstStyle/>
          <a:p>
            <a:pPr indent="0" marL="0">
              <a:buNone/>
            </a:pPr>
            <a:endParaRPr lang="en-US" sz="1800" dirty="0"/>
          </a:p>
        </p:txBody>
      </p:sp>
      <p:sp>
        <p:nvSpPr>
          <p:cNvPr id="18" name="Shape 16"/>
          <p:cNvSpPr/>
          <p:nvPr/>
        </p:nvSpPr>
        <p:spPr>
          <a:xfrm>
            <a:off x="320040" y="3113532"/>
            <a:ext cx="8503920" cy="0"/>
          </a:xfrm>
          <a:prstGeom prst="line">
            <a:avLst/>
          </a:prstGeom>
          <a:noFill/>
          <a:ln w="6350">
            <a:solidFill>
              <a:srgbClr val="F2F2F2"/>
            </a:solidFill>
            <a:prstDash val="solid"/>
          </a:ln>
        </p:spPr>
      </p:sp>
      <p:sp>
        <p:nvSpPr>
          <p:cNvPr id="19" name="bounded_body"/>
          <p:cNvSpPr/>
          <p:nvPr/>
        </p:nvSpPr>
        <p:spPr>
          <a:xfrm>
            <a:off x="457200" y="3113532"/>
            <a:ext cx="8229600" cy="365760"/>
          </a:xfrm>
          <a:prstGeom prst="rect">
            <a:avLst/>
          </a:prstGeom>
          <a:noFill/>
          <a:ln/>
        </p:spPr>
        <p:txBody>
          <a:bodyPr wrap="square" rtlCol="0" anchor="ctr"/>
          <a:lstStyle/>
          <a:p>
            <a:pPr indent="0" marL="0">
              <a:buNone/>
            </a:pPr>
            <a:endParaRPr lang="en-US" sz="1800" dirty="0"/>
          </a:p>
        </p:txBody>
      </p:sp>
      <p:sp>
        <p:nvSpPr>
          <p:cNvPr id="20" name="Shape 18"/>
          <p:cNvSpPr/>
          <p:nvPr/>
        </p:nvSpPr>
        <p:spPr>
          <a:xfrm>
            <a:off x="320040" y="3479292"/>
            <a:ext cx="8503920" cy="0"/>
          </a:xfrm>
          <a:prstGeom prst="line">
            <a:avLst/>
          </a:prstGeom>
          <a:noFill/>
          <a:ln w="6350">
            <a:solidFill>
              <a:srgbClr val="F2F2F2"/>
            </a:solidFill>
            <a:prstDash val="solid"/>
          </a:ln>
        </p:spPr>
      </p:sp>
      <p:sp>
        <p:nvSpPr>
          <p:cNvPr id="21" name="bounded_body"/>
          <p:cNvSpPr/>
          <p:nvPr/>
        </p:nvSpPr>
        <p:spPr>
          <a:xfrm>
            <a:off x="457200" y="3479292"/>
            <a:ext cx="8229600" cy="365760"/>
          </a:xfrm>
          <a:prstGeom prst="rect">
            <a:avLst/>
          </a:prstGeom>
          <a:noFill/>
          <a:ln/>
        </p:spPr>
        <p:txBody>
          <a:bodyPr wrap="square" rtlCol="0" anchor="ctr"/>
          <a:lstStyle/>
          <a:p>
            <a:pPr indent="0" marL="0">
              <a:buNone/>
            </a:pPr>
            <a:endParaRPr lang="en-US" sz="1800" dirty="0"/>
          </a:p>
        </p:txBody>
      </p:sp>
      <p:sp>
        <p:nvSpPr>
          <p:cNvPr id="22" name="Shape 20"/>
          <p:cNvSpPr/>
          <p:nvPr/>
        </p:nvSpPr>
        <p:spPr>
          <a:xfrm>
            <a:off x="320040" y="3845052"/>
            <a:ext cx="8503920" cy="0"/>
          </a:xfrm>
          <a:prstGeom prst="line">
            <a:avLst/>
          </a:prstGeom>
          <a:noFill/>
          <a:ln w="6350">
            <a:solidFill>
              <a:srgbClr val="F2F2F2"/>
            </a:solidFill>
            <a:prstDash val="solid"/>
          </a:ln>
        </p:spPr>
      </p:sp>
      <p:sp>
        <p:nvSpPr>
          <p:cNvPr id="23" name="bounded_body"/>
          <p:cNvSpPr/>
          <p:nvPr/>
        </p:nvSpPr>
        <p:spPr>
          <a:xfrm>
            <a:off x="457200" y="3845052"/>
            <a:ext cx="8229600" cy="365760"/>
          </a:xfrm>
          <a:prstGeom prst="rect">
            <a:avLst/>
          </a:prstGeom>
          <a:noFill/>
          <a:ln/>
        </p:spPr>
        <p:txBody>
          <a:bodyPr wrap="square" rtlCol="0" anchor="ctr"/>
          <a:lstStyle/>
          <a:p>
            <a:pPr indent="0" marL="0">
              <a:buNone/>
            </a:pPr>
            <a:endParaRPr lang="en-US" sz="1800" dirty="0"/>
          </a:p>
        </p:txBody>
      </p:sp>
      <p:sp>
        <p:nvSpPr>
          <p:cNvPr id="24" name="Shape 22"/>
          <p:cNvSpPr/>
          <p:nvPr/>
        </p:nvSpPr>
        <p:spPr>
          <a:xfrm>
            <a:off x="274320" y="4302252"/>
            <a:ext cx="8595360" cy="512064"/>
          </a:xfrm>
          <a:prstGeom prst="rect">
            <a:avLst/>
          </a:prstGeom>
          <a:solidFill>
            <a:srgbClr val="FFEBEE"/>
          </a:solidFill>
          <a:ln w="12700">
            <a:solidFill>
              <a:srgbClr val="C0392B"/>
            </a:solidFill>
            <a:prstDash val="solid"/>
          </a:ln>
        </p:spPr>
      </p:sp>
      <p:sp>
        <p:nvSpPr>
          <p:cNvPr id="25" name="Shape 23"/>
          <p:cNvSpPr/>
          <p:nvPr/>
        </p:nvSpPr>
        <p:spPr>
          <a:xfrm>
            <a:off x="274320" y="4302252"/>
            <a:ext cx="64008" cy="512064"/>
          </a:xfrm>
          <a:prstGeom prst="rect">
            <a:avLst/>
          </a:prstGeom>
          <a:solidFill>
            <a:srgbClr val="C0392B"/>
          </a:solidFill>
          <a:ln w="12700">
            <a:solidFill>
              <a:srgbClr val="C0392B"/>
            </a:solidFill>
            <a:prstDash val="solid"/>
          </a:ln>
        </p:spPr>
      </p:sp>
      <p:sp>
        <p:nvSpPr>
          <p:cNvPr id="26"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March 15, 2020 cut was the largest single-meeting cut in Fed history - and it happened on a Sunday by emergency phone vote.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Fed Funds Rate - Powell Tenure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the U.S. federal funds rate (upper bound) from February 2018 through Q4 2026, the full span of Jerome Powell's tenure as Fed Chair. The rate starts at 1.50% (Feb 2018), rises to 2.50% by Dec 2018 (Powell's hiking phase), then is cut three times in 2019 to 1.75% (the mid-cycle adjustment), drops sharply to 0.25% in March 2020 (the COVID emergency cuts), stays at 0.25% through March 2022, climbs steeply to 5.50% by July 2023 (the 11-hike inflation-fighting cycle), holds at 5.50% through August 2024, then begins cutting in September 2024 to about 4.50% by Q4 2026.">    </p:cNvPr>
          <p:cNvPicPr>
            <a:picLocks noChangeAspect="1"/>
          </p:cNvPicPr>
          <p:nvPr/>
        </p:nvPicPr>
        <p:blipFill>
          <a:blip r:embed="rId1"/>
          <a:stretch>
            <a:fillRect/>
          </a:stretch>
        </p:blipFill>
        <p:spPr>
          <a:xfrm>
            <a:off x="1835810" y="795528"/>
            <a:ext cx="547238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Powell rate path: 2018 hikes, COVID cut, 2022 cycle, 2024 cut start.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The 2022 Hawkish Pivot - Powell Becomes Volcker</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Setup (2021)</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CPI hit 5% in May 2021, 7% by Dec 2021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Powell called inflation 'transitory' through Nov 2021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December 2021: dropped 'transitory'; tapered QE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Critics: Fed was a year LATE to hike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Pivot (2022)</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March 2022: first hike (25 bp) to 0.50%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Jun-Nov 2022: four straight 75 bp hikes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Aug 2022 Jackson Hole: cited Volcker directly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Jul 2023: rate at 5.50% - fastest cycle since Volcker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Powell's Aug 2022 Jackson Hole speech (8 min) committed the Fed to 'pain' - clearest signal since Volcker.</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2024 Cut Cycle Begins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Data That Justified the Cut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CPI fell from 9.1% (Jun 2022) to 2.5% (Aug 2024)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Unemployment ticked up to 4.2% (Aug 2024)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PCE core inflation at 2.7% - within striking distance of 2%</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Labor market 'rebalancing' - hiring slowed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Pivot to Easing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Sept 18, 2024: 50 bp cut to 4.75-5.00%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Nov + Dec 2024: two more 25 bp cuts to 4.25-4.50%</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2025-2026: gradual cuts to ~4.50% upper bound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Soft landing held: no recession through 2026</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50 bp opening cut was unusual - the Fed normally starts cycles with 25 bp. Signaled urgency on jobs.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Powell Decisions vs S&amp;P 500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of the S&amp;P 500 index from Feb 2018 through Q4 2026. Key inflection points: 2,900 in Sept 2018; sharp drop to 2,350 in December 2018 (Powell's hawkish guidance); recovery to 3,250 by Feb 2020; deep COVID drop to 2,300 by March 23 2020; sharp recovery to 3,750 by Dec 2020 (after Powell's emergency cuts and QE); peak of 4,800 in Jan 2022; drop to 3,800 in October 2022 (during the hawkish pivot and Aug 2022 Jackson Hole speech); recovery to 4,800 by Jul 2024; further climb to 5,900 by Sep 2024 (rate cut anticipation); 6,400 by Q4 2026.">    </p:cNvPr>
          <p:cNvPicPr>
            <a:picLocks noChangeAspect="1"/>
          </p:cNvPicPr>
          <p:nvPr/>
        </p:nvPicPr>
        <p:blipFill>
          <a:blip r:embed="rId1"/>
          <a:stretch>
            <a:fillRect/>
          </a:stretch>
        </p:blipFill>
        <p:spPr>
          <a:xfrm>
            <a:off x="1959980" y="795528"/>
            <a:ext cx="522403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Markets react to Powell pivots: Dec 2018, Mar 2020, Oct 2022, Sept 2024.</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00" b="1" dirty="0">
                <a:solidFill>
                  <a:srgbClr val="FFFFFF"/>
                </a:solidFill>
                <a:latin typeface="Trebuchet MS" pitchFamily="34" charset="0"/>
                <a:ea typeface="Trebuchet MS" pitchFamily="34" charset="-122"/>
                <a:cs typeface="Trebuchet MS" pitchFamily="34" charset="-120"/>
              </a:rPr>
              <a:t>The Political Pressure Question - Independence vs Accountability</a:t>
            </a:r>
            <a:endParaRPr lang="en-US" sz="20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29100" cy="3515868"/>
          </a:xfrm>
          <a:prstGeom prst="rect">
            <a:avLst/>
          </a:prstGeom>
          <a:solidFill>
            <a:srgbClr val="F0FAF8"/>
          </a:solidFill>
          <a:ln w="12700">
            <a:solidFill>
              <a:srgbClr val="DDDDDD"/>
            </a:solidFill>
            <a:prstDash val="solid"/>
          </a:ln>
        </p:spPr>
      </p:sp>
      <p:sp>
        <p:nvSpPr>
          <p:cNvPr id="6" name="Shape 4"/>
          <p:cNvSpPr/>
          <p:nvPr/>
        </p:nvSpPr>
        <p:spPr>
          <a:xfrm>
            <a:off x="274320" y="731520"/>
            <a:ext cx="4229100" cy="438912"/>
          </a:xfrm>
          <a:prstGeom prst="rect">
            <a:avLst/>
          </a:prstGeom>
          <a:solidFill>
            <a:srgbClr val="2A9D8F"/>
          </a:solidFill>
          <a:ln w="12700">
            <a:solidFill>
              <a:srgbClr val="2A9D8F"/>
            </a:solidFill>
            <a:prstDash val="solid"/>
          </a:ln>
        </p:spPr>
      </p:sp>
      <p:sp>
        <p:nvSpPr>
          <p:cNvPr id="7" name="Text 5"/>
          <p:cNvSpPr/>
          <p:nvPr/>
        </p:nvSpPr>
        <p:spPr>
          <a:xfrm>
            <a:off x="274320" y="731520"/>
            <a:ext cx="4229100" cy="438912"/>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Pressure on Powell</a:t>
            </a:r>
            <a:endParaRPr lang="en-US" sz="1600" dirty="0"/>
          </a:p>
        </p:txBody>
      </p:sp>
      <p:sp>
        <p:nvSpPr>
          <p:cNvPr id="8" name="bounded_body"/>
          <p:cNvSpPr/>
          <p:nvPr/>
        </p:nvSpPr>
        <p:spPr>
          <a:xfrm>
            <a:off x="36576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Trump 2018-2019: publicly attacked Powell on Twitter</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Biden 2022: pressured Powell on inflation publicly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Trump 2025-2026: renewed public attacks on rates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Each time: Powell did NOT change course</a:t>
            </a:r>
            <a:endParaRPr lang="en-US" sz="1800" dirty="0"/>
          </a:p>
        </p:txBody>
      </p:sp>
      <p:sp>
        <p:nvSpPr>
          <p:cNvPr id="9" name="Shape 7"/>
          <p:cNvSpPr/>
          <p:nvPr/>
        </p:nvSpPr>
        <p:spPr>
          <a:xfrm>
            <a:off x="4640580" y="731520"/>
            <a:ext cx="4229100" cy="3515868"/>
          </a:xfrm>
          <a:prstGeom prst="rect">
            <a:avLst/>
          </a:prstGeom>
          <a:solidFill>
            <a:srgbClr val="E8EDF4"/>
          </a:solidFill>
          <a:ln w="12700">
            <a:solidFill>
              <a:srgbClr val="DDDDDD"/>
            </a:solidFill>
            <a:prstDash val="solid"/>
          </a:ln>
        </p:spPr>
      </p:sp>
      <p:sp>
        <p:nvSpPr>
          <p:cNvPr id="10" name="Shape 8"/>
          <p:cNvSpPr/>
          <p:nvPr/>
        </p:nvSpPr>
        <p:spPr>
          <a:xfrm>
            <a:off x="4640580" y="731520"/>
            <a:ext cx="4229100" cy="438912"/>
          </a:xfrm>
          <a:prstGeom prst="rect">
            <a:avLst/>
          </a:prstGeom>
          <a:solidFill>
            <a:srgbClr val="1B2A4A"/>
          </a:solidFill>
          <a:ln w="12700">
            <a:solidFill>
              <a:srgbClr val="1B2A4A"/>
            </a:solidFill>
            <a:prstDash val="solid"/>
          </a:ln>
        </p:spPr>
      </p:sp>
      <p:sp>
        <p:nvSpPr>
          <p:cNvPr id="11" name="Text 9"/>
          <p:cNvSpPr/>
          <p:nvPr/>
        </p:nvSpPr>
        <p:spPr>
          <a:xfrm>
            <a:off x="4640580" y="731520"/>
            <a:ext cx="4229100" cy="438912"/>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Independence Matters</a:t>
            </a:r>
            <a:endParaRPr lang="en-US" sz="1600" dirty="0"/>
          </a:p>
        </p:txBody>
      </p:sp>
      <p:sp>
        <p:nvSpPr>
          <p:cNvPr id="12" name="bounded_body"/>
          <p:cNvSpPr/>
          <p:nvPr/>
        </p:nvSpPr>
        <p:spPr>
          <a:xfrm>
            <a:off x="4732020" y="1261872"/>
            <a:ext cx="404622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Short-run political pressure pushes for low rates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Long-run stability needs occasional unpopular hikes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1972 Burns Fed: caved to Nixon - 1970s inflation followed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1980 Volcker Fed: defied Carter and Reagan; broke inflation</a:t>
            </a:r>
            <a:endParaRPr lang="en-US" sz="1800" dirty="0"/>
          </a:p>
        </p:txBody>
      </p:sp>
      <p:sp>
        <p:nvSpPr>
          <p:cNvPr id="13" name="Shape 11"/>
          <p:cNvSpPr/>
          <p:nvPr/>
        </p:nvSpPr>
        <p:spPr>
          <a:xfrm>
            <a:off x="274320" y="4302252"/>
            <a:ext cx="8595360" cy="512064"/>
          </a:xfrm>
          <a:prstGeom prst="rect">
            <a:avLst/>
          </a:prstGeom>
          <a:solidFill>
            <a:srgbClr val="FFF8F6"/>
          </a:solidFill>
          <a:ln w="12700">
            <a:solidFill>
              <a:srgbClr val="E8735A"/>
            </a:solidFill>
            <a:prstDash val="solid"/>
          </a:ln>
        </p:spPr>
      </p:sp>
      <p:sp>
        <p:nvSpPr>
          <p:cNvPr id="14" name="Shape 12"/>
          <p:cNvSpPr/>
          <p:nvPr/>
        </p:nvSpPr>
        <p:spPr>
          <a:xfrm>
            <a:off x="274320" y="4302252"/>
            <a:ext cx="64008" cy="512064"/>
          </a:xfrm>
          <a:prstGeom prst="rect">
            <a:avLst/>
          </a:prstGeom>
          <a:solidFill>
            <a:srgbClr val="E8735A"/>
          </a:solidFill>
          <a:ln w="12700">
            <a:solidFill>
              <a:srgbClr val="E8735A"/>
            </a:solidFill>
            <a:prstDash val="solid"/>
          </a:ln>
        </p:spPr>
      </p:sp>
      <p:sp>
        <p:nvSpPr>
          <p:cNvPr id="15"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Fed Chair's 4-year term overlaps presidential terms by design - so one President cannot replace the Fed.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Powell took office Feb 2018; first non-economist Chair since 1978</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Three crises: 2018 hikes, 2020 COVID cuts, 2022 pivot, 2024 cuts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Defining moment Mar 2020: 1.50% to 0.25% in 12 days + $2.3T in QE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Aug 2022 Jackson Hole: 8-min Volcker-style commitment to fight inflation</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Powell has not changed course under pressure from any President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Jerome Powell - The Most Powerful Person You've Never Heard Of</dc:title>
  <dc:subject>PptxGenJS Presentation</dc:subject>
  <dc:creator>More Lessons Less Planning</dc:creator>
  <cp:lastModifiedBy>More Lessons Less Planning</cp:lastModifiedBy>
  <cp:revision>1</cp:revision>
  <dcterms:created xsi:type="dcterms:W3CDTF">2026-09-07T01:26:48Z</dcterms:created>
  <dcterms:modified xsi:type="dcterms:W3CDTF">2026-09-07T01:26:48Z</dcterms:modified>
</cp:coreProperties>
</file>