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Almost every economic story you read - mortgage rates, credit-card APRs, the job market, the stock market - traces back to a number the FOMC sets eight times a year. Today's lesson: what that number is, how the Fed moves it, how it travels out to your wallet, and what hikes vs cuts are really trying to 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trace both lines from 2000 to 2026. The mortgage line stays ABOVE the fed funds line in every year - that's the spread. Point at 2021 (mortgages near 3%) and 2023 (mortgages near 7%). Ask: in which year would you have wanted to buy a house?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inflation-fighting playbook. Higher rates -&gt; less borrowing, more saving, fewer hires, slower wage growth, weaker demand, easing prices. Every step takes time. The Fed has to PREDICT inflation 12 months ahead, not react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recession-fighting playbook. Lower rates -&gt; cheaper borrowing, refi savings, rising stock prices, restored confidence, more hiring. The COVID-era was a textbook case: Fed cut to ~0.25% in March 2020 and held there until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table date by date. Highlight (1) the speed - 5.25 points in 16 months, (2) the inflation drop from 9.1% to 3.2%, (3) the mortgage move from ~3% in 2021 (off the chart) to ~6.9% in 2023, and (4) the FULL 2024 cut sequence: -50 bps Sept, -25 bps Nov, -25 bps Dec, ending at 4.50%. The November cut is the one students most often miss in headline coverage.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structure of a real FOMC statement. The first paragraph is always a snapshot of the economy. The second is the decision. The third is the forward guidance. Investors highlight every changed word from the previous statement.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with humility. Monetary policy is decision-making under uncertainty with a 6-12 month feedback loop. The Fed has been wrong - in the 1970s (too late to hike), in 2007-2008 (too late to cut), and arguably in 2021 (too late to recognize inflation). The dual mandate (jobs + prices) often points in opposite directions.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Connect back to the three learning targets: definition (T1), transmission (T2), hikes vs cuts (T3). Tell students the activity will put them in the seat of Devin Park, a junior Fed analyst, deciding what the Fed should do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Tell students Part 3 of today's activity will literally use a real chart of the federal funds rate to test target 1 and target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definition concrete. Banks legally must hold reserves at the Fed; at the end of each day, some banks have too few (and borrow), others have too many (and lend). The price of that overnight money is the federal funds rate. The FOMC's job is to push that price to its target.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meeting cadence. The 8 meetings per year are scheduled years in advance. Each meeting produces a statement, an economic projection (the dot plot), and a Powell press conference. Investors trade based on every word.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Fed has a price-setting toolkit. Pre-2008 it relied almost entirely on open market operations. Post-2008 it added IORB as a more direct floor. Today the Fed announces the target range; IORB sets the floor, and the discount rate sets the ceiling.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cognitive backbone of the lesson. Walk students through all four steps. The transmission is fast for credit cards (days), medium for auto loans (weeks), and slow for mortgages (months) - because mortgages key off long-term Treasury yields, which move on Fed expectations.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point to the two zero-lower-bound periods (post-2008 and post-COVID) and the 2022-2023 hike cycle. Ask: which two cycles look like recession-fighting cuts, and which is the inflation-fighting hike?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math explicit: prime is mechanically tied to fed funds. When the Fed hikes 25 bps, prime hikes 25 bps the same day, every major bank announces it. Credit card APRs follow within one billing cycle. This is the FASTEST part of transmission.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mortgage transmission is the trickiest part for students. Mortgages live in the 10-year Treasury world, not the overnight fed funds world. So mortgages move on EXPECTATIONS. When markets expect Fed cuts, mortgages drop even before the Fed acts. When markets expect more hikes, mortgages stay elevated even if the Fed holds steady.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Interest Rates: The Fed's Main Tool</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FOMC moves one number - and why it reshapes your mortgage, your credit card, and the whole economy.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Note: 30-Yr Mortgage vs Fed Funds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with two series from 2000 to 2026: the 30-year fixed mortgage rate (typically 2-4 percentage points above the federal funds rate) and the federal funds rate. The mortgage rate stays above the fed funds rate in every year, and both rise sharply in 2022-2023.">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chart_mortgage_vs_fed_funds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Raising Rates: Fighting Inflation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hike?</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Inflation is above the Fed's 2% target</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Mechanism A: Borrowing</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Higher rates make loans more expensive - people borrow less, spend less</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Mechanism B: Saving</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Higher rates make saving more attractive - more money out of circulation</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Mechanism C: Jobs</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Slower spending means fewer hires - wage growth cools - price pressure eases</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risk</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Hike too much or too fast and you cause a recession</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Hiking rates does NOT directly cut prices at the store - it cools the demand that drives prices up. The lag is 6-12 months.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Lowering Rates: Fighting Recession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cut?</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Unemployment is rising or GDP is falling</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Mechanism A: Borrowing</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Cheaper loans make mortgages, cars, and business investment more attractive</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Mechanism B: Refinancing</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Homeowners refinance (refi) to lower payments - extra cash flows into spending</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Mechanism C: Stock market</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Lower rates push investors toward stocks; rising portfolios fuel spending</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risk</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Cut too aggressively and you reignite inflation</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After the 2008 crash, the Fed cut to ~0% and held there for SEVEN YEARS (2008-2015) - the longest near-zero stretch in U.S. history.</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2022-2024 Hike Cycle: A Real Case Study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1719072"/>
                <a:gridCol w="1719072"/>
                <a:gridCol w="1719072"/>
                <a:gridCol w="1719072"/>
                <a:gridCol w="1719072"/>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Date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FOMC Move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Cumulative Fed Funds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30-Yr Mortgage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Inflation (CPI)</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March 2022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+25 bps (first hike)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0.50%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~4.4%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8.5%</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June 2022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+75 bps (biggest single move)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1.75%</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~5.8%</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9.1% (peak)</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Dec 2022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+50 bps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4.50%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6.5%</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July 2023</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+25 bps (final hike)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5.50% (peak)</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~6.9%</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3.2%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Sept 2024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-50 bps (first cut)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5.00%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Nov 2024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-25 bps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4.75%</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~6.8%</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2.7%</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Dec 2024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-25 bps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4.50%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~6.7%</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2.9%</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525 bps hiked (Mar 2022 - Jul 2023) to 5.50% peak; then 100 bps cut across Sept/Nov/Dec 2024 to 4.50%.</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to Read an FOMC Announcement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537210"/>
          </a:xfrm>
          <a:prstGeom prst="rect">
            <a:avLst/>
          </a:prstGeom>
          <a:solidFill>
            <a:srgbClr val="F5F5F5"/>
          </a:solidFill>
          <a:ln w="12700">
            <a:solidFill>
              <a:srgbClr val="F2F2F2"/>
            </a:solidFill>
            <a:prstDash val="solid"/>
          </a:ln>
        </p:spPr>
      </p:sp>
      <p:sp>
        <p:nvSpPr>
          <p:cNvPr id="6" name="Shape 4"/>
          <p:cNvSpPr/>
          <p:nvPr/>
        </p:nvSpPr>
        <p:spPr>
          <a:xfrm>
            <a:off x="274320" y="704088"/>
            <a:ext cx="73152" cy="537210"/>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Statement</a:t>
            </a:r>
            <a:endParaRPr lang="en-US" sz="1800" dirty="0"/>
          </a:p>
        </p:txBody>
      </p:sp>
      <p:sp>
        <p:nvSpPr>
          <p:cNvPr id="8" name="bounded_body"/>
          <p:cNvSpPr/>
          <p:nvPr/>
        </p:nvSpPr>
        <p:spPr>
          <a:xfrm>
            <a:off x="2926080" y="704088"/>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Press release at 2pm ET (2 pm / 2:00 pm); one page of carefully worded text</a:t>
            </a:r>
            <a:endParaRPr lang="en-US" sz="1750" dirty="0"/>
          </a:p>
        </p:txBody>
      </p:sp>
      <p:sp>
        <p:nvSpPr>
          <p:cNvPr id="9" name="Shape 7"/>
          <p:cNvSpPr/>
          <p:nvPr/>
        </p:nvSpPr>
        <p:spPr>
          <a:xfrm>
            <a:off x="274320" y="1305306"/>
            <a:ext cx="8595360" cy="537210"/>
          </a:xfrm>
          <a:prstGeom prst="rect">
            <a:avLst/>
          </a:prstGeom>
          <a:solidFill>
            <a:srgbClr val="F5F5F5"/>
          </a:solidFill>
          <a:ln w="12700">
            <a:solidFill>
              <a:srgbClr val="F2F2F2"/>
            </a:solidFill>
            <a:prstDash val="solid"/>
          </a:ln>
        </p:spPr>
      </p:sp>
      <p:sp>
        <p:nvSpPr>
          <p:cNvPr id="10" name="Shape 8"/>
          <p:cNvSpPr/>
          <p:nvPr/>
        </p:nvSpPr>
        <p:spPr>
          <a:xfrm>
            <a:off x="274320" y="1305306"/>
            <a:ext cx="73152" cy="537210"/>
          </a:xfrm>
          <a:prstGeom prst="rect">
            <a:avLst/>
          </a:prstGeom>
          <a:solidFill>
            <a:srgbClr val="2A9D8F"/>
          </a:solidFill>
          <a:ln w="12700">
            <a:solidFill>
              <a:srgbClr val="2A9D8F"/>
            </a:solidFill>
            <a:prstDash val="solid"/>
          </a:ln>
        </p:spPr>
      </p:sp>
      <p:sp>
        <p:nvSpPr>
          <p:cNvPr id="11" name="bounded_body"/>
          <p:cNvSpPr/>
          <p:nvPr/>
        </p:nvSpPr>
        <p:spPr>
          <a:xfrm>
            <a:off x="457200" y="1305306"/>
            <a:ext cx="2377440" cy="537210"/>
          </a:xfrm>
          <a:prstGeom prst="rect">
            <a:avLst/>
          </a:prstGeom>
          <a:noFill/>
          <a:ln/>
        </p:spPr>
        <p:txBody>
          <a:bodyPr wrap="square" rtlCol="0" anchor="ctr"/>
          <a:lstStyle/>
          <a:p>
            <a:pPr indent="0" marL="0">
              <a:buNone/>
            </a:pPr>
            <a:r>
              <a:rPr lang="en-US" sz="1750" b="1" dirty="0">
                <a:solidFill>
                  <a:srgbClr val="1B2A4A"/>
                </a:solidFill>
                <a:latin typeface="Trebuchet MS" pitchFamily="34" charset="0"/>
                <a:ea typeface="Trebuchet MS" pitchFamily="34" charset="-122"/>
                <a:cs typeface="Trebuchet MS" pitchFamily="34" charset="-120"/>
              </a:rPr>
              <a:t>'Strong' jobs language</a:t>
            </a:r>
            <a:endParaRPr lang="en-US" sz="1750" dirty="0"/>
          </a:p>
        </p:txBody>
      </p:sp>
      <p:sp>
        <p:nvSpPr>
          <p:cNvPr id="12" name="bounded_body"/>
          <p:cNvSpPr/>
          <p:nvPr/>
        </p:nvSpPr>
        <p:spPr>
          <a:xfrm>
            <a:off x="2926080" y="1305306"/>
            <a:ext cx="5897880" cy="53721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Hint that the Fed sees room to hike or hold</a:t>
            </a:r>
            <a:endParaRPr lang="en-US" sz="1800" dirty="0"/>
          </a:p>
        </p:txBody>
      </p:sp>
      <p:sp>
        <p:nvSpPr>
          <p:cNvPr id="13" name="Shape 11"/>
          <p:cNvSpPr/>
          <p:nvPr/>
        </p:nvSpPr>
        <p:spPr>
          <a:xfrm>
            <a:off x="274320" y="1906524"/>
            <a:ext cx="8595360" cy="537210"/>
          </a:xfrm>
          <a:prstGeom prst="rect">
            <a:avLst/>
          </a:prstGeom>
          <a:solidFill>
            <a:srgbClr val="F5F5F5"/>
          </a:solidFill>
          <a:ln w="12700">
            <a:solidFill>
              <a:srgbClr val="F2F2F2"/>
            </a:solidFill>
            <a:prstDash val="solid"/>
          </a:ln>
        </p:spPr>
      </p:sp>
      <p:sp>
        <p:nvSpPr>
          <p:cNvPr id="14" name="Shape 12"/>
          <p:cNvSpPr/>
          <p:nvPr/>
        </p:nvSpPr>
        <p:spPr>
          <a:xfrm>
            <a:off x="274320" y="1906524"/>
            <a:ext cx="73152" cy="537210"/>
          </a:xfrm>
          <a:prstGeom prst="rect">
            <a:avLst/>
          </a:prstGeom>
          <a:solidFill>
            <a:srgbClr val="2A9D8F"/>
          </a:solidFill>
          <a:ln w="12700">
            <a:solidFill>
              <a:srgbClr val="2A9D8F"/>
            </a:solidFill>
            <a:prstDash val="solid"/>
          </a:ln>
        </p:spPr>
      </p:sp>
      <p:sp>
        <p:nvSpPr>
          <p:cNvPr id="15" name="bounded_body"/>
          <p:cNvSpPr/>
          <p:nvPr/>
        </p:nvSpPr>
        <p:spPr>
          <a:xfrm>
            <a:off x="457200" y="1906524"/>
            <a:ext cx="2377440" cy="537210"/>
          </a:xfrm>
          <a:prstGeom prst="rect">
            <a:avLst/>
          </a:prstGeom>
          <a:noFill/>
          <a:ln/>
        </p:spPr>
        <p:txBody>
          <a:bodyPr wrap="square" rtlCol="0" anchor="ctr"/>
          <a:lstStyle/>
          <a:p>
            <a:pPr indent="0" marL="0">
              <a:buNone/>
            </a:pPr>
            <a:r>
              <a:rPr lang="en-US" sz="1750" b="1" dirty="0">
                <a:solidFill>
                  <a:srgbClr val="1B2A4A"/>
                </a:solidFill>
                <a:latin typeface="Trebuchet MS" pitchFamily="34" charset="0"/>
                <a:ea typeface="Trebuchet MS" pitchFamily="34" charset="-122"/>
                <a:cs typeface="Trebuchet MS" pitchFamily="34" charset="-120"/>
              </a:rPr>
              <a:t>'Easing' inflation language</a:t>
            </a:r>
            <a:endParaRPr lang="en-US" sz="1750" dirty="0"/>
          </a:p>
        </p:txBody>
      </p:sp>
      <p:sp>
        <p:nvSpPr>
          <p:cNvPr id="16" name="bounded_body"/>
          <p:cNvSpPr/>
          <p:nvPr/>
        </p:nvSpPr>
        <p:spPr>
          <a:xfrm>
            <a:off x="2926080" y="1906524"/>
            <a:ext cx="5897880" cy="53721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Hint that cuts may be coming</a:t>
            </a:r>
            <a:endParaRPr lang="en-US" sz="1800" dirty="0"/>
          </a:p>
        </p:txBody>
      </p:sp>
      <p:sp>
        <p:nvSpPr>
          <p:cNvPr id="17" name="Shape 15"/>
          <p:cNvSpPr/>
          <p:nvPr/>
        </p:nvSpPr>
        <p:spPr>
          <a:xfrm>
            <a:off x="274320" y="2507742"/>
            <a:ext cx="8595360" cy="537210"/>
          </a:xfrm>
          <a:prstGeom prst="rect">
            <a:avLst/>
          </a:prstGeom>
          <a:solidFill>
            <a:srgbClr val="F5F5F5"/>
          </a:solidFill>
          <a:ln w="12700">
            <a:solidFill>
              <a:srgbClr val="F2F2F2"/>
            </a:solidFill>
            <a:prstDash val="solid"/>
          </a:ln>
        </p:spPr>
      </p:sp>
      <p:sp>
        <p:nvSpPr>
          <p:cNvPr id="18" name="Shape 16"/>
          <p:cNvSpPr/>
          <p:nvPr/>
        </p:nvSpPr>
        <p:spPr>
          <a:xfrm>
            <a:off x="274320" y="2507742"/>
            <a:ext cx="73152" cy="537210"/>
          </a:xfrm>
          <a:prstGeom prst="rect">
            <a:avLst/>
          </a:prstGeom>
          <a:solidFill>
            <a:srgbClr val="2A9D8F"/>
          </a:solidFill>
          <a:ln w="12700">
            <a:solidFill>
              <a:srgbClr val="2A9D8F"/>
            </a:solidFill>
            <a:prstDash val="solid"/>
          </a:ln>
        </p:spPr>
      </p:sp>
      <p:sp>
        <p:nvSpPr>
          <p:cNvPr id="19" name="bounded_body"/>
          <p:cNvSpPr/>
          <p:nvPr/>
        </p:nvSpPr>
        <p:spPr>
          <a:xfrm>
            <a:off x="457200" y="2507742"/>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Dot plot</a:t>
            </a:r>
            <a:endParaRPr lang="en-US" sz="1800" dirty="0"/>
          </a:p>
        </p:txBody>
      </p:sp>
      <p:sp>
        <p:nvSpPr>
          <p:cNvPr id="20" name="bounded_body"/>
          <p:cNvSpPr/>
          <p:nvPr/>
        </p:nvSpPr>
        <p:spPr>
          <a:xfrm>
            <a:off x="2926080" y="2507742"/>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Chart of each Fed official's expected rate path - released quarterly</a:t>
            </a:r>
            <a:endParaRPr lang="en-US" sz="1750" dirty="0"/>
          </a:p>
        </p:txBody>
      </p:sp>
      <p:sp>
        <p:nvSpPr>
          <p:cNvPr id="21" name="Shape 19"/>
          <p:cNvSpPr/>
          <p:nvPr/>
        </p:nvSpPr>
        <p:spPr>
          <a:xfrm>
            <a:off x="274320" y="3108960"/>
            <a:ext cx="8595360" cy="537210"/>
          </a:xfrm>
          <a:prstGeom prst="rect">
            <a:avLst/>
          </a:prstGeom>
          <a:solidFill>
            <a:srgbClr val="F5F5F5"/>
          </a:solidFill>
          <a:ln w="12700">
            <a:solidFill>
              <a:srgbClr val="F2F2F2"/>
            </a:solidFill>
            <a:prstDash val="solid"/>
          </a:ln>
        </p:spPr>
      </p:sp>
      <p:sp>
        <p:nvSpPr>
          <p:cNvPr id="22" name="Shape 20"/>
          <p:cNvSpPr/>
          <p:nvPr/>
        </p:nvSpPr>
        <p:spPr>
          <a:xfrm>
            <a:off x="274320" y="3108960"/>
            <a:ext cx="73152" cy="537210"/>
          </a:xfrm>
          <a:prstGeom prst="rect">
            <a:avLst/>
          </a:prstGeom>
          <a:solidFill>
            <a:srgbClr val="2A9D8F"/>
          </a:solidFill>
          <a:ln w="12700">
            <a:solidFill>
              <a:srgbClr val="2A9D8F"/>
            </a:solidFill>
            <a:prstDash val="solid"/>
          </a:ln>
        </p:spPr>
      </p:sp>
      <p:sp>
        <p:nvSpPr>
          <p:cNvPr id="23" name="bounded_body"/>
          <p:cNvSpPr/>
          <p:nvPr/>
        </p:nvSpPr>
        <p:spPr>
          <a:xfrm>
            <a:off x="457200" y="3108960"/>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Press conference</a:t>
            </a:r>
            <a:endParaRPr lang="en-US" sz="1800" dirty="0"/>
          </a:p>
        </p:txBody>
      </p:sp>
      <p:sp>
        <p:nvSpPr>
          <p:cNvPr id="24" name="bounded_body"/>
          <p:cNvSpPr/>
          <p:nvPr/>
        </p:nvSpPr>
        <p:spPr>
          <a:xfrm>
            <a:off x="2926080" y="3108960"/>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30 minutes after the statement; Powell answers reporter questions</a:t>
            </a:r>
            <a:endParaRPr lang="en-US" sz="1750" dirty="0"/>
          </a:p>
        </p:txBody>
      </p:sp>
      <p:sp>
        <p:nvSpPr>
          <p:cNvPr id="25" name="Shape 23"/>
          <p:cNvSpPr/>
          <p:nvPr/>
        </p:nvSpPr>
        <p:spPr>
          <a:xfrm>
            <a:off x="274320" y="3710178"/>
            <a:ext cx="8595360" cy="537210"/>
          </a:xfrm>
          <a:prstGeom prst="rect">
            <a:avLst/>
          </a:prstGeom>
          <a:solidFill>
            <a:srgbClr val="F5F5F5"/>
          </a:solidFill>
          <a:ln w="12700">
            <a:solidFill>
              <a:srgbClr val="F2F2F2"/>
            </a:solidFill>
            <a:prstDash val="solid"/>
          </a:ln>
        </p:spPr>
      </p:sp>
      <p:sp>
        <p:nvSpPr>
          <p:cNvPr id="26" name="Shape 24"/>
          <p:cNvSpPr/>
          <p:nvPr/>
        </p:nvSpPr>
        <p:spPr>
          <a:xfrm>
            <a:off x="274320" y="3710178"/>
            <a:ext cx="73152" cy="537210"/>
          </a:xfrm>
          <a:prstGeom prst="rect">
            <a:avLst/>
          </a:prstGeom>
          <a:solidFill>
            <a:srgbClr val="2A9D8F"/>
          </a:solidFill>
          <a:ln w="12700">
            <a:solidFill>
              <a:srgbClr val="2A9D8F"/>
            </a:solidFill>
            <a:prstDash val="solid"/>
          </a:ln>
        </p:spPr>
      </p:sp>
      <p:sp>
        <p:nvSpPr>
          <p:cNvPr id="27" name="bounded_body"/>
          <p:cNvSpPr/>
          <p:nvPr/>
        </p:nvSpPr>
        <p:spPr>
          <a:xfrm>
            <a:off x="457200" y="3710178"/>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'Data dependent'</a:t>
            </a:r>
            <a:endParaRPr lang="en-US" sz="1800" dirty="0"/>
          </a:p>
        </p:txBody>
      </p:sp>
      <p:sp>
        <p:nvSpPr>
          <p:cNvPr id="28" name="bounded_body"/>
          <p:cNvSpPr/>
          <p:nvPr/>
        </p:nvSpPr>
        <p:spPr>
          <a:xfrm>
            <a:off x="2926080" y="3710178"/>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Most common Fed phrase: 'we will decide future moves based on incoming data'</a:t>
            </a:r>
            <a:endParaRPr lang="en-US" sz="1750" dirty="0"/>
          </a:p>
        </p:txBody>
      </p:sp>
      <p:sp>
        <p:nvSpPr>
          <p:cNvPr id="29" name="Shape 27"/>
          <p:cNvSpPr/>
          <p:nvPr/>
        </p:nvSpPr>
        <p:spPr>
          <a:xfrm>
            <a:off x="274320" y="4302252"/>
            <a:ext cx="8595360" cy="512064"/>
          </a:xfrm>
          <a:prstGeom prst="rect">
            <a:avLst/>
          </a:prstGeom>
          <a:solidFill>
            <a:srgbClr val="FFEBEE"/>
          </a:solidFill>
          <a:ln w="12700">
            <a:solidFill>
              <a:srgbClr val="C0392B"/>
            </a:solidFill>
            <a:prstDash val="solid"/>
          </a:ln>
        </p:spPr>
      </p:sp>
      <p:sp>
        <p:nvSpPr>
          <p:cNvPr id="30" name="Shape 28"/>
          <p:cNvSpPr/>
          <p:nvPr/>
        </p:nvSpPr>
        <p:spPr>
          <a:xfrm>
            <a:off x="274320" y="4302252"/>
            <a:ext cx="64008" cy="512064"/>
          </a:xfrm>
          <a:prstGeom prst="rect">
            <a:avLst/>
          </a:prstGeom>
          <a:solidFill>
            <a:srgbClr val="C0392B"/>
          </a:solidFill>
          <a:ln w="12700">
            <a:solidFill>
              <a:srgbClr val="C0392B"/>
            </a:solidFill>
            <a:prstDash val="solid"/>
          </a:ln>
        </p:spPr>
      </p:sp>
      <p:sp>
        <p:nvSpPr>
          <p:cNvPr id="31"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Markets move on what the Fed SAYS about future moves more than on what it does at any single meeting. Forward guidance &gt; current move.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Lags and Uncertainty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Full effect of a rate change takes 6-12 months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Fed has to PREDICT what the economy will look like in a year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Predictions are often wrong - the Fed has missed major turns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Dual mandate = maximum employment AND stable prices (the Fed's two goals)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two goals can conflict - fighting inflation can raise unemployment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Hiking too late = inflation gets entrenched (1970s)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Cutting too late = recession deepens (2007-2008)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Hiking too much = unnecessary recession (2024 debate)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Cutting too much = inflation returns (current 2025 risk)</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There is no perfect rate. The Fed is always navigating between two errors - and the right answer only becomes clear years later.</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funds = overnight bank-to-bank rate; FOMC sets it 8x/year</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Credit cards reprice fast; mortgages lag via 10-yr Treasury</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Hike to fight inflation; cut to fight recession (6-12 mo lag)</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2022-2024: fastest hike since 1980s; CPI 9.1% -&gt; ~3%</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Forward guidance moves markets more than the rate decision</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the federal funds rate and explain how the FOMC sets it</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transmission from the federal funds rate to mortgage and credit card rates</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Predict the effects of rate hikes vs rate cuts on inflation, jobs, and borrowing</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the Federal Funds Rate?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Definition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Interest rate banks charge each other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For OVERNIGHT loans of reserves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 by the FOMC as a 0.25-point range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Fed's primary monetary policy tool</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Banks Lend to Each Other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Banks must hold reserves at the Fed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Some end the day short, others long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Short banks borrow overnight from long banks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rate they charge each other = fed funds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Fed does NOT set your mortgage rate. It sets the bank-to-bank overnight rate; everything else moves in response.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the FOMC Sets the Rate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544830"/>
          </a:xfrm>
          <a:prstGeom prst="rect">
            <a:avLst/>
          </a:prstGeom>
          <a:solidFill>
            <a:srgbClr val="FFFFFF"/>
          </a:solidFill>
          <a:ln w="12700">
            <a:solidFill>
              <a:srgbClr val="F2F2F2"/>
            </a:solidFill>
            <a:prstDash val="solid"/>
          </a:ln>
        </p:spPr>
      </p:sp>
      <p:sp>
        <p:nvSpPr>
          <p:cNvPr id="6" name="Shape 4"/>
          <p:cNvSpPr/>
          <p:nvPr/>
        </p:nvSpPr>
        <p:spPr>
          <a:xfrm>
            <a:off x="420624" y="784479"/>
            <a:ext cx="384048" cy="384048"/>
          </a:xfrm>
          <a:prstGeom prst="ellipse">
            <a:avLst/>
          </a:prstGeom>
          <a:solidFill>
            <a:srgbClr val="145F58"/>
          </a:solidFill>
          <a:ln w="12700">
            <a:solidFill>
              <a:srgbClr val="145F58"/>
            </a:solidFill>
            <a:prstDash val="solid"/>
          </a:ln>
        </p:spPr>
      </p:sp>
      <p:sp>
        <p:nvSpPr>
          <p:cNvPr id="7" name="Text 5"/>
          <p:cNvSpPr/>
          <p:nvPr/>
        </p:nvSpPr>
        <p:spPr>
          <a:xfrm>
            <a:off x="420624" y="784479"/>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8 meetings per year</a:t>
            </a:r>
            <a:endParaRPr lang="en-US" sz="1800" dirty="0"/>
          </a:p>
        </p:txBody>
      </p:sp>
      <p:sp>
        <p:nvSpPr>
          <p:cNvPr id="9" name="bounded_body"/>
          <p:cNvSpPr/>
          <p:nvPr/>
        </p:nvSpPr>
        <p:spPr>
          <a:xfrm>
            <a:off x="3566160" y="704088"/>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Roughly every 6 weeks; Jerome Powell chairs</a:t>
            </a:r>
            <a:endParaRPr lang="en-US" sz="1800" dirty="0"/>
          </a:p>
        </p:txBody>
      </p:sp>
      <p:sp>
        <p:nvSpPr>
          <p:cNvPr id="10" name="Shape 8"/>
          <p:cNvSpPr/>
          <p:nvPr/>
        </p:nvSpPr>
        <p:spPr>
          <a:xfrm>
            <a:off x="274320" y="1303782"/>
            <a:ext cx="8595360" cy="544830"/>
          </a:xfrm>
          <a:prstGeom prst="rect">
            <a:avLst/>
          </a:prstGeom>
          <a:solidFill>
            <a:srgbClr val="FFFFFF"/>
          </a:solidFill>
          <a:ln w="12700">
            <a:solidFill>
              <a:srgbClr val="F2F2F2"/>
            </a:solidFill>
            <a:prstDash val="solid"/>
          </a:ln>
        </p:spPr>
      </p:sp>
      <p:sp>
        <p:nvSpPr>
          <p:cNvPr id="11" name="Shape 9"/>
          <p:cNvSpPr/>
          <p:nvPr/>
        </p:nvSpPr>
        <p:spPr>
          <a:xfrm>
            <a:off x="420624" y="1384173"/>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384173"/>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303782"/>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12 voting members</a:t>
            </a:r>
            <a:endParaRPr lang="en-US" sz="1800" dirty="0"/>
          </a:p>
        </p:txBody>
      </p:sp>
      <p:sp>
        <p:nvSpPr>
          <p:cNvPr id="14" name="bounded_body"/>
          <p:cNvSpPr/>
          <p:nvPr/>
        </p:nvSpPr>
        <p:spPr>
          <a:xfrm>
            <a:off x="3566160" y="1303782"/>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7 Board Governors + NY Fed President + 4 rotating regional Presidents</a:t>
            </a:r>
            <a:endParaRPr lang="en-US" sz="1800" dirty="0"/>
          </a:p>
        </p:txBody>
      </p:sp>
      <p:sp>
        <p:nvSpPr>
          <p:cNvPr id="15" name="Shape 13"/>
          <p:cNvSpPr/>
          <p:nvPr/>
        </p:nvSpPr>
        <p:spPr>
          <a:xfrm>
            <a:off x="274320" y="1903476"/>
            <a:ext cx="8595360" cy="544830"/>
          </a:xfrm>
          <a:prstGeom prst="rect">
            <a:avLst/>
          </a:prstGeom>
          <a:solidFill>
            <a:srgbClr val="FFFFFF"/>
          </a:solidFill>
          <a:ln w="12700">
            <a:solidFill>
              <a:srgbClr val="F2F2F2"/>
            </a:solidFill>
            <a:prstDash val="solid"/>
          </a:ln>
        </p:spPr>
      </p:sp>
      <p:sp>
        <p:nvSpPr>
          <p:cNvPr id="16" name="Shape 14"/>
          <p:cNvSpPr/>
          <p:nvPr/>
        </p:nvSpPr>
        <p:spPr>
          <a:xfrm>
            <a:off x="420624" y="1983867"/>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198386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1903476"/>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Reviews data first</a:t>
            </a:r>
            <a:endParaRPr lang="en-US" sz="1800" dirty="0"/>
          </a:p>
        </p:txBody>
      </p:sp>
      <p:sp>
        <p:nvSpPr>
          <p:cNvPr id="19" name="bounded_body"/>
          <p:cNvSpPr/>
          <p:nvPr/>
        </p:nvSpPr>
        <p:spPr>
          <a:xfrm>
            <a:off x="3566160" y="1903476"/>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Inflation (PCE), jobs report, GDP, wages, surveys</a:t>
            </a:r>
            <a:endParaRPr lang="en-US" sz="1800" dirty="0"/>
          </a:p>
        </p:txBody>
      </p:sp>
      <p:sp>
        <p:nvSpPr>
          <p:cNvPr id="20" name="Shape 18"/>
          <p:cNvSpPr/>
          <p:nvPr/>
        </p:nvSpPr>
        <p:spPr>
          <a:xfrm>
            <a:off x="274320" y="2503170"/>
            <a:ext cx="8595360" cy="544830"/>
          </a:xfrm>
          <a:prstGeom prst="rect">
            <a:avLst/>
          </a:prstGeom>
          <a:solidFill>
            <a:srgbClr val="FFFFFF"/>
          </a:solidFill>
          <a:ln w="12700">
            <a:solidFill>
              <a:srgbClr val="F2F2F2"/>
            </a:solidFill>
            <a:prstDash val="solid"/>
          </a:ln>
        </p:spPr>
      </p:sp>
      <p:sp>
        <p:nvSpPr>
          <p:cNvPr id="21" name="Shape 19"/>
          <p:cNvSpPr/>
          <p:nvPr/>
        </p:nvSpPr>
        <p:spPr>
          <a:xfrm>
            <a:off x="420624" y="2583561"/>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258356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503170"/>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Votes on a target range</a:t>
            </a:r>
            <a:endParaRPr lang="en-US" sz="1800" dirty="0"/>
          </a:p>
        </p:txBody>
      </p:sp>
      <p:sp>
        <p:nvSpPr>
          <p:cNvPr id="24" name="bounded_body"/>
          <p:cNvSpPr/>
          <p:nvPr/>
        </p:nvSpPr>
        <p:spPr>
          <a:xfrm>
            <a:off x="3566160" y="2503170"/>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e.g. 5.25% to 5.50% - a 25 basis-point range</a:t>
            </a:r>
            <a:endParaRPr lang="en-US" sz="1800" dirty="0"/>
          </a:p>
        </p:txBody>
      </p:sp>
      <p:sp>
        <p:nvSpPr>
          <p:cNvPr id="25" name="Shape 23"/>
          <p:cNvSpPr/>
          <p:nvPr/>
        </p:nvSpPr>
        <p:spPr>
          <a:xfrm>
            <a:off x="274320" y="3102864"/>
            <a:ext cx="8595360" cy="544830"/>
          </a:xfrm>
          <a:prstGeom prst="rect">
            <a:avLst/>
          </a:prstGeom>
          <a:solidFill>
            <a:srgbClr val="FFFFFF"/>
          </a:solidFill>
          <a:ln w="12700">
            <a:solidFill>
              <a:srgbClr val="F2F2F2"/>
            </a:solidFill>
            <a:prstDash val="solid"/>
          </a:ln>
        </p:spPr>
      </p:sp>
      <p:sp>
        <p:nvSpPr>
          <p:cNvPr id="26" name="Shape 24"/>
          <p:cNvSpPr/>
          <p:nvPr/>
        </p:nvSpPr>
        <p:spPr>
          <a:xfrm>
            <a:off x="420624" y="3183255"/>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183255"/>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102864"/>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Issues a statement</a:t>
            </a:r>
            <a:endParaRPr lang="en-US" sz="1800" dirty="0"/>
          </a:p>
        </p:txBody>
      </p:sp>
      <p:sp>
        <p:nvSpPr>
          <p:cNvPr id="29" name="bounded_body"/>
          <p:cNvSpPr/>
          <p:nvPr/>
        </p:nvSpPr>
        <p:spPr>
          <a:xfrm>
            <a:off x="3566160" y="3102864"/>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Public release at 2pm ET; markets react within seconds</a:t>
            </a:r>
            <a:endParaRPr lang="en-US" sz="1800" dirty="0"/>
          </a:p>
        </p:txBody>
      </p:sp>
      <p:sp>
        <p:nvSpPr>
          <p:cNvPr id="30" name="Shape 28"/>
          <p:cNvSpPr/>
          <p:nvPr/>
        </p:nvSpPr>
        <p:spPr>
          <a:xfrm>
            <a:off x="274320" y="3702558"/>
            <a:ext cx="8595360" cy="544830"/>
          </a:xfrm>
          <a:prstGeom prst="rect">
            <a:avLst/>
          </a:prstGeom>
          <a:solidFill>
            <a:srgbClr val="FFFFFF"/>
          </a:solidFill>
          <a:ln w="12700">
            <a:solidFill>
              <a:srgbClr val="F2F2F2"/>
            </a:solidFill>
            <a:prstDash val="solid"/>
          </a:ln>
        </p:spPr>
      </p:sp>
      <p:sp>
        <p:nvSpPr>
          <p:cNvPr id="31" name="Shape 29"/>
          <p:cNvSpPr/>
          <p:nvPr/>
        </p:nvSpPr>
        <p:spPr>
          <a:xfrm>
            <a:off x="420624" y="3782949"/>
            <a:ext cx="384048" cy="384048"/>
          </a:xfrm>
          <a:prstGeom prst="ellipse">
            <a:avLst/>
          </a:prstGeom>
          <a:solidFill>
            <a:srgbClr val="145F58"/>
          </a:solidFill>
          <a:ln w="12700">
            <a:solidFill>
              <a:srgbClr val="145F58"/>
            </a:solidFill>
            <a:prstDash val="solid"/>
          </a:ln>
        </p:spPr>
      </p:sp>
      <p:sp>
        <p:nvSpPr>
          <p:cNvPr id="32" name="Text 30"/>
          <p:cNvSpPr/>
          <p:nvPr/>
        </p:nvSpPr>
        <p:spPr>
          <a:xfrm>
            <a:off x="420624" y="3782949"/>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33" name="bounded_body"/>
          <p:cNvSpPr/>
          <p:nvPr/>
        </p:nvSpPr>
        <p:spPr>
          <a:xfrm>
            <a:off x="914400" y="3702558"/>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Powell holds a press conference</a:t>
            </a:r>
            <a:endParaRPr lang="en-US" sz="1800" dirty="0"/>
          </a:p>
        </p:txBody>
      </p:sp>
      <p:sp>
        <p:nvSpPr>
          <p:cNvPr id="34" name="bounded_body"/>
          <p:cNvSpPr/>
          <p:nvPr/>
        </p:nvSpPr>
        <p:spPr>
          <a:xfrm>
            <a:off x="3566160" y="3702558"/>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30 minutes later, explains the decision and answers questions</a:t>
            </a:r>
            <a:endParaRPr lang="en-US" sz="1800" dirty="0"/>
          </a:p>
        </p:txBody>
      </p:sp>
      <p:sp>
        <p:nvSpPr>
          <p:cNvPr id="35" name="Shape 33"/>
          <p:cNvSpPr/>
          <p:nvPr/>
        </p:nvSpPr>
        <p:spPr>
          <a:xfrm>
            <a:off x="274320" y="4302252"/>
            <a:ext cx="8595360" cy="512064"/>
          </a:xfrm>
          <a:prstGeom prst="rect">
            <a:avLst/>
          </a:prstGeom>
          <a:solidFill>
            <a:srgbClr val="FFF8F6"/>
          </a:solidFill>
          <a:ln w="12700">
            <a:solidFill>
              <a:srgbClr val="E8735A"/>
            </a:solidFill>
            <a:prstDash val="solid"/>
          </a:ln>
        </p:spPr>
      </p:sp>
      <p:sp>
        <p:nvSpPr>
          <p:cNvPr id="36" name="Shape 34"/>
          <p:cNvSpPr/>
          <p:nvPr/>
        </p:nvSpPr>
        <p:spPr>
          <a:xfrm>
            <a:off x="274320" y="4302252"/>
            <a:ext cx="64008" cy="512064"/>
          </a:xfrm>
          <a:prstGeom prst="rect">
            <a:avLst/>
          </a:prstGeom>
          <a:solidFill>
            <a:srgbClr val="E8735A"/>
          </a:solidFill>
          <a:ln w="12700">
            <a:solidFill>
              <a:srgbClr val="E8735A"/>
            </a:solidFill>
            <a:prstDash val="solid"/>
          </a:ln>
        </p:spPr>
      </p:sp>
      <p:sp>
        <p:nvSpPr>
          <p:cNvPr id="3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0.25-percentage-point move is called '25 basis points' or '25 bps' - Fed jargon for one quarter of one percent.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the Fed Actually Moves the Rate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Open market operations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buys/sells Treasury bonds to push fed funds toward target</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Buying bonds</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Adds reserves to the banking system - pushes the fed funds rate DOWN</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Selling bonds</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Drains reserves from the banking system - pushes the fed funds rate UP</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IORB</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Interest on Reserve Balances - the floor the Fed pays banks (banks won't lend below it)</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Discount rate</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Higher rate the Fed charges banks that borrow directly from the Fed (ceiling)</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Since 2008 the Fed uses IORB to set the floor - banks won't lend overnight below what they earn risk-free at the Fed.</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Transmission Mechanism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045970" cy="3515868"/>
          </a:xfrm>
          <a:prstGeom prst="rect">
            <a:avLst/>
          </a:prstGeom>
          <a:solidFill>
            <a:srgbClr val="F0FAF8"/>
          </a:solidFill>
          <a:ln w="12700">
            <a:solidFill>
              <a:srgbClr val="DDDDDD"/>
            </a:solidFill>
            <a:prstDash val="solid"/>
          </a:ln>
        </p:spPr>
      </p:sp>
      <p:sp>
        <p:nvSpPr>
          <p:cNvPr id="6" name="Shape 4"/>
          <p:cNvSpPr/>
          <p:nvPr/>
        </p:nvSpPr>
        <p:spPr>
          <a:xfrm>
            <a:off x="274320" y="731520"/>
            <a:ext cx="2045970" cy="438912"/>
          </a:xfrm>
          <a:prstGeom prst="rect">
            <a:avLst/>
          </a:prstGeom>
          <a:solidFill>
            <a:srgbClr val="2A9D8F"/>
          </a:solidFill>
          <a:ln w="12700">
            <a:solidFill>
              <a:srgbClr val="2A9D8F"/>
            </a:solidFill>
            <a:prstDash val="solid"/>
          </a:ln>
        </p:spPr>
      </p:sp>
      <p:sp>
        <p:nvSpPr>
          <p:cNvPr id="7" name="Text 5"/>
          <p:cNvSpPr/>
          <p:nvPr/>
        </p:nvSpPr>
        <p:spPr>
          <a:xfrm>
            <a:off x="274320" y="731520"/>
            <a:ext cx="2045970" cy="438912"/>
          </a:xfrm>
          <a:prstGeom prst="rect">
            <a:avLst/>
          </a:prstGeom>
          <a:noFill/>
          <a:ln/>
        </p:spPr>
        <p:txBody>
          <a:bodyPr wrap="square" lIns="0" tIns="0" rIns="0" bIns="0" rtlCol="0" anchor="ctr"/>
          <a:lstStyle/>
          <a:p>
            <a:pPr algn="ctr" indent="0" marL="0">
              <a:buNone/>
            </a:pPr>
            <a:r>
              <a:rPr lang="en-US" sz="1400" b="1" dirty="0">
                <a:solidFill>
                  <a:srgbClr val="1B2A4A"/>
                </a:solidFill>
                <a:latin typeface="Trebuchet MS" pitchFamily="34" charset="0"/>
                <a:ea typeface="Trebuchet MS" pitchFamily="34" charset="-122"/>
                <a:cs typeface="Trebuchet MS" pitchFamily="34" charset="-120"/>
              </a:rPr>
              <a:t>Step 1: Banks</a:t>
            </a:r>
            <a:endParaRPr lang="en-US" sz="1400" dirty="0"/>
          </a:p>
        </p:txBody>
      </p:sp>
      <p:sp>
        <p:nvSpPr>
          <p:cNvPr id="8" name="bounded_body"/>
          <p:cNvSpPr/>
          <p:nvPr/>
        </p:nvSpPr>
        <p:spPr>
          <a:xfrm>
            <a:off x="365760" y="1261872"/>
            <a:ext cx="186309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Bank-to-bank overnight rate moves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Banks reprice their lending costs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Internal cost of funds resets</a:t>
            </a:r>
            <a:endParaRPr lang="en-US" sz="1800" dirty="0"/>
          </a:p>
        </p:txBody>
      </p:sp>
      <p:sp>
        <p:nvSpPr>
          <p:cNvPr id="9" name="Shape 7"/>
          <p:cNvSpPr/>
          <p:nvPr/>
        </p:nvSpPr>
        <p:spPr>
          <a:xfrm>
            <a:off x="2457450" y="731520"/>
            <a:ext cx="2045970" cy="3515868"/>
          </a:xfrm>
          <a:prstGeom prst="rect">
            <a:avLst/>
          </a:prstGeom>
          <a:solidFill>
            <a:srgbClr val="E8EDF4"/>
          </a:solidFill>
          <a:ln w="12700">
            <a:solidFill>
              <a:srgbClr val="DDDDDD"/>
            </a:solidFill>
            <a:prstDash val="solid"/>
          </a:ln>
        </p:spPr>
      </p:sp>
      <p:sp>
        <p:nvSpPr>
          <p:cNvPr id="10" name="Shape 8"/>
          <p:cNvSpPr/>
          <p:nvPr/>
        </p:nvSpPr>
        <p:spPr>
          <a:xfrm>
            <a:off x="2457450" y="731520"/>
            <a:ext cx="2045970" cy="438912"/>
          </a:xfrm>
          <a:prstGeom prst="rect">
            <a:avLst/>
          </a:prstGeom>
          <a:solidFill>
            <a:srgbClr val="1B2A4A"/>
          </a:solidFill>
          <a:ln w="12700">
            <a:solidFill>
              <a:srgbClr val="1B2A4A"/>
            </a:solidFill>
            <a:prstDash val="solid"/>
          </a:ln>
        </p:spPr>
      </p:sp>
      <p:sp>
        <p:nvSpPr>
          <p:cNvPr id="11" name="Text 9"/>
          <p:cNvSpPr/>
          <p:nvPr/>
        </p:nvSpPr>
        <p:spPr>
          <a:xfrm>
            <a:off x="2457450" y="731520"/>
            <a:ext cx="2045970" cy="438912"/>
          </a:xfrm>
          <a:prstGeom prst="rect">
            <a:avLst/>
          </a:prstGeom>
          <a:noFill/>
          <a:ln/>
        </p:spPr>
        <p:txBody>
          <a:bodyPr wrap="square" lIns="0" tIns="0" rIns="0" bIns="0" rtlCol="0" anchor="ct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Step 2: Short-term consumer</a:t>
            </a:r>
            <a:endParaRPr lang="en-US" sz="1400" dirty="0"/>
          </a:p>
        </p:txBody>
      </p:sp>
      <p:sp>
        <p:nvSpPr>
          <p:cNvPr id="12" name="bounded_body"/>
          <p:cNvSpPr/>
          <p:nvPr/>
        </p:nvSpPr>
        <p:spPr>
          <a:xfrm>
            <a:off x="2548890" y="1261872"/>
            <a:ext cx="186309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Prime rate = fed funds + 3 points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Credit card APRs move with prime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Auto loans and HELOCs move quickly</a:t>
            </a:r>
            <a:endParaRPr lang="en-US" sz="1800" dirty="0"/>
          </a:p>
        </p:txBody>
      </p:sp>
      <p:sp>
        <p:nvSpPr>
          <p:cNvPr id="13" name="Shape 11"/>
          <p:cNvSpPr/>
          <p:nvPr/>
        </p:nvSpPr>
        <p:spPr>
          <a:xfrm>
            <a:off x="4640580" y="731520"/>
            <a:ext cx="2045970" cy="3515868"/>
          </a:xfrm>
          <a:prstGeom prst="rect">
            <a:avLst/>
          </a:prstGeom>
          <a:solidFill>
            <a:srgbClr val="FFF8F6"/>
          </a:solidFill>
          <a:ln w="12700">
            <a:solidFill>
              <a:srgbClr val="DDDDDD"/>
            </a:solidFill>
            <a:prstDash val="solid"/>
          </a:ln>
        </p:spPr>
      </p:sp>
      <p:sp>
        <p:nvSpPr>
          <p:cNvPr id="14" name="Shape 12"/>
          <p:cNvSpPr/>
          <p:nvPr/>
        </p:nvSpPr>
        <p:spPr>
          <a:xfrm>
            <a:off x="4640580" y="731520"/>
            <a:ext cx="2045970" cy="438912"/>
          </a:xfrm>
          <a:prstGeom prst="rect">
            <a:avLst/>
          </a:prstGeom>
          <a:solidFill>
            <a:srgbClr val="E8735A"/>
          </a:solidFill>
          <a:ln w="12700">
            <a:solidFill>
              <a:srgbClr val="E8735A"/>
            </a:solidFill>
            <a:prstDash val="solid"/>
          </a:ln>
        </p:spPr>
      </p:sp>
      <p:sp>
        <p:nvSpPr>
          <p:cNvPr id="15" name="Text 13"/>
          <p:cNvSpPr/>
          <p:nvPr/>
        </p:nvSpPr>
        <p:spPr>
          <a:xfrm>
            <a:off x="4640580" y="731520"/>
            <a:ext cx="2045970" cy="438912"/>
          </a:xfrm>
          <a:prstGeom prst="rect">
            <a:avLst/>
          </a:prstGeom>
          <a:noFill/>
          <a:ln/>
        </p:spPr>
        <p:txBody>
          <a:bodyPr wrap="square" lIns="0" tIns="0" rIns="0" bIns="0" rtlCol="0" anchor="ctr"/>
          <a:lstStyle/>
          <a:p>
            <a:pPr algn="ctr" indent="0" marL="0">
              <a:buNone/>
            </a:pPr>
            <a:r>
              <a:rPr lang="en-US" sz="1400" b="1" dirty="0">
                <a:solidFill>
                  <a:srgbClr val="1B2A4A"/>
                </a:solidFill>
                <a:latin typeface="Trebuchet MS" pitchFamily="34" charset="0"/>
                <a:ea typeface="Trebuchet MS" pitchFamily="34" charset="-122"/>
                <a:cs typeface="Trebuchet MS" pitchFamily="34" charset="-120"/>
              </a:rPr>
              <a:t>Step 3: Long-term consumer</a:t>
            </a:r>
            <a:endParaRPr lang="en-US" sz="1400" dirty="0"/>
          </a:p>
        </p:txBody>
      </p:sp>
      <p:sp>
        <p:nvSpPr>
          <p:cNvPr id="16" name="bounded_body"/>
          <p:cNvSpPr/>
          <p:nvPr/>
        </p:nvSpPr>
        <p:spPr>
          <a:xfrm>
            <a:off x="4732020" y="1261872"/>
            <a:ext cx="186309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10-year Treasury yield shifts on expectations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30-year mortgages track 10-year Treasury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Move is slower and partial</a:t>
            </a:r>
            <a:endParaRPr lang="en-US" sz="1800" dirty="0"/>
          </a:p>
        </p:txBody>
      </p:sp>
      <p:sp>
        <p:nvSpPr>
          <p:cNvPr id="17" name="Shape 15"/>
          <p:cNvSpPr/>
          <p:nvPr/>
        </p:nvSpPr>
        <p:spPr>
          <a:xfrm>
            <a:off x="6823710" y="731520"/>
            <a:ext cx="2045970" cy="3515868"/>
          </a:xfrm>
          <a:prstGeom prst="rect">
            <a:avLst/>
          </a:prstGeom>
          <a:solidFill>
            <a:srgbClr val="E3F2FD"/>
          </a:solidFill>
          <a:ln w="12700">
            <a:solidFill>
              <a:srgbClr val="DDDDDD"/>
            </a:solidFill>
            <a:prstDash val="solid"/>
          </a:ln>
        </p:spPr>
      </p:sp>
      <p:sp>
        <p:nvSpPr>
          <p:cNvPr id="18" name="Shape 16"/>
          <p:cNvSpPr/>
          <p:nvPr/>
        </p:nvSpPr>
        <p:spPr>
          <a:xfrm>
            <a:off x="6823710" y="731520"/>
            <a:ext cx="2045970" cy="438912"/>
          </a:xfrm>
          <a:prstGeom prst="rect">
            <a:avLst/>
          </a:prstGeom>
          <a:solidFill>
            <a:srgbClr val="1565C0"/>
          </a:solidFill>
          <a:ln w="12700">
            <a:solidFill>
              <a:srgbClr val="1565C0"/>
            </a:solidFill>
            <a:prstDash val="solid"/>
          </a:ln>
        </p:spPr>
      </p:sp>
      <p:sp>
        <p:nvSpPr>
          <p:cNvPr id="19" name="Text 17"/>
          <p:cNvSpPr/>
          <p:nvPr/>
        </p:nvSpPr>
        <p:spPr>
          <a:xfrm>
            <a:off x="6823710" y="731520"/>
            <a:ext cx="2045970" cy="438912"/>
          </a:xfrm>
          <a:prstGeom prst="rect">
            <a:avLst/>
          </a:prstGeom>
          <a:noFill/>
          <a:ln/>
        </p:spPr>
        <p:txBody>
          <a:bodyPr wrap="square" lIns="0" tIns="0" rIns="0" bIns="0" rtlCol="0" anchor="ct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Step 4: Economy</a:t>
            </a:r>
            <a:endParaRPr lang="en-US" sz="1400" dirty="0"/>
          </a:p>
        </p:txBody>
      </p:sp>
      <p:sp>
        <p:nvSpPr>
          <p:cNvPr id="20" name="bounded_body"/>
          <p:cNvSpPr/>
          <p:nvPr/>
        </p:nvSpPr>
        <p:spPr>
          <a:xfrm>
            <a:off x="6915150" y="1261872"/>
            <a:ext cx="186309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Borrowing slows or speeds up</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Spending, hiring, prices respond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Full effect takes 6-12 months</a:t>
            </a:r>
            <a:endParaRPr lang="en-US" sz="1800" dirty="0"/>
          </a:p>
        </p:txBody>
      </p:sp>
      <p:sp>
        <p:nvSpPr>
          <p:cNvPr id="21" name="Shape 19"/>
          <p:cNvSpPr/>
          <p:nvPr/>
        </p:nvSpPr>
        <p:spPr>
          <a:xfrm>
            <a:off x="274320" y="4302252"/>
            <a:ext cx="8595360" cy="512064"/>
          </a:xfrm>
          <a:prstGeom prst="rect">
            <a:avLst/>
          </a:prstGeom>
          <a:solidFill>
            <a:srgbClr val="FFF8F6"/>
          </a:solidFill>
          <a:ln w="12700">
            <a:solidFill>
              <a:srgbClr val="E8735A"/>
            </a:solidFill>
            <a:prstDash val="solid"/>
          </a:ln>
        </p:spPr>
      </p:sp>
      <p:sp>
        <p:nvSpPr>
          <p:cNvPr id="22" name="Shape 20"/>
          <p:cNvSpPr/>
          <p:nvPr/>
        </p:nvSpPr>
        <p:spPr>
          <a:xfrm>
            <a:off x="274320" y="4302252"/>
            <a:ext cx="64008" cy="512064"/>
          </a:xfrm>
          <a:prstGeom prst="rect">
            <a:avLst/>
          </a:prstGeom>
          <a:solidFill>
            <a:srgbClr val="E8735A"/>
          </a:solidFill>
          <a:ln w="12700">
            <a:solidFill>
              <a:srgbClr val="E8735A"/>
            </a:solidFill>
            <a:prstDash val="solid"/>
          </a:ln>
        </p:spPr>
      </p:sp>
      <p:sp>
        <p:nvSpPr>
          <p:cNvPr id="23"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Mortgages don't follow fed funds 1-for-1. Chart on next slide shows fed funds near 0.25% during 2009-2015 and a peak of 5.5% in 2023.</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Note: Fed Funds Rate, 2000-2026</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showing the U.S. federal funds rate from 2000 to 2026, with cuts to near zero after 2001 and 2008, the 2015-2019 normalization, the COVID-era cut to ~0.25% in March 2020, the rapid 2022-2023 hike cycle to ~5.50%, and the 2024 cuts toward 4.50%.">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chart_fed_funds_rate_2000_2026</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Prime Rate, Credit Cards, and Auto Loans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537210"/>
          </a:xfrm>
          <a:prstGeom prst="rect">
            <a:avLst/>
          </a:prstGeom>
          <a:solidFill>
            <a:srgbClr val="F5F5F5"/>
          </a:solidFill>
          <a:ln w="12700">
            <a:solidFill>
              <a:srgbClr val="F2F2F2"/>
            </a:solidFill>
            <a:prstDash val="solid"/>
          </a:ln>
        </p:spPr>
      </p:sp>
      <p:sp>
        <p:nvSpPr>
          <p:cNvPr id="6" name="Shape 4"/>
          <p:cNvSpPr/>
          <p:nvPr/>
        </p:nvSpPr>
        <p:spPr>
          <a:xfrm>
            <a:off x="274320" y="704088"/>
            <a:ext cx="73152" cy="537210"/>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Prime rate</a:t>
            </a:r>
            <a:endParaRPr lang="en-US" sz="1800" dirty="0"/>
          </a:p>
        </p:txBody>
      </p:sp>
      <p:sp>
        <p:nvSpPr>
          <p:cNvPr id="8" name="bounded_body"/>
          <p:cNvSpPr/>
          <p:nvPr/>
        </p:nvSpPr>
        <p:spPr>
          <a:xfrm>
            <a:off x="2926080" y="704088"/>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Banks' rate for best customers; ALWAYS = fed funds + 3.00 points</a:t>
            </a:r>
            <a:endParaRPr lang="en-US" sz="1750" dirty="0"/>
          </a:p>
        </p:txBody>
      </p:sp>
      <p:sp>
        <p:nvSpPr>
          <p:cNvPr id="9" name="Shape 7"/>
          <p:cNvSpPr/>
          <p:nvPr/>
        </p:nvSpPr>
        <p:spPr>
          <a:xfrm>
            <a:off x="274320" y="1305306"/>
            <a:ext cx="8595360" cy="537210"/>
          </a:xfrm>
          <a:prstGeom prst="rect">
            <a:avLst/>
          </a:prstGeom>
          <a:solidFill>
            <a:srgbClr val="F5F5F5"/>
          </a:solidFill>
          <a:ln w="12700">
            <a:solidFill>
              <a:srgbClr val="F2F2F2"/>
            </a:solidFill>
            <a:prstDash val="solid"/>
          </a:ln>
        </p:spPr>
      </p:sp>
      <p:sp>
        <p:nvSpPr>
          <p:cNvPr id="10" name="Shape 8"/>
          <p:cNvSpPr/>
          <p:nvPr/>
        </p:nvSpPr>
        <p:spPr>
          <a:xfrm>
            <a:off x="274320" y="1305306"/>
            <a:ext cx="73152" cy="537210"/>
          </a:xfrm>
          <a:prstGeom prst="rect">
            <a:avLst/>
          </a:prstGeom>
          <a:solidFill>
            <a:srgbClr val="2A9D8F"/>
          </a:solidFill>
          <a:ln w="12700">
            <a:solidFill>
              <a:srgbClr val="2A9D8F"/>
            </a:solidFill>
            <a:prstDash val="solid"/>
          </a:ln>
        </p:spPr>
      </p:sp>
      <p:sp>
        <p:nvSpPr>
          <p:cNvPr id="11" name="bounded_body"/>
          <p:cNvSpPr/>
          <p:nvPr/>
        </p:nvSpPr>
        <p:spPr>
          <a:xfrm>
            <a:off x="457200" y="1305306"/>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Credit card APR</a:t>
            </a:r>
            <a:endParaRPr lang="en-US" sz="1800" dirty="0"/>
          </a:p>
        </p:txBody>
      </p:sp>
      <p:sp>
        <p:nvSpPr>
          <p:cNvPr id="12" name="bounded_body"/>
          <p:cNvSpPr/>
          <p:nvPr/>
        </p:nvSpPr>
        <p:spPr>
          <a:xfrm>
            <a:off x="2926080" y="1305306"/>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Usually prime + 10-18 points; moves within 1-2 billing cycles</a:t>
            </a:r>
            <a:endParaRPr lang="en-US" sz="1750" dirty="0"/>
          </a:p>
        </p:txBody>
      </p:sp>
      <p:sp>
        <p:nvSpPr>
          <p:cNvPr id="13" name="Shape 11"/>
          <p:cNvSpPr/>
          <p:nvPr/>
        </p:nvSpPr>
        <p:spPr>
          <a:xfrm>
            <a:off x="274320" y="1906524"/>
            <a:ext cx="8595360" cy="537210"/>
          </a:xfrm>
          <a:prstGeom prst="rect">
            <a:avLst/>
          </a:prstGeom>
          <a:solidFill>
            <a:srgbClr val="F5F5F5"/>
          </a:solidFill>
          <a:ln w="12700">
            <a:solidFill>
              <a:srgbClr val="F2F2F2"/>
            </a:solidFill>
            <a:prstDash val="solid"/>
          </a:ln>
        </p:spPr>
      </p:sp>
      <p:sp>
        <p:nvSpPr>
          <p:cNvPr id="14" name="Shape 12"/>
          <p:cNvSpPr/>
          <p:nvPr/>
        </p:nvSpPr>
        <p:spPr>
          <a:xfrm>
            <a:off x="274320" y="1906524"/>
            <a:ext cx="73152" cy="537210"/>
          </a:xfrm>
          <a:prstGeom prst="rect">
            <a:avLst/>
          </a:prstGeom>
          <a:solidFill>
            <a:srgbClr val="2A9D8F"/>
          </a:solidFill>
          <a:ln w="12700">
            <a:solidFill>
              <a:srgbClr val="2A9D8F"/>
            </a:solidFill>
            <a:prstDash val="solid"/>
          </a:ln>
        </p:spPr>
      </p:sp>
      <p:sp>
        <p:nvSpPr>
          <p:cNvPr id="15" name="bounded_body"/>
          <p:cNvSpPr/>
          <p:nvPr/>
        </p:nvSpPr>
        <p:spPr>
          <a:xfrm>
            <a:off x="457200" y="1906524"/>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Auto loan</a:t>
            </a:r>
            <a:endParaRPr lang="en-US" sz="1800" dirty="0"/>
          </a:p>
        </p:txBody>
      </p:sp>
      <p:sp>
        <p:nvSpPr>
          <p:cNvPr id="16" name="bounded_body"/>
          <p:cNvSpPr/>
          <p:nvPr/>
        </p:nvSpPr>
        <p:spPr>
          <a:xfrm>
            <a:off x="2926080" y="1906524"/>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Prime + 0-6 points for new cars; resets on new loans within weeks</a:t>
            </a:r>
            <a:endParaRPr lang="en-US" sz="1750" dirty="0"/>
          </a:p>
        </p:txBody>
      </p:sp>
      <p:sp>
        <p:nvSpPr>
          <p:cNvPr id="17" name="Shape 15"/>
          <p:cNvSpPr/>
          <p:nvPr/>
        </p:nvSpPr>
        <p:spPr>
          <a:xfrm>
            <a:off x="274320" y="2507742"/>
            <a:ext cx="8595360" cy="537210"/>
          </a:xfrm>
          <a:prstGeom prst="rect">
            <a:avLst/>
          </a:prstGeom>
          <a:solidFill>
            <a:srgbClr val="F5F5F5"/>
          </a:solidFill>
          <a:ln w="12700">
            <a:solidFill>
              <a:srgbClr val="F2F2F2"/>
            </a:solidFill>
            <a:prstDash val="solid"/>
          </a:ln>
        </p:spPr>
      </p:sp>
      <p:sp>
        <p:nvSpPr>
          <p:cNvPr id="18" name="Shape 16"/>
          <p:cNvSpPr/>
          <p:nvPr/>
        </p:nvSpPr>
        <p:spPr>
          <a:xfrm>
            <a:off x="274320" y="2507742"/>
            <a:ext cx="73152" cy="537210"/>
          </a:xfrm>
          <a:prstGeom prst="rect">
            <a:avLst/>
          </a:prstGeom>
          <a:solidFill>
            <a:srgbClr val="2A9D8F"/>
          </a:solidFill>
          <a:ln w="12700">
            <a:solidFill>
              <a:srgbClr val="2A9D8F"/>
            </a:solidFill>
            <a:prstDash val="solid"/>
          </a:ln>
        </p:spPr>
      </p:sp>
      <p:sp>
        <p:nvSpPr>
          <p:cNvPr id="19" name="bounded_body"/>
          <p:cNvSpPr/>
          <p:nvPr/>
        </p:nvSpPr>
        <p:spPr>
          <a:xfrm>
            <a:off x="457200" y="2507742"/>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HELOC</a:t>
            </a:r>
            <a:endParaRPr lang="en-US" sz="1800" dirty="0"/>
          </a:p>
        </p:txBody>
      </p:sp>
      <p:sp>
        <p:nvSpPr>
          <p:cNvPr id="20" name="bounded_body"/>
          <p:cNvSpPr/>
          <p:nvPr/>
        </p:nvSpPr>
        <p:spPr>
          <a:xfrm>
            <a:off x="2926080" y="2507742"/>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Home equity line of credit; floats with prime - payment changes monthly</a:t>
            </a:r>
            <a:endParaRPr lang="en-US" sz="1750" dirty="0"/>
          </a:p>
        </p:txBody>
      </p:sp>
      <p:sp>
        <p:nvSpPr>
          <p:cNvPr id="21" name="Shape 19"/>
          <p:cNvSpPr/>
          <p:nvPr/>
        </p:nvSpPr>
        <p:spPr>
          <a:xfrm>
            <a:off x="274320" y="3108960"/>
            <a:ext cx="8595360" cy="537210"/>
          </a:xfrm>
          <a:prstGeom prst="rect">
            <a:avLst/>
          </a:prstGeom>
          <a:solidFill>
            <a:srgbClr val="F5F5F5"/>
          </a:solidFill>
          <a:ln w="12700">
            <a:solidFill>
              <a:srgbClr val="F2F2F2"/>
            </a:solidFill>
            <a:prstDash val="solid"/>
          </a:ln>
        </p:spPr>
      </p:sp>
      <p:sp>
        <p:nvSpPr>
          <p:cNvPr id="22" name="Shape 20"/>
          <p:cNvSpPr/>
          <p:nvPr/>
        </p:nvSpPr>
        <p:spPr>
          <a:xfrm>
            <a:off x="274320" y="3108960"/>
            <a:ext cx="73152" cy="537210"/>
          </a:xfrm>
          <a:prstGeom prst="rect">
            <a:avLst/>
          </a:prstGeom>
          <a:solidFill>
            <a:srgbClr val="2A9D8F"/>
          </a:solidFill>
          <a:ln w="12700">
            <a:solidFill>
              <a:srgbClr val="2A9D8F"/>
            </a:solidFill>
            <a:prstDash val="solid"/>
          </a:ln>
        </p:spPr>
      </p:sp>
      <p:sp>
        <p:nvSpPr>
          <p:cNvPr id="23" name="bounded_body"/>
          <p:cNvSpPr/>
          <p:nvPr/>
        </p:nvSpPr>
        <p:spPr>
          <a:xfrm>
            <a:off x="457200" y="3108960"/>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Personal loan</a:t>
            </a:r>
            <a:endParaRPr lang="en-US" sz="1800" dirty="0"/>
          </a:p>
        </p:txBody>
      </p:sp>
      <p:sp>
        <p:nvSpPr>
          <p:cNvPr id="24" name="bounded_body"/>
          <p:cNvSpPr/>
          <p:nvPr/>
        </p:nvSpPr>
        <p:spPr>
          <a:xfrm>
            <a:off x="2926080" y="3108960"/>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Fixed at origination, but new loan rates track prime</a:t>
            </a:r>
            <a:endParaRPr lang="en-US" sz="1750" dirty="0"/>
          </a:p>
        </p:txBody>
      </p:sp>
      <p:sp>
        <p:nvSpPr>
          <p:cNvPr id="25" name="Shape 23"/>
          <p:cNvSpPr/>
          <p:nvPr/>
        </p:nvSpPr>
        <p:spPr>
          <a:xfrm>
            <a:off x="274320" y="3710178"/>
            <a:ext cx="8595360" cy="537210"/>
          </a:xfrm>
          <a:prstGeom prst="rect">
            <a:avLst/>
          </a:prstGeom>
          <a:solidFill>
            <a:srgbClr val="F5F5F5"/>
          </a:solidFill>
          <a:ln w="12700">
            <a:solidFill>
              <a:srgbClr val="F2F2F2"/>
            </a:solidFill>
            <a:prstDash val="solid"/>
          </a:ln>
        </p:spPr>
      </p:sp>
      <p:sp>
        <p:nvSpPr>
          <p:cNvPr id="26" name="Shape 24"/>
          <p:cNvSpPr/>
          <p:nvPr/>
        </p:nvSpPr>
        <p:spPr>
          <a:xfrm>
            <a:off x="274320" y="3710178"/>
            <a:ext cx="73152" cy="537210"/>
          </a:xfrm>
          <a:prstGeom prst="rect">
            <a:avLst/>
          </a:prstGeom>
          <a:solidFill>
            <a:srgbClr val="2A9D8F"/>
          </a:solidFill>
          <a:ln w="12700">
            <a:solidFill>
              <a:srgbClr val="2A9D8F"/>
            </a:solidFill>
            <a:prstDash val="solid"/>
          </a:ln>
        </p:spPr>
      </p:sp>
      <p:sp>
        <p:nvSpPr>
          <p:cNvPr id="27" name="bounded_body"/>
          <p:cNvSpPr/>
          <p:nvPr/>
        </p:nvSpPr>
        <p:spPr>
          <a:xfrm>
            <a:off x="457200" y="3710178"/>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SOFR</a:t>
            </a:r>
            <a:endParaRPr lang="en-US" sz="1800" dirty="0"/>
          </a:p>
        </p:txBody>
      </p:sp>
      <p:sp>
        <p:nvSpPr>
          <p:cNvPr id="28" name="bounded_body"/>
          <p:cNvSpPr/>
          <p:nvPr/>
        </p:nvSpPr>
        <p:spPr>
          <a:xfrm>
            <a:off x="2926080" y="3710178"/>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Benchmark that replaced LIBOR in 2023 for adjustable-rate loans and derivatives</a:t>
            </a:r>
            <a:endParaRPr lang="en-US" sz="1750" dirty="0"/>
          </a:p>
        </p:txBody>
      </p:sp>
      <p:sp>
        <p:nvSpPr>
          <p:cNvPr id="29" name="Shape 27"/>
          <p:cNvSpPr/>
          <p:nvPr/>
        </p:nvSpPr>
        <p:spPr>
          <a:xfrm>
            <a:off x="274320" y="4302252"/>
            <a:ext cx="8595360" cy="512064"/>
          </a:xfrm>
          <a:prstGeom prst="rect">
            <a:avLst/>
          </a:prstGeom>
          <a:solidFill>
            <a:srgbClr val="FFEBEE"/>
          </a:solidFill>
          <a:ln w="12700">
            <a:solidFill>
              <a:srgbClr val="C0392B"/>
            </a:solidFill>
            <a:prstDash val="solid"/>
          </a:ln>
        </p:spPr>
      </p:sp>
      <p:sp>
        <p:nvSpPr>
          <p:cNvPr id="30" name="Shape 28"/>
          <p:cNvSpPr/>
          <p:nvPr/>
        </p:nvSpPr>
        <p:spPr>
          <a:xfrm>
            <a:off x="274320" y="4302252"/>
            <a:ext cx="64008" cy="512064"/>
          </a:xfrm>
          <a:prstGeom prst="rect">
            <a:avLst/>
          </a:prstGeom>
          <a:solidFill>
            <a:srgbClr val="C0392B"/>
          </a:solidFill>
          <a:ln w="12700">
            <a:solidFill>
              <a:srgbClr val="C0392B"/>
            </a:solidFill>
            <a:prstDash val="solid"/>
          </a:ln>
        </p:spPr>
      </p:sp>
      <p:sp>
        <p:nvSpPr>
          <p:cNvPr id="31"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2022-2023 hike pushed prime from 3.25% to 8.5% (8.50%) - and credit card APRs hit 21% in 2024.</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30-Year Mortgages and the Treasury Link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Indirect Path</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Mortgages do NOT follow fed funds directly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track 10-year Treasury yields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10-year Treasury moves on EXPECTED fed funds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Typical spread: mortgage ~2-3 pts above 10-yr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the Lag Is Bigger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Markets price in the next 1-3 years of Fed moves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Mortgages can move BEFORE the Fed actually cuts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Or stay high if markets expect more hikes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Refinance demand surges when rates drop</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Mortgages price in EXPECTED Fed moves. Chart on next slide: 30-yr mortgage hit a low of 3% in 2021 and peaked near 7% in 2023.</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Interest Rates: The Fed's Main Tool</dc:title>
  <dc:subject>PptxGenJS Presentation</dc:subject>
  <dc:creator>More Lessons Less Planning</dc:creator>
  <cp:lastModifiedBy>More Lessons Less Planning</cp:lastModifiedBy>
  <cp:revision>1</cp:revision>
  <dcterms:created xsi:type="dcterms:W3CDTF">2026-06-11T05:45:22Z</dcterms:created>
  <dcterms:modified xsi:type="dcterms:W3CDTF">2026-06-11T05:45:22Z</dcterms:modified>
</cp:coreProperties>
</file>