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quick personal question: 'Why do you show up to school?' Some say grades (incentive). Some say sports eligibility (incentive). Some say parents will be upset (negative incentive). Almost no one says 'I love it.' That is the whole lesson - your behavior is shaped by the incentives around you, even when you do not consciously think about them. Then the harder question: what happens when an incentive is designed badly? The COBRA EFFECT - when the cure makes the problem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Target 1 is the vocabulary spine. Target 2 is the prediction skill - the core economic move. Target 3 is the dark side - real cases where incentives backfired. Target 4 makes it personal: where do incentives push you, and how would you redesign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core principle: PEOPLE RESPOND TO INCENTIVES. This is taught in every introductory economics course in the country as one of the four or five foundational principles. When the reward gets bigger, more people do the thing; when the penalty gets bigger, fewer people do the thing. The principle holds even when the responder is not consciously calculating - your brain just nudges you toward the reward. The whole rest of the lesson follows from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INCENTIVE: anything that motivates a person to act a certain way - a reward that pulls toward a behavior, a penalty that pushes away. Walk the four teen examples on the right: an after-school job pays you $15/hour to show up (reward pulls). A speeding ticket costs $200 (penalty pushes). TikTok likes are non-monetary but real (reward pulls). Being grounded for a week is non-monetary but a real penalty (penalty pushes). Drill the four categories the next slides will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Categorize every incentive along the first axis: POSITIVE = REWARD (pulls toward behavior) or NEGATIVE = PENALTY (pushes away from behavior). Positive examples: bonus, commission, discount, free shipping, tax credit, extra credit, gold star, praise. Negative examples: fine, ticket, late fee, tax, tariff, grade deduction, detention, jail time. Make students notice that both kinds change behavior - one with carrots, one with sticks.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axis: MONETARY (money changes hands) vs NON-MONETARY (no money but still motivating). Monetary positive: paycheck, bonus, commission, tip, discount, subsidy. Monetary negative: fine, tax, fee, tariff, late charge. Non-monetary positive: praise, recognition, status, free time, social media likes, badges. Non-monetary negative: criticism, embarrassment, social exclusion, grounding. Drill: non-monetary incentives are often MORE powerful than money for teens - the wish for status from peers can outweigh the wish for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Governments use incentives constantly. Cigarette tax: federal is $1.01/pack plus state taxes (some states $5+/pack), smoking rates dropped from 42% in 1965 to 11% in 2023. Berkeley's 2014 1-cent-per-ounce soda tax cut purchases of sugary drinks roughly 20% in low-income neighborhoods within a year. The federal EV tax credit (up to $7,500) is a positive monetary incentive to switch to electric. Speeding tickets are a classic negative monetary incentive - raising fine size measurably lowers corridor speeds. Drill: these are all PEOPLE RESPOND TO INCENTIVES in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Businesses use incentives at every level. Commission: real estate agents earn roughly 3% of the sale price - $9,000 on a $300,000 house - pushing volume and faster closings. Bonus: Wall Street bankers can earn $50K to $1 million+ bonuses tied to performance targets, which drives behavior intensely (and famously can backfire - the Wells Fargo case is later in the deck). Loyalty programs (Starbucks Stars, Sephora Beauty Insider, airline miles) are non-monetary status incentives that push repeat purchases. Stock options: startups pay below-market salaries plus equity to align worker incentives with company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lesson into student life. Grades: getting an A is a positive non-monetary incentive; some families add a monetary one (parents pay $20/A). Paychecks: $15/hour is a positive monetary incentive to show up to work. Social media likes are non-monetary positive incentives engineered by app designers; they keep you posting because they trigger the same reward chemistry as money. Parent rules (grounded, phone taken away) are negative non-monetary incentives that push you away from breaking rules. The point: students are responding to incentives constantly without consciously naming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the lesson back to the unit. TK 01 (scarcity) said our resources are limited so we must CHOOSE. TK 02 (opportunity cost) said every choice has a next-best alternative we give up. TK 08 (incentives) says WHEN you choose between two options, you are responding to the incentives in front of you - the STRONGER incentive pulls you to that option, and the OTHER option becomes the opportunity cost. All three concepts are about the same decision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COBRA EFFECT case is from British colonial India in the 1800s. The colonial government had a wild cobra problem in Delhi and tried a positive monetary incentive: a bounty per dead cobra. People responded - but not the way the government wanted. They started breeding cobras to collect the bounty. When the government realized this and ended the program, the breeders dumped their now-worthless cobras into the wild. Result: the cobra population was HIGHER than when the program started. The cure made the problem worse - which is now the named pattern for any incentive that backfires this way. HISTORICAL NOTE: This story is widely told to illustrate unintended consequences; the earliest documented retelling is Horst Siebert (2001) and primary colonial archives are not available, so treat it as the canonical teaching parable rather than as a fully archivally attested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modern textbook Cobra Effect. Mexico City had severe pollution from car emissions in the 1980s-2000s. The 1989 Hoy No Circula (No Driving Today) policy, expanded in 2008, banned each car from the road one weekday per week based on the last digit of its license plate - a negative incentive to drive less. The behavioral response: higher-income households bought a SECOND cheap older car so a household car was always legal to drive. The 2008 study by Lucas Davis (now at UC Berkeley) showed total vehicle emissions actually INCREASED - more cars on the road overall and the second cars were dirtier per mile because they were older. Classic Cobra Effect: the cure made the problem worse.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Wells Fargo is the textbook BUSINESS Cobra Effect. Bank leadership set aggressive sales targets: every employee was expected to open 8+ products per customer (the Wells Fargo internal goal was the 'Gr-eight initiative'). The incentive structure: bonuses if you hit the target, fired if you missed. Result: between 2011 and 2016, employees opened approximately 3.5 MILLION accounts and credit cards in customers' names WITHOUT consent. Customers were charged fees on accounts they never asked for. When the scandal broke in 2016, Wells Fargo paid roughly $3 BILLION in fines and settlements, 5,300 employees were fired, the CEO resigned, and the brand was damaged for years. Lesson: the bonus rewarded ACCOUNTS OPENED, not customer relationships served - so employees gamed exactly what they were paid to game.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Generalize the failure pattern across the three cases. Four design failures show up over and over: (1) The incentive rewards the WRONG thing - pay per dead cobra rewards HAVING cobras; pay per account opened rewards FAKE accounts; the metric is wrong. (2) The incentive is EASY TO GAME - cheap to buy a second cheap car, cheap to open a fake account, obvious loophole. (3) The designer ignored the RESPONDER'S VIEW - assumed people would kill cobras or sell honestly, did not picture how the actual responder would behave. (4) The reward or penalty is TOO BIG - get-fired-if-you-miss makes fake accounts feel rational; oversized incentives push extreme gaming. Drill: if any one of the four applies, the incentive will backfire.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Flip the four failures into four design rules. (1) Reward the OUTCOME, not the proxy. The colonial government should have rewarded FEWER WILD COBRAS (population count), not DEAD COBRAS DELIVERED (gameable). (2) Make GAMING COST MORE than honest action. Audit fake accounts. Check second-car emissions. Close the cheap-gaming loophole. (3) Picture the RESPONDER'S whole decision. Ask 'what is the easiest way to look like the desired behavior without actually doing it?' Then block that path. (4) Calibrate the SIZE: a $200 speeding ticket measurably changes behavior; a $20,000 ticket creates massive corruption pressure. Big enough to work, small enough to avoid crazy gaming.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first five terms in the Reference Guide. INCENTIVE = anything that motivates - reward pulls or penalty pushes. POSITIVE INCENTIVE = reward (bonus, discount, tax credit, praise). NEGATIVE INCENTIVE = penalty (fine, tax, late fee, jail time). MONETARY = money changes hands. NON-MONETARY = no money but still motivating (praise, status, free time, fear).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second five terms. PEOPLE RESPOND TO INCENTIVES = the foundational principle. UNINTENDED CONSEQUENCE = an outcome the designer did not plan for. COBRA EFFECT = when the cure makes the problem worse, named for the British colonial India bounty case. SUBSIDY = a government payment that lowers cost (positive monetary incentive). BEHAVIORAL RESPONSE = the actual choice the responder makes - including gaming and loopholes.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Cycle the five takeaways. (1) People respond to incentives is the foundational principle - true even when no one is consciously calculating. (2) Two axes (positive/negative + monetary/non-monetary) classify every incentive. (3) Incentives drive behavior in three settings - public policy, business, your life. (4) Cobra Effect names the backfire pattern (Hoy No Circula, Wells Fargo are modern cases). (5) Designing incentives that work follows four rules - reward outcome, block gaming, picture the responder, calibrate size. Land the lesson: anyone who designs incentives (employer, government, teacher, parent) is also responsible for the unintended consequences.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Incentives: Why People Do What They Do</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Change the incentive, change the behavior - and watch for the unintended consequences.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INCENTIVE and tell POSITIVE from NEGATIVE and MONETARY from NON-MONETARY</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Predict BEHAVIORAL RESPONSES when a tax, subsidy, bonus, or fine changes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UNINTENDED CONSEQUENCES using real cases (Hoy No Circula, Wells Fargo)</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incentive thinking to YOUR life and propose a redesigned incentive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The Core Principle: People Respond to Incentives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Foundational principle of economics - taught in EVERY intro econ course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When the reward goes up, more people do the 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When the penalty goes up, fewer people do the 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Works even when the responder is not consciously calculating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Whoever DESIGNS the incentive is shaping the BEHAVIOR</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PEOPLE RESPOND TO INCENTIVES is the foundational principle of economics - change the incentive, change the behavior.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an INCENTIVE? (Formal Definition)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An INCENTIVE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Anything that MOTIVATES a person to act a certain way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REWARD that pulls you TOWARD a behavior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Or a PENALTY that pushes you AWAY from a behavior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can be money, time, status, fear, praise, jail time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Quick teen examples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$15/hour after-school job (reward, pulls you toward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Speeding ticket (penalty, pushes you away from speeding)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TikTok likes (non-monetary reward, pulls you toward posting)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Grounded for a week (penalty, pushes you away from rule-breaking)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INCENTIVE is anything that motivates you to act - a reward that pulls or a penalty that pushes.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POSITIVE vs NEGATIVE Incentives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POSITIVE = REWARD (work / business)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Bonus, raise, commission, discount, free shipping, BOGO sale, signing bonus.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POSITIVE = REWARD (school / home)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Extra credit, gold star, praise, college tax credit, EV tax credit, allowance.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NEGATIVE = PENALTY (government)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Fine, speeding ticket, late fee, tax (cigarette, soda, gas), tariff.</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NEGATIVE = PENALTY (school / home)</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Grade deduction, detention, jail time, grounded, lost phone privileges.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POSITIVE incentives are REWARDS that pull you in. NEGATIVE incentives are PENALTIES that push you away.</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MONETARY vs NON-MONETARY Incentives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MONETARY = money changes hands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Paycheck, bonus, commission, tip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Discount, refund, tax credit, subsidy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Fine, tax, fee, tariff, late charge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Easiest to measure - dollars in or out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NON-MONETARY = no money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Praise, recognition, gold star, status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TikTok likes, follows, badges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Free time, more responsibility, promotion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Often MORE powerful than money for teens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MONETARY incentives involve money; NON-MONETARY incentives use status, praise, free time, or fear instead.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Incentives in PUBLIC POLICY (Taxes, Subsidies, Fines)</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Cigarette tax</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Federal tax = $1.01/pack + state taxes; smoking rates dropped from 42% (1965) to 11% (2023) as taxes climbed.</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Soda tax (Berkeley 2014)</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1 cent per ounce of sugary drinks; soda purchases fell ~20% in low-income neighborhoods within a year.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EV tax credit (current)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Up to $7,500 federal tax credit for buying an electric vehicle - positive monetary incentive to switch.</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Speeding ticket</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$200+ fine; raising fine size lowers average speed on the corridor (real DOT data).</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Governments use TAXES (negative) and SUBSIDIES (positive) every day to push behavior - smoking down, EVs up.</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Incentives in BUSINESS (Commissions, Bonuses, Loyalty Programs)</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Commission</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Real estate agent earns ~3% of sale price - $9,000 on a $300K house. Pushes volume.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Bonus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Wall Street bonuses tied to targets - $50K to $1M+. Drives behavior; can backfire (Wells Fargo).</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Loyalty program</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Starbucks Stars, Sephora Beauty Insider, airline miles - non-monetary status pushes repeat buying.</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Stock options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Startups pay below-market salaries + equity - ties worker incentives directly to company success.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Businesses use COMMISSIONS, BONUSES, and LOYALTY PROGRAMS to align worker and customer behavior with company goals.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050" b="1" dirty="0">
                <a:solidFill>
                  <a:srgbClr val="FFFFFF"/>
                </a:solidFill>
                <a:latin typeface="Trebuchet MS" pitchFamily="34" charset="0"/>
                <a:ea typeface="Trebuchet MS" pitchFamily="34" charset="-122"/>
                <a:cs typeface="Trebuchet MS" pitchFamily="34" charset="-120"/>
              </a:rPr>
              <a:t>Incentives in YOUR LIFE (Grades, Paychecks, Social Media Likes)</a:t>
            </a:r>
            <a:endParaRPr lang="en-US" sz="20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4206240" cy="1639062"/>
          </a:xfrm>
          <a:prstGeom prst="rect">
            <a:avLst/>
          </a:prstGeom>
          <a:solidFill>
            <a:srgbClr val="F0FAF8"/>
          </a:solidFill>
          <a:ln w="12700">
            <a:solidFill>
              <a:srgbClr val="DDDDDD"/>
            </a:solidFill>
            <a:prstDash val="solid"/>
          </a:ln>
        </p:spPr>
      </p:sp>
      <p:sp>
        <p:nvSpPr>
          <p:cNvPr id="6" name="Shape 4"/>
          <p:cNvSpPr/>
          <p:nvPr/>
        </p:nvSpPr>
        <p:spPr>
          <a:xfrm>
            <a:off x="2185416" y="886968"/>
            <a:ext cx="384048" cy="384048"/>
          </a:xfrm>
          <a:prstGeom prst="ellipse">
            <a:avLst/>
          </a:prstGeom>
          <a:solidFill>
            <a:srgbClr val="2A9D8F"/>
          </a:solidFill>
          <a:ln w="12700">
            <a:solidFill>
              <a:srgbClr val="2A9D8F"/>
            </a:solidFill>
            <a:prstDash val="solid"/>
          </a:ln>
        </p:spPr>
      </p:sp>
      <p:sp>
        <p:nvSpPr>
          <p:cNvPr id="7" name="Text 5"/>
          <p:cNvSpPr/>
          <p:nvPr/>
        </p:nvSpPr>
        <p:spPr>
          <a:xfrm>
            <a:off x="218541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Grades</a:t>
            </a:r>
            <a:endParaRPr lang="en-US" sz="1400" dirty="0"/>
          </a:p>
        </p:txBody>
      </p:sp>
      <p:sp>
        <p:nvSpPr>
          <p:cNvPr id="9" name="bounded_body"/>
          <p:cNvSpPr/>
          <p:nvPr/>
        </p:nvSpPr>
        <p:spPr>
          <a:xfrm>
            <a:off x="365760" y="1618488"/>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Positive non-monetary (A on report card) AND positive monetary (parents pay for As in some families).</a:t>
            </a:r>
            <a:endParaRPr lang="en-US" sz="1500" dirty="0"/>
          </a:p>
        </p:txBody>
      </p:sp>
      <p:sp>
        <p:nvSpPr>
          <p:cNvPr id="10" name="Shape 8"/>
          <p:cNvSpPr/>
          <p:nvPr/>
        </p:nvSpPr>
        <p:spPr>
          <a:xfrm>
            <a:off x="4663440" y="777240"/>
            <a:ext cx="4206240" cy="1639062"/>
          </a:xfrm>
          <a:prstGeom prst="rect">
            <a:avLst/>
          </a:prstGeom>
          <a:solidFill>
            <a:srgbClr val="E8EDF4"/>
          </a:solidFill>
          <a:ln w="12700">
            <a:solidFill>
              <a:srgbClr val="DDDDDD"/>
            </a:solidFill>
            <a:prstDash val="solid"/>
          </a:ln>
        </p:spPr>
      </p:sp>
      <p:sp>
        <p:nvSpPr>
          <p:cNvPr id="11" name="Shape 9"/>
          <p:cNvSpPr/>
          <p:nvPr/>
        </p:nvSpPr>
        <p:spPr>
          <a:xfrm>
            <a:off x="657453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657453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475488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Paychecks</a:t>
            </a:r>
            <a:endParaRPr lang="en-US" sz="1400" dirty="0"/>
          </a:p>
        </p:txBody>
      </p:sp>
      <p:sp>
        <p:nvSpPr>
          <p:cNvPr id="14" name="bounded_body"/>
          <p:cNvSpPr/>
          <p:nvPr/>
        </p:nvSpPr>
        <p:spPr>
          <a:xfrm>
            <a:off x="4754880" y="1618488"/>
            <a:ext cx="4023360" cy="688086"/>
          </a:xfrm>
          <a:prstGeom prst="rect">
            <a:avLst/>
          </a:prstGeom>
          <a:noFill/>
          <a:ln/>
        </p:spPr>
        <p:txBody>
          <a:bodyPr wrap="square" rtlCol="0" anchor="t"/>
          <a:lstStyle/>
          <a:p>
            <a:pPr algn="ctr" indent="0" marL="0">
              <a:buNone/>
            </a:pPr>
            <a:r>
              <a:rPr lang="en-US" sz="1700" dirty="0">
                <a:solidFill>
                  <a:srgbClr val="333333"/>
                </a:solidFill>
                <a:latin typeface="Arial" pitchFamily="34" charset="0"/>
                <a:ea typeface="Arial" pitchFamily="34" charset="-122"/>
                <a:cs typeface="Arial" pitchFamily="34" charset="-120"/>
              </a:rPr>
              <a:t>Positive monetary - $15/hour job pulls you toward showing up to work.</a:t>
            </a:r>
            <a:endParaRPr lang="en-US" sz="1700" dirty="0"/>
          </a:p>
        </p:txBody>
      </p:sp>
      <p:sp>
        <p:nvSpPr>
          <p:cNvPr id="15" name="Shape 13"/>
          <p:cNvSpPr/>
          <p:nvPr/>
        </p:nvSpPr>
        <p:spPr>
          <a:xfrm>
            <a:off x="274320" y="2553462"/>
            <a:ext cx="4206240" cy="1639062"/>
          </a:xfrm>
          <a:prstGeom prst="rect">
            <a:avLst/>
          </a:prstGeom>
          <a:solidFill>
            <a:srgbClr val="FFF8F6"/>
          </a:solidFill>
          <a:ln w="12700">
            <a:solidFill>
              <a:srgbClr val="DDDDDD"/>
            </a:solidFill>
            <a:prstDash val="solid"/>
          </a:ln>
        </p:spPr>
      </p:sp>
      <p:sp>
        <p:nvSpPr>
          <p:cNvPr id="16" name="Shape 14"/>
          <p:cNvSpPr/>
          <p:nvPr/>
        </p:nvSpPr>
        <p:spPr>
          <a:xfrm>
            <a:off x="2185416" y="2663190"/>
            <a:ext cx="384048" cy="384048"/>
          </a:xfrm>
          <a:prstGeom prst="ellipse">
            <a:avLst/>
          </a:prstGeom>
          <a:solidFill>
            <a:srgbClr val="E8735A"/>
          </a:solidFill>
          <a:ln w="12700">
            <a:solidFill>
              <a:srgbClr val="E8735A"/>
            </a:solidFill>
            <a:prstDash val="solid"/>
          </a:ln>
        </p:spPr>
      </p:sp>
      <p:sp>
        <p:nvSpPr>
          <p:cNvPr id="17" name="Text 15"/>
          <p:cNvSpPr/>
          <p:nvPr/>
        </p:nvSpPr>
        <p:spPr>
          <a:xfrm>
            <a:off x="2185416" y="2663190"/>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36576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Social media likes</a:t>
            </a:r>
            <a:endParaRPr lang="en-US" sz="1400" dirty="0"/>
          </a:p>
        </p:txBody>
      </p:sp>
      <p:sp>
        <p:nvSpPr>
          <p:cNvPr id="19" name="bounded_body"/>
          <p:cNvSpPr/>
          <p:nvPr/>
        </p:nvSpPr>
        <p:spPr>
          <a:xfrm>
            <a:off x="36576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Positive non-monetary - keeps you posting; designed by app teams to maximize engagement.</a:t>
            </a:r>
            <a:endParaRPr lang="en-US" sz="1500" dirty="0"/>
          </a:p>
        </p:txBody>
      </p:sp>
      <p:sp>
        <p:nvSpPr>
          <p:cNvPr id="20" name="Shape 18"/>
          <p:cNvSpPr/>
          <p:nvPr/>
        </p:nvSpPr>
        <p:spPr>
          <a:xfrm>
            <a:off x="4663440" y="2553462"/>
            <a:ext cx="4206240" cy="1639062"/>
          </a:xfrm>
          <a:prstGeom prst="rect">
            <a:avLst/>
          </a:prstGeom>
          <a:solidFill>
            <a:srgbClr val="E3F2FD"/>
          </a:solidFill>
          <a:ln w="12700">
            <a:solidFill>
              <a:srgbClr val="DDDDDD"/>
            </a:solidFill>
            <a:prstDash val="solid"/>
          </a:ln>
        </p:spPr>
      </p:sp>
      <p:sp>
        <p:nvSpPr>
          <p:cNvPr id="21" name="Shape 19"/>
          <p:cNvSpPr/>
          <p:nvPr/>
        </p:nvSpPr>
        <p:spPr>
          <a:xfrm>
            <a:off x="657453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657453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475488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Parent rules</a:t>
            </a:r>
            <a:endParaRPr lang="en-US" sz="1400" dirty="0"/>
          </a:p>
        </p:txBody>
      </p:sp>
      <p:sp>
        <p:nvSpPr>
          <p:cNvPr id="24" name="bounded_body"/>
          <p:cNvSpPr/>
          <p:nvPr/>
        </p:nvSpPr>
        <p:spPr>
          <a:xfrm>
            <a:off x="475488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Negative non-monetary (grounded, lose phone) - push you away from breaking the rules.</a:t>
            </a:r>
            <a:endParaRPr lang="en-US" sz="1500" dirty="0"/>
          </a:p>
        </p:txBody>
      </p:sp>
      <p:sp>
        <p:nvSpPr>
          <p:cNvPr id="25" name="Shape 23"/>
          <p:cNvSpPr/>
          <p:nvPr/>
        </p:nvSpPr>
        <p:spPr>
          <a:xfrm>
            <a:off x="274320" y="4384548"/>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384548"/>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Real Talk: Your life is full of incentives - grades, paychecks, likes, parent rules. You are responding to them every day.</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350" b="1" dirty="0">
                <a:solidFill>
                  <a:srgbClr val="FFFFFF"/>
                </a:solidFill>
                <a:latin typeface="Trebuchet MS" pitchFamily="34" charset="0"/>
                <a:ea typeface="Trebuchet MS" pitchFamily="34" charset="-122"/>
                <a:cs typeface="Trebuchet MS" pitchFamily="34" charset="-120"/>
              </a:rPr>
              <a:t>How Incentives Connect to SCARCITY and OPPORTUNITY COST</a:t>
            </a:r>
            <a:endParaRPr lang="en-US" sz="23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TK 01 said: SCARCITY forces a CHOICE - you cannot have everything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TK 02 said: Every choice has an OPPORTUNITY COST (next-best thing given up)</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TK 08 says: WHEN you choose, you are responding to INCENTIVES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Stronger incentive = the choice you make; weaker = the opportunity cost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All three pieces (scarcity, opportunity cost, incentives) fit one decision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SCARCITY forces a choice; OPPORTUNITY COST is what you give up; INCENTIVES determine which choice you make.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COBRA EFFECT (1800s Colonial India)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plan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British colonial Delhi had too many wild cobras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Government paid a BOUNTY for every dead cobra brought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Positive monetary incentive: kill cobras, get paid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Goal: reduce the cobra population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backfire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People BRED cobras to collect the bounty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When the government ended the bounty, breeders DUMPED the cobras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Wild cobra population was now HIGHER than before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cure made the problem WORSE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COBRA EFFECT - when an incentive backfires and makes the problem WORSE than before.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Mexico City Hoy No Circula (1989, expanded 2008)</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problem</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Mexico City had severe air pollution from car emissions in the 1980s-2000s.</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plan (1989 + expanded 2008)</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Hoy No Circula (No Driving Today) - banned each car from the road ONE weekday based on license plate number.</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behavioral response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Higher-income households bought a SECOND cheap, older, dirtier car so a household car was always legal to drive.</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backfire (Davis 2008 study)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Total vehicle emissions actually INCREASED - more total cars on the road, and the cheap second cars polluted MORE per mile.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The Mexico City driving ban INCREASED emissions because households bought second cars to dodge the rule.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BUSINESS COBRA EFFECT: Wells Fargo 2016</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plan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Wells Fargo set aggressive sales targets for branch employees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Bonuses + job security tied to opening 8+ products per customer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Goal: increase products per customer ('cross-selling')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Positive monetary incentive (bonus) + negative non-monetary (fired if you miss)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backfire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Employees opened 3.5 MILLION FAKE accounts (2011-2016)</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Real customers were charged fees on accounts they never asked for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Wells Fargo paid $3 BILLION in fines + settlements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5,300 employees fired; CEO resigned; brand damaged for years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Fact: WELLS FARGO bonus targets pushed employees to open 3.5 MILLION FAKE accounts - $3 BILLION in fines.</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Incentives BACKFIRE - 4 Design Failures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77240"/>
            <a:ext cx="4206240" cy="1639062"/>
          </a:xfrm>
          <a:prstGeom prst="rect">
            <a:avLst/>
          </a:prstGeom>
          <a:solidFill>
            <a:srgbClr val="F0FAF8"/>
          </a:solidFill>
          <a:ln w="12700">
            <a:solidFill>
              <a:srgbClr val="DDDDDD"/>
            </a:solidFill>
            <a:prstDash val="solid"/>
          </a:ln>
        </p:spPr>
      </p:sp>
      <p:sp>
        <p:nvSpPr>
          <p:cNvPr id="6" name="Shape 4"/>
          <p:cNvSpPr/>
          <p:nvPr/>
        </p:nvSpPr>
        <p:spPr>
          <a:xfrm>
            <a:off x="2185416" y="886968"/>
            <a:ext cx="384048" cy="384048"/>
          </a:xfrm>
          <a:prstGeom prst="ellipse">
            <a:avLst/>
          </a:prstGeom>
          <a:solidFill>
            <a:srgbClr val="2A9D8F"/>
          </a:solidFill>
          <a:ln w="12700">
            <a:solidFill>
              <a:srgbClr val="2A9D8F"/>
            </a:solidFill>
            <a:prstDash val="solid"/>
          </a:ln>
        </p:spPr>
      </p:sp>
      <p:sp>
        <p:nvSpPr>
          <p:cNvPr id="7" name="Text 5"/>
          <p:cNvSpPr/>
          <p:nvPr/>
        </p:nvSpPr>
        <p:spPr>
          <a:xfrm>
            <a:off x="2185416" y="886968"/>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1</a:t>
            </a:r>
            <a:endParaRPr lang="en-US" sz="1600" dirty="0"/>
          </a:p>
        </p:txBody>
      </p:sp>
      <p:sp>
        <p:nvSpPr>
          <p:cNvPr id="8" name="Text 6"/>
          <p:cNvSpPr/>
          <p:nvPr/>
        </p:nvSpPr>
        <p:spPr>
          <a:xfrm>
            <a:off x="36576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1. Rewards the wrong thing</a:t>
            </a:r>
            <a:endParaRPr lang="en-US" sz="1400" dirty="0"/>
          </a:p>
        </p:txBody>
      </p:sp>
      <p:sp>
        <p:nvSpPr>
          <p:cNvPr id="9" name="bounded_body"/>
          <p:cNvSpPr/>
          <p:nvPr/>
        </p:nvSpPr>
        <p:spPr>
          <a:xfrm>
            <a:off x="365760" y="1618488"/>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Pay per dead cobra rewards HAVING cobras; pay per account opened rewards FAKE accounts.</a:t>
            </a:r>
            <a:endParaRPr lang="en-US" sz="1500" dirty="0"/>
          </a:p>
        </p:txBody>
      </p:sp>
      <p:sp>
        <p:nvSpPr>
          <p:cNvPr id="10" name="Shape 8"/>
          <p:cNvSpPr/>
          <p:nvPr/>
        </p:nvSpPr>
        <p:spPr>
          <a:xfrm>
            <a:off x="4663440" y="777240"/>
            <a:ext cx="4206240" cy="1639062"/>
          </a:xfrm>
          <a:prstGeom prst="rect">
            <a:avLst/>
          </a:prstGeom>
          <a:solidFill>
            <a:srgbClr val="E8EDF4"/>
          </a:solidFill>
          <a:ln w="12700">
            <a:solidFill>
              <a:srgbClr val="DDDDDD"/>
            </a:solidFill>
            <a:prstDash val="solid"/>
          </a:ln>
        </p:spPr>
      </p:sp>
      <p:sp>
        <p:nvSpPr>
          <p:cNvPr id="11" name="Shape 9"/>
          <p:cNvSpPr/>
          <p:nvPr/>
        </p:nvSpPr>
        <p:spPr>
          <a:xfrm>
            <a:off x="6574536" y="886968"/>
            <a:ext cx="384048" cy="384048"/>
          </a:xfrm>
          <a:prstGeom prst="ellipse">
            <a:avLst/>
          </a:prstGeom>
          <a:solidFill>
            <a:srgbClr val="1B2A4A"/>
          </a:solidFill>
          <a:ln w="12700">
            <a:solidFill>
              <a:srgbClr val="1B2A4A"/>
            </a:solidFill>
            <a:prstDash val="solid"/>
          </a:ln>
        </p:spPr>
      </p:sp>
      <p:sp>
        <p:nvSpPr>
          <p:cNvPr id="12" name="Text 10"/>
          <p:cNvSpPr/>
          <p:nvPr/>
        </p:nvSpPr>
        <p:spPr>
          <a:xfrm>
            <a:off x="6574536" y="886968"/>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3" name="Text 11"/>
          <p:cNvSpPr/>
          <p:nvPr/>
        </p:nvSpPr>
        <p:spPr>
          <a:xfrm>
            <a:off x="4754880" y="1325880"/>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2. Easy to game</a:t>
            </a:r>
            <a:endParaRPr lang="en-US" sz="1400" dirty="0"/>
          </a:p>
        </p:txBody>
      </p:sp>
      <p:sp>
        <p:nvSpPr>
          <p:cNvPr id="14" name="bounded_body"/>
          <p:cNvSpPr/>
          <p:nvPr/>
        </p:nvSpPr>
        <p:spPr>
          <a:xfrm>
            <a:off x="4754880" y="1618488"/>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Cheap to buy a second cheap car; cheap to open a fake account; loophole is obvious.</a:t>
            </a:r>
            <a:endParaRPr lang="en-US" sz="1500" dirty="0"/>
          </a:p>
        </p:txBody>
      </p:sp>
      <p:sp>
        <p:nvSpPr>
          <p:cNvPr id="15" name="Shape 13"/>
          <p:cNvSpPr/>
          <p:nvPr/>
        </p:nvSpPr>
        <p:spPr>
          <a:xfrm>
            <a:off x="274320" y="2553462"/>
            <a:ext cx="4206240" cy="1639062"/>
          </a:xfrm>
          <a:prstGeom prst="rect">
            <a:avLst/>
          </a:prstGeom>
          <a:solidFill>
            <a:srgbClr val="FFF8F6"/>
          </a:solidFill>
          <a:ln w="12700">
            <a:solidFill>
              <a:srgbClr val="DDDDDD"/>
            </a:solidFill>
            <a:prstDash val="solid"/>
          </a:ln>
        </p:spPr>
      </p:sp>
      <p:sp>
        <p:nvSpPr>
          <p:cNvPr id="16" name="Shape 14"/>
          <p:cNvSpPr/>
          <p:nvPr/>
        </p:nvSpPr>
        <p:spPr>
          <a:xfrm>
            <a:off x="2185416" y="2663190"/>
            <a:ext cx="384048" cy="384048"/>
          </a:xfrm>
          <a:prstGeom prst="ellipse">
            <a:avLst/>
          </a:prstGeom>
          <a:solidFill>
            <a:srgbClr val="E8735A"/>
          </a:solidFill>
          <a:ln w="12700">
            <a:solidFill>
              <a:srgbClr val="E8735A"/>
            </a:solidFill>
            <a:prstDash val="solid"/>
          </a:ln>
        </p:spPr>
      </p:sp>
      <p:sp>
        <p:nvSpPr>
          <p:cNvPr id="17" name="Text 15"/>
          <p:cNvSpPr/>
          <p:nvPr/>
        </p:nvSpPr>
        <p:spPr>
          <a:xfrm>
            <a:off x="2185416" y="2663190"/>
            <a:ext cx="384048"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Arial" pitchFamily="34" charset="0"/>
                <a:ea typeface="Arial" pitchFamily="34" charset="-122"/>
                <a:cs typeface="Arial" pitchFamily="34" charset="-120"/>
              </a:rPr>
              <a:t>3</a:t>
            </a:r>
            <a:endParaRPr lang="en-US" sz="1600" dirty="0"/>
          </a:p>
        </p:txBody>
      </p:sp>
      <p:sp>
        <p:nvSpPr>
          <p:cNvPr id="18" name="Text 16"/>
          <p:cNvSpPr/>
          <p:nvPr/>
        </p:nvSpPr>
        <p:spPr>
          <a:xfrm>
            <a:off x="36576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3. Ignores the responder's view</a:t>
            </a:r>
            <a:endParaRPr lang="en-US" sz="1400" dirty="0"/>
          </a:p>
        </p:txBody>
      </p:sp>
      <p:sp>
        <p:nvSpPr>
          <p:cNvPr id="19" name="bounded_body"/>
          <p:cNvSpPr/>
          <p:nvPr/>
        </p:nvSpPr>
        <p:spPr>
          <a:xfrm>
            <a:off x="36576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Designers assumed people would kill cobras or sell honestly - did not picture how the responder would actually respond.</a:t>
            </a:r>
            <a:endParaRPr lang="en-US" sz="1500" dirty="0"/>
          </a:p>
        </p:txBody>
      </p:sp>
      <p:sp>
        <p:nvSpPr>
          <p:cNvPr id="20" name="Shape 18"/>
          <p:cNvSpPr/>
          <p:nvPr/>
        </p:nvSpPr>
        <p:spPr>
          <a:xfrm>
            <a:off x="4663440" y="2553462"/>
            <a:ext cx="4206240" cy="1639062"/>
          </a:xfrm>
          <a:prstGeom prst="rect">
            <a:avLst/>
          </a:prstGeom>
          <a:solidFill>
            <a:srgbClr val="E3F2FD"/>
          </a:solidFill>
          <a:ln w="12700">
            <a:solidFill>
              <a:srgbClr val="DDDDDD"/>
            </a:solidFill>
            <a:prstDash val="solid"/>
          </a:ln>
        </p:spPr>
      </p:sp>
      <p:sp>
        <p:nvSpPr>
          <p:cNvPr id="21" name="Shape 19"/>
          <p:cNvSpPr/>
          <p:nvPr/>
        </p:nvSpPr>
        <p:spPr>
          <a:xfrm>
            <a:off x="6574536" y="2663190"/>
            <a:ext cx="384048" cy="384048"/>
          </a:xfrm>
          <a:prstGeom prst="ellipse">
            <a:avLst/>
          </a:prstGeom>
          <a:solidFill>
            <a:srgbClr val="1565C0"/>
          </a:solidFill>
          <a:ln w="12700">
            <a:solidFill>
              <a:srgbClr val="1565C0"/>
            </a:solidFill>
            <a:prstDash val="solid"/>
          </a:ln>
        </p:spPr>
      </p:sp>
      <p:sp>
        <p:nvSpPr>
          <p:cNvPr id="22" name="Text 20"/>
          <p:cNvSpPr/>
          <p:nvPr/>
        </p:nvSpPr>
        <p:spPr>
          <a:xfrm>
            <a:off x="6574536" y="2663190"/>
            <a:ext cx="384048"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23" name="Text 21"/>
          <p:cNvSpPr/>
          <p:nvPr/>
        </p:nvSpPr>
        <p:spPr>
          <a:xfrm>
            <a:off x="4754880" y="3102102"/>
            <a:ext cx="4023360" cy="292608"/>
          </a:xfrm>
          <a:prstGeom prst="rect">
            <a:avLst/>
          </a:prstGeom>
          <a:noFill/>
          <a:ln/>
        </p:spPr>
        <p:txBody>
          <a:bodyPr wrap="square" rtlCol="0" anchor="ctr"/>
          <a:lstStyle/>
          <a:p>
            <a:pPr algn="ctr" indent="0" marL="0">
              <a:buNone/>
            </a:pPr>
            <a:r>
              <a:rPr lang="en-US" sz="1400" b="1" dirty="0">
                <a:solidFill>
                  <a:srgbClr val="1B2A4A"/>
                </a:solidFill>
                <a:latin typeface="Arial" pitchFamily="34" charset="0"/>
                <a:ea typeface="Arial" pitchFamily="34" charset="-122"/>
                <a:cs typeface="Arial" pitchFamily="34" charset="-120"/>
              </a:rPr>
              <a:t>4. Penalty/reward too big</a:t>
            </a:r>
            <a:endParaRPr lang="en-US" sz="1400" dirty="0"/>
          </a:p>
        </p:txBody>
      </p:sp>
      <p:sp>
        <p:nvSpPr>
          <p:cNvPr id="24" name="bounded_body"/>
          <p:cNvSpPr/>
          <p:nvPr/>
        </p:nvSpPr>
        <p:spPr>
          <a:xfrm>
            <a:off x="4754880" y="3394710"/>
            <a:ext cx="4023360" cy="688086"/>
          </a:xfrm>
          <a:prstGeom prst="rect">
            <a:avLst/>
          </a:prstGeom>
          <a:noFill/>
          <a:ln/>
        </p:spPr>
        <p:txBody>
          <a:bodyPr wrap="square" rtlCol="0" anchor="t"/>
          <a:lstStyle/>
          <a:p>
            <a:pPr algn="ctr" indent="0" marL="0">
              <a:buNone/>
            </a:pPr>
            <a:r>
              <a:rPr lang="en-US" sz="1500" dirty="0">
                <a:solidFill>
                  <a:srgbClr val="333333"/>
                </a:solidFill>
                <a:latin typeface="Arial" pitchFamily="34" charset="0"/>
                <a:ea typeface="Arial" pitchFamily="34" charset="-122"/>
                <a:cs typeface="Arial" pitchFamily="34" charset="-120"/>
              </a:rPr>
              <a:t>Get-fired-if-you-miss makes fake accounts feel rational; $7,500 EV credit creates intense gaming.</a:t>
            </a:r>
            <a:endParaRPr lang="en-US" sz="1500" dirty="0"/>
          </a:p>
        </p:txBody>
      </p:sp>
      <p:sp>
        <p:nvSpPr>
          <p:cNvPr id="25" name="Shape 23"/>
          <p:cNvSpPr/>
          <p:nvPr/>
        </p:nvSpPr>
        <p:spPr>
          <a:xfrm>
            <a:off x="274320" y="4384548"/>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384548"/>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Incentives backfire when they (1) reward the wrong thing, (2) are easy to game, (3) ignore the responder's view, or (4) are too extreme.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to DESIGN Incentives That Actually Work</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Rule 1 - Reward the OUTCOME (fewer wild cobras), not a proxy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Rule 2 - Make gaming COST more than the honest path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Rule 3 - Picture the RESPONDER'S whole decision in advance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Rule 4 - Calibrate the SIZE - big enough to work, not so big it backfires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Good incentives reward the OUTCOME (not a proxy), make gaming costly, picture the responder, and calibrate the size.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Incentives Vocabulary (1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Incentive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Anything that motivates a person to act - a reward that pulls or a penalty that pushes.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Positive incentive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REWARD that encourages a behavior - bonus, discount, tax credit, praise.</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Negative incentive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PENALTY that discourages a behavior - fine, tax, late fee, jail time.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Monetary incentive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incentive involving MONEY - paycheck, fine, subsidy, commission.</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Non-monetary incentive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 incentive that does NOT involve money - praise, status, free time, fear.</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Every term on this slide appears in the Activity Part 2 Reference Guide and on the Quiz.</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Incentives Vocabulary (2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People respond to incentives</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Foundational econ principle - change the incentive, change the behavior.</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Unintended consequence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outcome the designer did NOT plan for - usually because the incentive rewarded the wrong thing or was gameable.</a:t>
            </a:r>
            <a:endParaRPr lang="en-US" sz="155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Cobra Effect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An incentive that makes the problem WORSE than before (named for British colonial India's cobra-bounty backfire).</a:t>
            </a:r>
            <a:endParaRPr lang="en-US" sz="155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Subsidy</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government payment that LOWERS the cost of a product or behavior - a positive monetary incentive.</a:t>
            </a:r>
            <a:endParaRPr lang="en-US" sz="175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Behavioral response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actual choice a person makes when an incentive changes - including gaming, loopholes, and unexpected paths.</a:t>
            </a:r>
            <a:endParaRPr lang="en-US" sz="155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These five terms also appear in the Activity Part 2 Reference Guide and on the Quiz.</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PEOPLE RESPOND TO INCENTIVES - foundational econ principle, always true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Two axes: POSITIVE vs NEGATIVE and MONETARY vs NON-MONETARY</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Incentives drive behavior in PUBLIC POLICY, BUSINESS, and YOUR daily life</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COBRA EFFECT names the backfire - Hoy No Circula and Wells Fargo are cases</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 design: reward the OUTCOME, block gaming, picture the responder, calibrate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Incentives - Why People Do What They Do</dc:title>
  <dc:subject>PptxGenJS Presentation</dc:subject>
  <dc:creator>More Lessons Less Planning</dc:creator>
  <cp:lastModifiedBy>More Lessons Less Planning</cp:lastModifiedBy>
  <cp:revision>1</cp:revision>
  <dcterms:created xsi:type="dcterms:W3CDTF">2026-06-11T12:12:58Z</dcterms:created>
  <dcterms:modified xsi:type="dcterms:W3CDTF">2026-06-11T12:12:58Z</dcterms:modified>
</cp:coreProperties>
</file>