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lesson with the framing question: 'You deposit $1,000 in a savings account that pays you 1.5 percent. The bank then lends your $1,000 to a small business at 6 percent. Where did the 4.5 percent gap go?' Answer: that gap is the SPREAD - it pays the bank's salaries, branch rent, technology, deposit insurance, and profit. Today's lesson is how that spread works, how big it typically is, and how to compute the total revenue of a real-size community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is the core concept (the spread). Target 2 expands the picture (fees plus investment income complete the revenue mix). Target 3 is application - students compute Liberty Community Bank's revenue from numerical data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basic banking business model. A bank is a financial INTERMEDIARY - it stands between savers (who have idle cash and want safety, liquidity, and a small yield) and borrowers (who need capital for homes, cars, businesses, and credit-card purchases). The bank's job is to AGGREGATE many small deposits and RECYCLE them as larger loans. The deposits pay a LOW interest rate (because they are safe and liquid). The loans charge a HIGH interest rate (because they are illiquid and carry default risk). The gap between the two is the SPREAD - the bank's main source of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Deposits are the cheap raw material. Customers accept very low interest rates on checking and savings accounts (often 0.01 to 0.5 percent at large national banks; 0.5 to 2 percent at community banks competing for deposits) because deposits offer something else of value: SAFETY (FDIC insurance up to $250,000 per depositor per insured bank per ownership category), LIQUIDITY (you can withdraw anytime), and CONVENIENCE (ATMs, mobile apps, direct deposit, bill pay). The bank pockets the cost difference: it pays you 1.5 percent on your savings but uses your money to make 6 percent loans.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Loans are the revenue side. Borrowers pay HIGH interest rates (mortgages 6 to 7 percent in 2024; small business loans 7 to 9 percent; auto loans 6 to 9 percent; credit cards 18 to 24 percent) because they need capital NOW and the bank carries default risk and ties up funds for years. The typical community-bank loan portfolio earns a 5 to 8 percent average yield. Multiply that yield by the loan portfolio size to get total interest income. For Liberty Community Bank: $700M loan portfolio times 6 percent yield equals $42M interest income per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spread precisely. The INTEREST RATE SPREAD is the difference between the average yield the bank earns on its loan portfolio (6 percent for Liberty) and the average rate it pays on its deposits (1.5 percent for Liberty). For Liberty: 6 percent minus 1.5 percent equals 4.5 percentage points of spread. Now multiply the spread (in dollar terms, as gross interest income minus gross interest expense) to get NET INTEREST INCOME (NII): $42M (loan interest) minus $12.75M (deposit interest) equals $29.25M NII. NII is the engine of bank profitability - typically 70 to 80 percent of total revenue at community banks.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Fees are the second revenue stream. They are NON-INTEREST INCOME - the bank collects them by charging customers for services and account events rather than by earning interest. The largest single category is OVERDRAFT FEES ($30 to $35 each time a customer's account goes negative). Banks also charge ATM fees, wire-transfer fees ($25 to $50), account-maintenance fees ($5 to $15 per month if balance falls below a minimum), and commercial cash-management fees (lockbox, ACH origination, treasury services for business customers). Total fee income is typically 10 to 15 percent of revenue at community banks - smaller than NII but steady and not interest-rate-dependent.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Investment income is the third revenue stream. Banks do not lend out 100 percent of deposits - they hold a SECURITIES portfolio (Treasuries, agency bonds like Fannie Mae and Freddie Mac mortgage-backed securities, and high-grade municipal bonds) to (a) earn yield on the portion of deposits not lent, (b) maintain liquidity (securities can be sold for cash faster than loans), and (c) meet regulatory liquidity requirements. Yields are lower than loans (3 to 5 percent on Treasuries; 4 to 6 percent on municipals) but the credit risk is much lower. Total investment income is typically 5 to 8 percent of community-bank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three-stream revenue model with realistic FDIC-style proportions for a typical community bank. NET INTEREST INCOME (the spread): about 78 percent of total revenue - the engine. SERVICE CHARGES AND FEES: about 14 percent - the second stream. INVESTMENT INCOME: about 6 percent - the third stream. OTHER INCOME (loan-sale gains, mortgage-servicing fees, miscellaneous): about 2 percent. The single biggest takeaway: roughly four of every five dollars a community bank earns comes from the spread between loan yields and deposit costs. This is why bank executives spend more time worrying about the spread than about any other single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bank revenue mix pie chart. Four slices: Net Interest Income 78 percent (the largest slice, the spread engine), Service Charges and Fees 14 percent (the second-largest slice), Investment Income 6 percent (the third slice), Other Income 2 percent (the smallest slice). Two visual anchors: (1) the dominance of NII (almost 4/5 of the pie); (2) the relatively small fee slice (14 percent) - many students assume banks make most of their money on fees, but the chart shows the spread dominates.
Reference labels (point to these chart features when teaching): Spread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the Liberty Community Bank revenue calculation step by step. (1) INTEREST INCOME: $700M loan portfolio times 6.0 percent yield equals $42 million. (2) INTEREST EXPENSE: $850M deposit base times 1.5 percent average cost equals $12.75 million. (3) NET INTEREST INCOME: $42M minus $12.75M equals $29.25 million - the spread in dollars. (4) FEE INCOME: $5.25 million reported for 2024. (5) INVESTMENT INCOME: $150M securities portfolio times 4.0 percent yield equals $6 million. (6) TOTAL REVENUE: $29.25M plus $5.25M plus $6M equals $40.5 million. Now compute the share: $29.25M NII divided by $40.5M total equals 72 percent - close to the industry-typical 78 percent. Liberty earns slightly more on fees and investment than the typical community bank. Two additional analyst ratios drop out of the same data: NET INTEREST MARGIN (NIM) equals net interest income divided by total earning assets, expressed as a percent. Liberty NIM = $29.25M / $850M earning assets = 3.44 percent (typical community-bank NIM range is 3.0 to 3.5 percent). LOAN-TO-DEPOSIT RATIO equals total loans divided by total deposits. Liberty Loan-to-Deposit Ratio = $700M / $850M = 82 percent (typical community-bank range is 75 to 90 percent). NIM normalizes the spread across banks of different sizes; the Loan-to-Deposit Ratio measures how much of the spread is being captured.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by drilling the five takeaways. Have students state the spread formula aloud: 'Spread equals average loan yield minus average deposit cost.' Then state the income calculation: 'Net interest income equals interest income from loans minus interest expense on deposits.' Then the revenue mix: '78 percent net interest income, 14 percent fees, 6 percent investment, 2 percent other.' These three mantras are the entire toolkit in three sentences. The activity reinforces them with the full Liberty Community Bank calculation.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How Banks Make Money: The Spread Explained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Banks borrow cheap from depositors and lend expensive to borrowers - the gap is the spread.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banks earn money through the interest rate spread.</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other revenue streams: fees, services, investments.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the spread concept to compute a $1B bank's annual revenue.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Bank as Middleman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Banks stand BETWEEN savers (depositors) and borrowers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Savers want safety, liquidity, and a small return on idle cash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Borrowers want capital - mortgages, business loans, auto loans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Bank's job: aggregate small deposits and recycle them as larger loans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Profit comes from the GAP between what loans earn and what deposits cost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 bank is a MIDDLEMAN. It borrows cheap from many depositors and lends expensive to fewer borrowers - the gap is profit.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Deposits: Cheap Money 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deposits are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Customer money the bank holds - checking, savings, money market, CDs.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customers accept low rates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Safety (FDIC up to $250K per depositor, per insured bank, per ownership category), liquidity (withdraw anytime), convenience.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Typical cost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0.01 to 2 percent average rate paid by community banks in 2024.</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this matters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Deposits are the cheapest funding banks can get - cheaper than borrowing from the Fed or bond markets.</a:t>
            </a:r>
            <a:endParaRPr lang="en-US" sz="17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Deposits average 1 to 2 percent annual cost at community banks - banks compete on convenience and FDIC safety, not yield.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Loans: Expensive Money Out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loans are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Money the bank lends to a borrower - mortgages, auto, business, credit cards.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borrowers pay high rates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need capital now; the bank carries default risk and ties up funds for years.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Typical yield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 to 8 percent average yield on community-bank loan portfolios in 2024.</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this matters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Loans are the bank's highest-earning asset - the revenue side of the spread.</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Loan portfolios yield 5 to 8 percent at community banks - much higher than deposit costs, which is what makes the spread positive.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Spread: Bank Profit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Spread Formula</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Spread = avg loan yield MINUS avg deposit cost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Example: 6% loan yield - 1.5% deposit cost = 4.5%</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Spread x earning assets = Net Interest Income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Typical community-bank spread: 3 to 5 points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NII is the largest line on the income statement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Drives 70-80% of community-bank revenue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Compression of 0.5 point can wipe out 10% of revenue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Spread is the engine of bank profitability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SPREAD is the gap between loan yields and deposit costs - the bank's main profit engine.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Fees: The Second Revenue Stream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Service charges and fees - not interest income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Overdraft fees ($30-35 each) - the largest consumer-fee category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ATM fees, wire-transfer fees, account-maintenance fees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Commercial cash-management fees (lockbox, ACH, treasury services)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Typically 10 to 15 percent of community-bank revenue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Fees are typically 10-15% of community-bank revenue - smaller than the spread but steady and not interest-rate-dependent.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Investment Income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is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Interest + dividends earned on the bank's securities portfolio.</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Main holdings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Treasuries, agency MBS (Fannie Mae, Freddie Mac), high-grade munis.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banks hold them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Yield on un-lent deposits, liquidity, regulatory requirements.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Typical share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5 to 8 percent of community-bank revenue.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Investment income earns yield on deposits not lent, while keeping cash liquid for withdrawals.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Three Revenue Streams - Community Bank Mix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Three main revenue streams: net interest income, fees, investment income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Net interest income (the spread): about 78 percent of revenue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Service charges and fees: about 14 percent of revenue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Investment income: about 6 percent of revenue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Other income (loan sales, mortgage servicing): about 2 percent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About 4 of every 5 dollars a community bank earns comes from the SPREAD - fees and investments are smaller streams.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Community Bank Revenue Mix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ie chart of a typical U.S. community bank's annual revenue using realistic FDIC-style proportions. Net interest income 78 percent (the largest slice - interest earned on loans minus interest paid on deposits). Service charges and fees 14 percent (the second-largest slice - overdraft fees, ATM fees, account-maintenance fees, wire-transfer fees, commercial cash-management fees). Investment income 6 percent (interest and dividends on the bank's securities portfolio of Treasuries and agency bonds). Other income 2 percent (loan-sale gains, mortgage-servicing fees, miscellaneous). The chart anchors the lesson's central claim: roughly 4 of every 5 dollars a community bank earns comes from the interest rate spread, not fees. Caption: 'Net interest income is the engine; fees and investment income are smaller streams.'">    </p:cNvPr>
          <p:cNvPicPr>
            <a:picLocks noChangeAspect="1"/>
          </p:cNvPicPr>
          <p:nvPr/>
        </p:nvPicPr>
        <p:blipFill>
          <a:blip r:embed="rId1"/>
          <a:stretch>
            <a:fillRect/>
          </a:stretch>
        </p:blipFill>
        <p:spPr>
          <a:xfrm>
            <a:off x="1581742" y="795528"/>
            <a:ext cx="598051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FDIC-style proportions.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Do the Math: A $1B Community Bank's Revenue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Item</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Inputs</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Result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Interest income on loans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$700M loans times 6.0% yield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$42,000,000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Interest expense on deposits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$850M deposits times 1.5% cost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$12,750,000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Net interest income (the spread)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$42M minus $12.75M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$29,250,000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Service charges and fees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Liberty 2024 reported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$5,250,000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Investment income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$150M securities times 4.0% yield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$6,000,000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TOTAL REVENUE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Sum of NII + fees + investment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$40.5 million ($40,500,000)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NII / Total = $29.25M / $40.5M = 72%. Net Interest Margin (NIM) = 3.44%; Loan-to-Deposit Ratio = 82%.</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Banks are MIDDLEMEN - borrow cheap from depositors, lend expensive to borrowers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SPREAD (loan yield minus deposit cost) is the bank's main revenue engine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Net interest income is about 78 percent of community-bank revenue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Fees are 14 percent; investment income 6 percent; other 2 percent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Liberty example: $29.25M NII, $40.5 million total revenue (NII 72%)</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Spread = loan yield minus deposit cost. Multiply by earning assets to get net interest income.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Banks Make Money: The Spread Explained</dc:title>
  <dc:subject>PptxGenJS Presentation</dc:subject>
  <dc:creator>More Lessons Less Planning</dc:creator>
  <cp:lastModifiedBy>More Lessons Less Planning</cp:lastModifiedBy>
  <cp:revision>1</cp:revision>
  <dcterms:created xsi:type="dcterms:W3CDTF">2026-09-07T00:49:26Z</dcterms:created>
  <dcterms:modified xsi:type="dcterms:W3CDTF">2026-09-07T00:49:26Z</dcterms:modified>
</cp:coreProperties>
</file>