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Lst>
  <p:notesMasterIdLst>
    <p:notesMasterId r:id="rId19"/>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notesMaster" Target="notesMasters/notesMaster1.xml"/><Relationship Id="rId20" Type="http://schemas.openxmlformats.org/officeDocument/2006/relationships/presProps" Target="presProps.xml"/><Relationship Id="rId21" Type="http://schemas.openxmlformats.org/officeDocument/2006/relationships/viewProps" Target="viewProps.xml"/><Relationship Id="rId22" Type="http://schemas.openxmlformats.org/officeDocument/2006/relationships/theme" Target="theme/theme1.xml"/><Relationship Id="rId23"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Open by asking students to name one object in the room that probably crossed a national border to reach them. This lesson traces how trade agreements and technology tied the world's economies together after the Cold War, and asks students to weigh the costs of that connection against its benefits - not just describe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Point out that target four - analyzing Clinton's December 8, 1993 remarks - is the target the Activity's Primary Source Spotlight builds on, and target five - evaluating costs and benefits - is the target Part 5 Take a Position builds 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Globalization is not automatically good or bad - it is a process with real costs and real benefits, and the lesson's job is to evaluate both, not cheerlead for either side. Define tariff clearly: a tax a government places on goods imported from abroad, central to every trade agreement in this lesson.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Walk through all four dates in order. Students routinely collapse 'NAFTA was signed' and 'NAFTA took effect' into a single 1994 date - this slide exists specifically to break the milestones apart. The September 14, 1993 side agreements and the December 8, 1993 Implementation Act signing (next slide) are two more distinct events still to come.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Ten seconds of silent looking. This is the initialing ceremony - a preliminary step, not the final signing. Ask students what a photograph like this can and cannot tell us about exactly which milestone we are looking at.
Reference labels (point to these chart features when teaching): Bush; Salinas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September 14, 1993 - supplemental (side) agreements on labor and environment are signed, with Ford, Carter, and Bush present alongside Clinton. December 8, 1993 - Clinton signs the NAFTA Implementation Act (H.R. 3450, Public Law 103-182) - this is the exact source students will read in the Activity's Primary Source Spotlight. NAFTA still does not take effect until January 1, 1994.</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Ten seconds of silent looking. Four presidents - one sitting, three former - in the same room signing side agreements, not the Implementation Act itself. Ask students why a president might want former presidents from both parties standing behind him for a trade signing.
Reference labels (point to these chart features when teaching): Clinton; Bush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GATT, the General Agreement on Tariffs and Trade, was in force starting 1948 (concluded 1947). It reduced tariffs among member nations but was an agreement, not a permanent institution - it had no standing body to enforce its rules the way the WTO would later have.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January 1, 1995 - the World Trade Organization is established, succeeding GATT as a permanent institution with its own dispute-resolution process. December 11, 2001 - China formally joins the WTO, a major expansion of its reach.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Maastricht Treaty is signed February 7, 1992 and takes effect November 1, 1993, creating the European Union. The euro itself has two dates: an accounting/electronic currency starting January 1, 1999, and physical notes and coins starting January 1, 2002 - do not merge these two dates.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Malcom McLean's ship Ideal-X sailed April 26, 1956 - containerization, shipping goods in standardized steel boxes, predates the Cold War's end by about 35 years. It is a cause of late-century globalization, not a result of it - do not let students assume it started in the 1990s.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Ten seconds of silent looking. This is 1973 - seventeen years after the Ideal-X's first voyage and roughly two decades before the Cold War ended. Ask students what this photo tells us about how long containerization had already been standard practice by the time this lesson's other events happened.
Reference labels (point to these chart features when teaching): Baltimore, 1973</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internet, a packet-switched network, grew out of ARPANET starting in 1969. The World Wide Web is different - it is a system built on top of the internet, proposed by Tim Berners-Lee at CERN in 1989, with the first website in 1991. CERN placed the Web software in the public domain on April 30, 1993, which helped it spread quickly. This distinction is worth teaching explicitly - it is a genuine and common student misconception.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Ten seconds of silent looking. Most intercontinental internet traffic travels through cables like these on the ocean floor, not satellites. Ask students whether this map matches what they pictured when they think about how the internet 'travels' around the world.
Reference labels (point to these chart features when teaching): 2007 map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November 30 to December 3, 1999 - massive protests surround the WTO meeting in Seattle, known ever since as the 'Battle in Seattle.' Present both sides honestly: protesters cited manufacturing job losses, downward wage pressure, and environmental and labor-standard concerns; supporters cited cheaper consumer goods and large poverty reduction in developing economies, especially East Asia. Do not resolve this debate for students - that is Part 5's job.</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exact speech students will read in the Activity's Primary Source Spotlight. Clinton concedes real costs - 'for two decades, most people have worked harder for less,' 'seemingly secure jobs have been lost' - while still arguing the U.S. must compete rather than retreat. Preview Part 5's Take a Position: students will weigh this same tradeoff for themselves.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Close on the two halves students must hold together: trade agreements and technology both connected the world's economies after the Cold War, and that connection produced genuine winners and genuine losers at the same time. Bridge directly into the Activity's Primary Source Spotlight and Take a Position.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slideLayout" Target="../slideLayouts/slideLayout1.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slideLayout" Target="../slideLayouts/slideLayout1.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slideLayout" Target="../slideLayouts/slideLayout1.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slideLayout" Target="../slideLayouts/slideLayout1.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B2A4A"/>
        </a:solidFill>
      </p:bgPr>
    </p:bg>
    <p:spTree>
      <p:nvGrpSpPr>
        <p:cNvPr id="1" name=""/>
        <p:cNvGrpSpPr/>
        <p:nvPr/>
      </p:nvGrpSpPr>
      <p:grpSpPr>
        <a:xfrm>
          <a:off x="0" y="0"/>
          <a:ext cx="0" cy="0"/>
          <a:chOff x="0" y="0"/>
          <a:chExt cx="0" cy="0"/>
        </a:xfrm>
      </p:grpSpPr>
      <p:sp>
        <p:nvSpPr>
          <p:cNvPr id="2" name="Text 0"/>
          <p:cNvSpPr/>
          <p:nvPr/>
        </p:nvSpPr>
        <p:spPr>
          <a:xfrm>
            <a:off x="457200" y="1371600"/>
            <a:ext cx="8229600" cy="1463040"/>
          </a:xfrm>
          <a:prstGeom prst="rect">
            <a:avLst/>
          </a:prstGeom>
          <a:noFill/>
          <a:ln/>
        </p:spPr>
        <p:txBody>
          <a:bodyPr wrap="square" rtlCol="0" anchor="ctr"/>
          <a:lstStyle/>
          <a:p>
            <a:pPr algn="ctr" indent="0" marL="0">
              <a:buNone/>
            </a:pPr>
            <a:r>
              <a:rPr lang="en-US" sz="3800" b="1" dirty="0">
                <a:solidFill>
                  <a:srgbClr val="FFFFFF"/>
                </a:solidFill>
                <a:latin typeface="Trebuchet MS" pitchFamily="34" charset="0"/>
                <a:ea typeface="Trebuchet MS" pitchFamily="34" charset="-122"/>
                <a:cs typeface="Trebuchet MS" pitchFamily="34" charset="-120"/>
              </a:rPr>
              <a:t>Globalization and the Modern World</a:t>
            </a:r>
            <a:endParaRPr lang="en-US" sz="3800" dirty="0"/>
          </a:p>
        </p:txBody>
      </p:sp>
      <p:sp>
        <p:nvSpPr>
          <p:cNvPr id="3" name="Text 1"/>
          <p:cNvSpPr/>
          <p:nvPr/>
        </p:nvSpPr>
        <p:spPr>
          <a:xfrm>
            <a:off x="457200" y="2926080"/>
            <a:ext cx="8229600" cy="457200"/>
          </a:xfrm>
          <a:prstGeom prst="rect">
            <a:avLst/>
          </a:prstGeom>
          <a:noFill/>
          <a:ln/>
        </p:spPr>
        <p:txBody>
          <a:bodyPr wrap="square" rtlCol="0" anchor="ctr"/>
          <a:lstStyle/>
          <a:p>
            <a:pPr algn="ctr" indent="0" marL="0">
              <a:buNone/>
            </a:pPr>
            <a:r>
              <a:rPr lang="en-US" sz="1800" i="1" dirty="0">
                <a:solidFill>
                  <a:srgbClr val="FFFFFF"/>
                </a:solidFill>
                <a:latin typeface="Arial" pitchFamily="34" charset="0"/>
                <a:ea typeface="Arial" pitchFamily="34" charset="-122"/>
                <a:cs typeface="Arial" pitchFamily="34" charset="-120"/>
              </a:rPr>
              <a:t>How trade agreements and technology connected the world's economies after the Cold War</a:t>
            </a:r>
            <a:endParaRPr lang="en-US" sz="1800" dirty="0"/>
          </a:p>
        </p:txBody>
      </p:sp>
      <p:sp>
        <p:nvSpPr>
          <p:cNvPr id="4" name="Shape 2"/>
          <p:cNvSpPr/>
          <p:nvPr/>
        </p:nvSpPr>
        <p:spPr>
          <a:xfrm>
            <a:off x="0" y="4942332"/>
            <a:ext cx="9144000" cy="109728"/>
          </a:xfrm>
          <a:prstGeom prst="rect">
            <a:avLst/>
          </a:prstGeom>
          <a:solidFill>
            <a:srgbClr val="2A9D8F"/>
          </a:solidFill>
          <a:ln w="12700">
            <a:solidFill>
              <a:srgbClr val="2A9D8F"/>
            </a:solidFill>
            <a:prstDash val="solid"/>
          </a:ln>
        </p:spPr>
      </p:sp>
      <p:sp>
        <p:nvSpPr>
          <p:cNvPr id="5" name="Shape 3"/>
          <p:cNvSpPr/>
          <p:nvPr/>
        </p:nvSpPr>
        <p:spPr>
          <a:xfrm>
            <a:off x="0" y="5052060"/>
            <a:ext cx="9144000" cy="91440"/>
          </a:xfrm>
          <a:prstGeom prst="rect">
            <a:avLst/>
          </a:prstGeom>
          <a:solidFill>
            <a:srgbClr val="E8735A"/>
          </a:solidFill>
          <a:ln w="12700">
            <a:solidFill>
              <a:srgbClr val="E8735A"/>
            </a:solidFill>
            <a:prstDash val="solid"/>
          </a:ln>
        </p:spPr>
      </p:sp>
      <p:sp>
        <p:nvSpPr>
          <p:cNvPr id="6" name="Text 4"/>
          <p:cNvSpPr/>
          <p:nvPr/>
        </p:nvSpPr>
        <p:spPr>
          <a:xfrm>
            <a:off x="0" y="4741164"/>
            <a:ext cx="9144000" cy="219456"/>
          </a:xfrm>
          <a:prstGeom prst="rect">
            <a:avLst/>
          </a:prstGeom>
          <a:noFill/>
          <a:ln/>
        </p:spPr>
        <p:txBody>
          <a:bodyPr wrap="square" rtlCol="0" anchor="ctr"/>
          <a:lstStyle/>
          <a:p>
            <a:pPr algn="ctr" indent="0" marL="0">
              <a:buNone/>
            </a:pPr>
            <a:r>
              <a:rPr lang="en-US" sz="900" dirty="0">
                <a:solidFill>
                  <a:srgbClr val="FFFFFF"/>
                </a:solidFill>
                <a:latin typeface="Arial" pitchFamily="34" charset="0"/>
                <a:ea typeface="Arial" pitchFamily="34" charset="-122"/>
                <a:cs typeface="Arial" pitchFamily="34" charset="-120"/>
              </a:rPr>
              <a:t>© More Lessons Less Planning  |  morelessonslessplanning.com</a:t>
            </a:r>
            <a:endParaRPr lang="en-US" sz="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5F5F5"/>
        </a:solidFill>
      </p:bgPr>
    </p:bg>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Learning Targets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781812"/>
          </a:xfrm>
          <a:prstGeom prst="rect">
            <a:avLst/>
          </a:prstGeom>
          <a:solidFill>
            <a:srgbClr val="FFFFFF"/>
          </a:solidFill>
          <a:ln w="12700">
            <a:solidFill>
              <a:srgbClr val="F2F2F2"/>
            </a:solidFill>
            <a:prstDash val="solid"/>
          </a:ln>
        </p:spPr>
      </p:sp>
      <p:sp>
        <p:nvSpPr>
          <p:cNvPr id="6" name="Shape 4"/>
          <p:cNvSpPr/>
          <p:nvPr/>
        </p:nvSpPr>
        <p:spPr>
          <a:xfrm>
            <a:off x="438912" y="912114"/>
            <a:ext cx="365760" cy="365760"/>
          </a:xfrm>
          <a:prstGeom prst="ellipse">
            <a:avLst/>
          </a:prstGeom>
          <a:solidFill>
            <a:srgbClr val="145F58"/>
          </a:solidFill>
          <a:ln w="12700">
            <a:solidFill>
              <a:srgbClr val="145F58"/>
            </a:solidFill>
            <a:prstDash val="solid"/>
          </a:ln>
        </p:spPr>
      </p:sp>
      <p:sp>
        <p:nvSpPr>
          <p:cNvPr id="7" name="Text 5"/>
          <p:cNvSpPr/>
          <p:nvPr/>
        </p:nvSpPr>
        <p:spPr>
          <a:xfrm>
            <a:off x="438912" y="912114"/>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8" name="mllp_textfit_body"/>
          <p:cNvSpPr/>
          <p:nvPr/>
        </p:nvSpPr>
        <p:spPr>
          <a:xfrm>
            <a:off x="941832" y="704088"/>
            <a:ext cx="7882128" cy="78181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Explain how NAFTA and the WTO reshaped the rules of global trade.</a:t>
            </a:r>
            <a:endParaRPr lang="en-US" sz="1800" dirty="0"/>
          </a:p>
        </p:txBody>
      </p:sp>
      <p:sp>
        <p:nvSpPr>
          <p:cNvPr id="9" name="Shape 7"/>
          <p:cNvSpPr/>
          <p:nvPr/>
        </p:nvSpPr>
        <p:spPr>
          <a:xfrm>
            <a:off x="274320" y="1549908"/>
            <a:ext cx="8595360" cy="781812"/>
          </a:xfrm>
          <a:prstGeom prst="rect">
            <a:avLst/>
          </a:prstGeom>
          <a:solidFill>
            <a:srgbClr val="FFFFFF"/>
          </a:solidFill>
          <a:ln w="12700">
            <a:solidFill>
              <a:srgbClr val="F2F2F2"/>
            </a:solidFill>
            <a:prstDash val="solid"/>
          </a:ln>
        </p:spPr>
      </p:sp>
      <p:sp>
        <p:nvSpPr>
          <p:cNvPr id="10" name="Shape 8"/>
          <p:cNvSpPr/>
          <p:nvPr/>
        </p:nvSpPr>
        <p:spPr>
          <a:xfrm>
            <a:off x="438912" y="1757934"/>
            <a:ext cx="365760" cy="365760"/>
          </a:xfrm>
          <a:prstGeom prst="ellipse">
            <a:avLst/>
          </a:prstGeom>
          <a:solidFill>
            <a:srgbClr val="145F58"/>
          </a:solidFill>
          <a:ln w="12700">
            <a:solidFill>
              <a:srgbClr val="145F58"/>
            </a:solidFill>
            <a:prstDash val="solid"/>
          </a:ln>
        </p:spPr>
      </p:sp>
      <p:sp>
        <p:nvSpPr>
          <p:cNvPr id="11" name="Text 9"/>
          <p:cNvSpPr/>
          <p:nvPr/>
        </p:nvSpPr>
        <p:spPr>
          <a:xfrm>
            <a:off x="438912" y="1757934"/>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2" name="mllp_textfit_body"/>
          <p:cNvSpPr/>
          <p:nvPr/>
        </p:nvSpPr>
        <p:spPr>
          <a:xfrm>
            <a:off x="941832" y="1549908"/>
            <a:ext cx="7882128" cy="78181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Trace how the EU and the euro tied Western Europe's economies together.</a:t>
            </a:r>
            <a:endParaRPr lang="en-US" sz="1800" dirty="0"/>
          </a:p>
        </p:txBody>
      </p:sp>
      <p:sp>
        <p:nvSpPr>
          <p:cNvPr id="13" name="Shape 11"/>
          <p:cNvSpPr/>
          <p:nvPr/>
        </p:nvSpPr>
        <p:spPr>
          <a:xfrm>
            <a:off x="274320" y="2395728"/>
            <a:ext cx="8595360" cy="781812"/>
          </a:xfrm>
          <a:prstGeom prst="rect">
            <a:avLst/>
          </a:prstGeom>
          <a:solidFill>
            <a:srgbClr val="FFFFFF"/>
          </a:solidFill>
          <a:ln w="12700">
            <a:solidFill>
              <a:srgbClr val="F2F2F2"/>
            </a:solidFill>
            <a:prstDash val="solid"/>
          </a:ln>
        </p:spPr>
      </p:sp>
      <p:sp>
        <p:nvSpPr>
          <p:cNvPr id="14" name="Shape 12"/>
          <p:cNvSpPr/>
          <p:nvPr/>
        </p:nvSpPr>
        <p:spPr>
          <a:xfrm>
            <a:off x="438912" y="2603754"/>
            <a:ext cx="365760" cy="365760"/>
          </a:xfrm>
          <a:prstGeom prst="ellipse">
            <a:avLst/>
          </a:prstGeom>
          <a:solidFill>
            <a:srgbClr val="145F58"/>
          </a:solidFill>
          <a:ln w="12700">
            <a:solidFill>
              <a:srgbClr val="145F58"/>
            </a:solidFill>
            <a:prstDash val="solid"/>
          </a:ln>
        </p:spPr>
      </p:sp>
      <p:sp>
        <p:nvSpPr>
          <p:cNvPr id="15" name="Text 13"/>
          <p:cNvSpPr/>
          <p:nvPr/>
        </p:nvSpPr>
        <p:spPr>
          <a:xfrm>
            <a:off x="438912" y="2603754"/>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6" name="mllp_textfit_body"/>
          <p:cNvSpPr/>
          <p:nvPr/>
        </p:nvSpPr>
        <p:spPr>
          <a:xfrm>
            <a:off x="941832" y="2395728"/>
            <a:ext cx="7882128" cy="78181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Describe how shipping containers and the Web changed how goods and info move.</a:t>
            </a:r>
            <a:endParaRPr lang="en-US" sz="1800" dirty="0"/>
          </a:p>
        </p:txBody>
      </p:sp>
      <p:sp>
        <p:nvSpPr>
          <p:cNvPr id="17" name="Shape 15"/>
          <p:cNvSpPr/>
          <p:nvPr/>
        </p:nvSpPr>
        <p:spPr>
          <a:xfrm>
            <a:off x="274320" y="3241548"/>
            <a:ext cx="8595360" cy="781812"/>
          </a:xfrm>
          <a:prstGeom prst="rect">
            <a:avLst/>
          </a:prstGeom>
          <a:solidFill>
            <a:srgbClr val="FFFFFF"/>
          </a:solidFill>
          <a:ln w="12700">
            <a:solidFill>
              <a:srgbClr val="F2F2F2"/>
            </a:solidFill>
            <a:prstDash val="solid"/>
          </a:ln>
        </p:spPr>
      </p:sp>
      <p:sp>
        <p:nvSpPr>
          <p:cNvPr id="18" name="Shape 16"/>
          <p:cNvSpPr/>
          <p:nvPr/>
        </p:nvSpPr>
        <p:spPr>
          <a:xfrm>
            <a:off x="438912" y="3449574"/>
            <a:ext cx="365760" cy="365760"/>
          </a:xfrm>
          <a:prstGeom prst="ellipse">
            <a:avLst/>
          </a:prstGeom>
          <a:solidFill>
            <a:srgbClr val="145F58"/>
          </a:solidFill>
          <a:ln w="12700">
            <a:solidFill>
              <a:srgbClr val="145F58"/>
            </a:solidFill>
            <a:prstDash val="solid"/>
          </a:ln>
        </p:spPr>
      </p:sp>
      <p:sp>
        <p:nvSpPr>
          <p:cNvPr id="19" name="Text 17"/>
          <p:cNvSpPr/>
          <p:nvPr/>
        </p:nvSpPr>
        <p:spPr>
          <a:xfrm>
            <a:off x="438912" y="3449574"/>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20" name="mllp_textfit_body"/>
          <p:cNvSpPr/>
          <p:nvPr/>
        </p:nvSpPr>
        <p:spPr>
          <a:xfrm>
            <a:off x="941832" y="3241548"/>
            <a:ext cx="7882128" cy="78181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Analyze Clinton's Dec. 8, 1993 remarks on signing NAFTA's Implementation Act.</a:t>
            </a:r>
            <a:endParaRPr lang="en-US" sz="1800" dirty="0"/>
          </a:p>
        </p:txBody>
      </p:sp>
      <p:sp>
        <p:nvSpPr>
          <p:cNvPr id="21" name="Shape 19"/>
          <p:cNvSpPr/>
          <p:nvPr/>
        </p:nvSpPr>
        <p:spPr>
          <a:xfrm>
            <a:off x="274320" y="4087368"/>
            <a:ext cx="8595360" cy="781812"/>
          </a:xfrm>
          <a:prstGeom prst="rect">
            <a:avLst/>
          </a:prstGeom>
          <a:solidFill>
            <a:srgbClr val="FFFFFF"/>
          </a:solidFill>
          <a:ln w="12700">
            <a:solidFill>
              <a:srgbClr val="F2F2F2"/>
            </a:solidFill>
            <a:prstDash val="solid"/>
          </a:ln>
        </p:spPr>
      </p:sp>
      <p:sp>
        <p:nvSpPr>
          <p:cNvPr id="22" name="Shape 20"/>
          <p:cNvSpPr/>
          <p:nvPr/>
        </p:nvSpPr>
        <p:spPr>
          <a:xfrm>
            <a:off x="438912" y="4295394"/>
            <a:ext cx="365760" cy="365760"/>
          </a:xfrm>
          <a:prstGeom prst="ellipse">
            <a:avLst/>
          </a:prstGeom>
          <a:solidFill>
            <a:srgbClr val="145F58"/>
          </a:solidFill>
          <a:ln w="12700">
            <a:solidFill>
              <a:srgbClr val="145F58"/>
            </a:solidFill>
            <a:prstDash val="solid"/>
          </a:ln>
        </p:spPr>
      </p:sp>
      <p:sp>
        <p:nvSpPr>
          <p:cNvPr id="23" name="Text 21"/>
          <p:cNvSpPr/>
          <p:nvPr/>
        </p:nvSpPr>
        <p:spPr>
          <a:xfrm>
            <a:off x="438912" y="4295394"/>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24" name="mllp_textfit_body"/>
          <p:cNvSpPr/>
          <p:nvPr/>
        </p:nvSpPr>
        <p:spPr>
          <a:xfrm>
            <a:off x="941832" y="4087368"/>
            <a:ext cx="7882128" cy="78181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Evaluate globalization's costs and benefits for workers and consumers.</a:t>
            </a:r>
            <a:endParaRPr lang="en-US" sz="18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What Is Globalization?</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bounded_body"/>
          <p:cNvSpPr/>
          <p:nvPr/>
        </p:nvSpPr>
        <p:spPr>
          <a:xfrm>
            <a:off x="365760" y="731520"/>
            <a:ext cx="8503920" cy="3506724"/>
          </a:xfrm>
          <a:prstGeom prst="rect">
            <a:avLst/>
          </a:prstGeom>
          <a:noFill/>
          <a:ln/>
        </p:spPr>
        <p:txBody>
          <a:bodyPr wrap="square" rtlCol="0" anchor="t"/>
          <a:lstStyle/>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After the Cold War ended, trade and technology tied economies together</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Globalization: trade agreements and technology connecting economies</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A tariff is a tax a government places on goods imported from abroad</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Lower tariffs and faster technology both accelerated global trade</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This lesson asks you to evaluate the results, not just describe them</a:t>
            </a:r>
            <a:endParaRPr lang="en-US" sz="1800" dirty="0"/>
          </a:p>
        </p:txBody>
      </p:sp>
      <p:sp>
        <p:nvSpPr>
          <p:cNvPr id="6" name="Shape 4"/>
          <p:cNvSpPr/>
          <p:nvPr/>
        </p:nvSpPr>
        <p:spPr>
          <a:xfrm>
            <a:off x="274320" y="4302252"/>
            <a:ext cx="8595360" cy="512064"/>
          </a:xfrm>
          <a:prstGeom prst="rect">
            <a:avLst/>
          </a:prstGeom>
          <a:solidFill>
            <a:srgbClr val="FFF8F6"/>
          </a:solidFill>
          <a:ln w="12700">
            <a:solidFill>
              <a:srgbClr val="E8735A"/>
            </a:solidFill>
            <a:prstDash val="solid"/>
          </a:ln>
        </p:spPr>
      </p:sp>
      <p:sp>
        <p:nvSpPr>
          <p:cNvPr id="7" name="Shape 5"/>
          <p:cNvSpPr/>
          <p:nvPr/>
        </p:nvSpPr>
        <p:spPr>
          <a:xfrm>
            <a:off x="274320" y="4302252"/>
            <a:ext cx="64008" cy="512064"/>
          </a:xfrm>
          <a:prstGeom prst="rect">
            <a:avLst/>
          </a:prstGeom>
          <a:solidFill>
            <a:srgbClr val="E8735A"/>
          </a:solidFill>
          <a:ln w="12700">
            <a:solidFill>
              <a:srgbClr val="E8735A"/>
            </a:solidFill>
            <a:prstDash val="solid"/>
          </a:ln>
        </p:spPr>
      </p:sp>
      <p:sp>
        <p:nvSpPr>
          <p:cNvPr id="8" name="bounded_callout"/>
          <p:cNvSpPr/>
          <p:nvPr/>
        </p:nvSpPr>
        <p:spPr>
          <a:xfrm>
            <a:off x="457200" y="434797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globalization is the process by which trade agreements and technology connected the world's economies after the Cold War.</a:t>
            </a:r>
            <a:endParaRPr lang="en-US" sz="14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5F5F5"/>
        </a:solidFill>
      </p:bgPr>
    </p:bg>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NAFTA: Four Distinct Events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804672"/>
          </a:xfrm>
          <a:prstGeom prst="rect">
            <a:avLst/>
          </a:prstGeom>
          <a:solidFill>
            <a:srgbClr val="FFFFFF"/>
          </a:solidFill>
          <a:ln w="12700">
            <a:solidFill>
              <a:srgbClr val="F2F2F2"/>
            </a:solidFill>
            <a:prstDash val="solid"/>
          </a:ln>
        </p:spPr>
      </p:sp>
      <p:sp>
        <p:nvSpPr>
          <p:cNvPr id="6" name="Shape 4"/>
          <p:cNvSpPr/>
          <p:nvPr/>
        </p:nvSpPr>
        <p:spPr>
          <a:xfrm>
            <a:off x="420624" y="914400"/>
            <a:ext cx="384048" cy="384048"/>
          </a:xfrm>
          <a:prstGeom prst="ellipse">
            <a:avLst/>
          </a:prstGeom>
          <a:solidFill>
            <a:srgbClr val="145F58"/>
          </a:solidFill>
          <a:ln w="12700">
            <a:solidFill>
              <a:srgbClr val="145F58"/>
            </a:solidFill>
            <a:prstDash val="solid"/>
          </a:ln>
        </p:spPr>
      </p:sp>
      <p:sp>
        <p:nvSpPr>
          <p:cNvPr id="7" name="Text 5"/>
          <p:cNvSpPr/>
          <p:nvPr/>
        </p:nvSpPr>
        <p:spPr>
          <a:xfrm>
            <a:off x="420624" y="914400"/>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8" name="bounded_body"/>
          <p:cNvSpPr/>
          <p:nvPr/>
        </p:nvSpPr>
        <p:spPr>
          <a:xfrm>
            <a:off x="914400" y="704088"/>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October 7, 1992</a:t>
            </a:r>
            <a:endParaRPr lang="en-US" sz="1800" dirty="0"/>
          </a:p>
        </p:txBody>
      </p:sp>
      <p:sp>
        <p:nvSpPr>
          <p:cNvPr id="9" name="bounded_body"/>
          <p:cNvSpPr/>
          <p:nvPr/>
        </p:nvSpPr>
        <p:spPr>
          <a:xfrm>
            <a:off x="3566160" y="704088"/>
            <a:ext cx="5257800" cy="80467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NAFTA is initialed by Bush, Salinas, and Mulroney - not yet signed.</a:t>
            </a:r>
            <a:endParaRPr lang="en-US" sz="1800" dirty="0"/>
          </a:p>
        </p:txBody>
      </p:sp>
      <p:sp>
        <p:nvSpPr>
          <p:cNvPr id="10" name="Shape 8"/>
          <p:cNvSpPr/>
          <p:nvPr/>
        </p:nvSpPr>
        <p:spPr>
          <a:xfrm>
            <a:off x="274320" y="1563624"/>
            <a:ext cx="8595360" cy="804672"/>
          </a:xfrm>
          <a:prstGeom prst="rect">
            <a:avLst/>
          </a:prstGeom>
          <a:solidFill>
            <a:srgbClr val="FFFFFF"/>
          </a:solidFill>
          <a:ln w="12700">
            <a:solidFill>
              <a:srgbClr val="F2F2F2"/>
            </a:solidFill>
            <a:prstDash val="solid"/>
          </a:ln>
        </p:spPr>
      </p:sp>
      <p:sp>
        <p:nvSpPr>
          <p:cNvPr id="11" name="Shape 9"/>
          <p:cNvSpPr/>
          <p:nvPr/>
        </p:nvSpPr>
        <p:spPr>
          <a:xfrm>
            <a:off x="420624" y="1773936"/>
            <a:ext cx="384048" cy="384048"/>
          </a:xfrm>
          <a:prstGeom prst="ellipse">
            <a:avLst/>
          </a:prstGeom>
          <a:solidFill>
            <a:srgbClr val="145F58"/>
          </a:solidFill>
          <a:ln w="12700">
            <a:solidFill>
              <a:srgbClr val="145F58"/>
            </a:solidFill>
            <a:prstDash val="solid"/>
          </a:ln>
        </p:spPr>
      </p:sp>
      <p:sp>
        <p:nvSpPr>
          <p:cNvPr id="12" name="Text 10"/>
          <p:cNvSpPr/>
          <p:nvPr/>
        </p:nvSpPr>
        <p:spPr>
          <a:xfrm>
            <a:off x="420624" y="1773936"/>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3" name="bounded_body"/>
          <p:cNvSpPr/>
          <p:nvPr/>
        </p:nvSpPr>
        <p:spPr>
          <a:xfrm>
            <a:off x="914400" y="1563624"/>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December 17, 1992</a:t>
            </a:r>
            <a:endParaRPr lang="en-US" sz="1800" dirty="0"/>
          </a:p>
        </p:txBody>
      </p:sp>
      <p:sp>
        <p:nvSpPr>
          <p:cNvPr id="14" name="bounded_body"/>
          <p:cNvSpPr/>
          <p:nvPr/>
        </p:nvSpPr>
        <p:spPr>
          <a:xfrm>
            <a:off x="3566160" y="1563624"/>
            <a:ext cx="5257800" cy="80467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The three leaders formally sign NAFTA.</a:t>
            </a:r>
            <a:endParaRPr lang="en-US" sz="1800" dirty="0"/>
          </a:p>
        </p:txBody>
      </p:sp>
      <p:sp>
        <p:nvSpPr>
          <p:cNvPr id="15" name="Shape 13"/>
          <p:cNvSpPr/>
          <p:nvPr/>
        </p:nvSpPr>
        <p:spPr>
          <a:xfrm>
            <a:off x="274320" y="2423160"/>
            <a:ext cx="8595360" cy="804672"/>
          </a:xfrm>
          <a:prstGeom prst="rect">
            <a:avLst/>
          </a:prstGeom>
          <a:solidFill>
            <a:srgbClr val="FFFFFF"/>
          </a:solidFill>
          <a:ln w="12700">
            <a:solidFill>
              <a:srgbClr val="F2F2F2"/>
            </a:solidFill>
            <a:prstDash val="solid"/>
          </a:ln>
        </p:spPr>
      </p:sp>
      <p:sp>
        <p:nvSpPr>
          <p:cNvPr id="16" name="Shape 14"/>
          <p:cNvSpPr/>
          <p:nvPr/>
        </p:nvSpPr>
        <p:spPr>
          <a:xfrm>
            <a:off x="420624" y="2633472"/>
            <a:ext cx="384048" cy="384048"/>
          </a:xfrm>
          <a:prstGeom prst="ellipse">
            <a:avLst/>
          </a:prstGeom>
          <a:solidFill>
            <a:srgbClr val="145F58"/>
          </a:solidFill>
          <a:ln w="12700">
            <a:solidFill>
              <a:srgbClr val="145F58"/>
            </a:solidFill>
            <a:prstDash val="solid"/>
          </a:ln>
        </p:spPr>
      </p:sp>
      <p:sp>
        <p:nvSpPr>
          <p:cNvPr id="17" name="Text 15"/>
          <p:cNvSpPr/>
          <p:nvPr/>
        </p:nvSpPr>
        <p:spPr>
          <a:xfrm>
            <a:off x="420624" y="2633472"/>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8" name="bounded_body"/>
          <p:cNvSpPr/>
          <p:nvPr/>
        </p:nvSpPr>
        <p:spPr>
          <a:xfrm>
            <a:off x="914400" y="2423160"/>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September 14, 1993</a:t>
            </a:r>
            <a:endParaRPr lang="en-US" sz="1800" dirty="0"/>
          </a:p>
        </p:txBody>
      </p:sp>
      <p:sp>
        <p:nvSpPr>
          <p:cNvPr id="19" name="bounded_body"/>
          <p:cNvSpPr/>
          <p:nvPr/>
        </p:nvSpPr>
        <p:spPr>
          <a:xfrm>
            <a:off x="3566160" y="2423160"/>
            <a:ext cx="5257800" cy="80467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Supplemental side agreements on labor and environment are signed.</a:t>
            </a:r>
            <a:endParaRPr lang="en-US" sz="1800" dirty="0"/>
          </a:p>
        </p:txBody>
      </p:sp>
      <p:sp>
        <p:nvSpPr>
          <p:cNvPr id="20" name="Shape 18"/>
          <p:cNvSpPr/>
          <p:nvPr/>
        </p:nvSpPr>
        <p:spPr>
          <a:xfrm>
            <a:off x="274320" y="3282696"/>
            <a:ext cx="8595360" cy="804672"/>
          </a:xfrm>
          <a:prstGeom prst="rect">
            <a:avLst/>
          </a:prstGeom>
          <a:solidFill>
            <a:srgbClr val="FFFFFF"/>
          </a:solidFill>
          <a:ln w="12700">
            <a:solidFill>
              <a:srgbClr val="F2F2F2"/>
            </a:solidFill>
            <a:prstDash val="solid"/>
          </a:ln>
        </p:spPr>
      </p:sp>
      <p:sp>
        <p:nvSpPr>
          <p:cNvPr id="21" name="Shape 19"/>
          <p:cNvSpPr/>
          <p:nvPr/>
        </p:nvSpPr>
        <p:spPr>
          <a:xfrm>
            <a:off x="420624" y="3493008"/>
            <a:ext cx="384048" cy="384048"/>
          </a:xfrm>
          <a:prstGeom prst="ellipse">
            <a:avLst/>
          </a:prstGeom>
          <a:solidFill>
            <a:srgbClr val="145F58"/>
          </a:solidFill>
          <a:ln w="12700">
            <a:solidFill>
              <a:srgbClr val="145F58"/>
            </a:solidFill>
            <a:prstDash val="solid"/>
          </a:ln>
        </p:spPr>
      </p:sp>
      <p:sp>
        <p:nvSpPr>
          <p:cNvPr id="22" name="Text 20"/>
          <p:cNvSpPr/>
          <p:nvPr/>
        </p:nvSpPr>
        <p:spPr>
          <a:xfrm>
            <a:off x="420624" y="3493008"/>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23" name="bounded_body"/>
          <p:cNvSpPr/>
          <p:nvPr/>
        </p:nvSpPr>
        <p:spPr>
          <a:xfrm>
            <a:off x="914400" y="3282696"/>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January 1, 1994</a:t>
            </a:r>
            <a:endParaRPr lang="en-US" sz="1800" dirty="0"/>
          </a:p>
        </p:txBody>
      </p:sp>
      <p:sp>
        <p:nvSpPr>
          <p:cNvPr id="24" name="bounded_body"/>
          <p:cNvSpPr/>
          <p:nvPr/>
        </p:nvSpPr>
        <p:spPr>
          <a:xfrm>
            <a:off x="3566160" y="3282696"/>
            <a:ext cx="5257800" cy="80467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NAFTA finally takes effect - more than a year after it was signed.</a:t>
            </a:r>
            <a:endParaRPr lang="en-US" sz="1800" dirty="0"/>
          </a:p>
        </p:txBody>
      </p:sp>
      <p:sp>
        <p:nvSpPr>
          <p:cNvPr id="25" name="Shape 23"/>
          <p:cNvSpPr/>
          <p:nvPr/>
        </p:nvSpPr>
        <p:spPr>
          <a:xfrm>
            <a:off x="274320" y="4142232"/>
            <a:ext cx="8595360" cy="512064"/>
          </a:xfrm>
          <a:prstGeom prst="rect">
            <a:avLst/>
          </a:prstGeom>
          <a:solidFill>
            <a:srgbClr val="FFF8F6"/>
          </a:solidFill>
          <a:ln w="12700">
            <a:solidFill>
              <a:srgbClr val="E8735A"/>
            </a:solidFill>
            <a:prstDash val="solid"/>
          </a:ln>
        </p:spPr>
      </p:sp>
      <p:sp>
        <p:nvSpPr>
          <p:cNvPr id="26" name="Shape 24"/>
          <p:cNvSpPr/>
          <p:nvPr/>
        </p:nvSpPr>
        <p:spPr>
          <a:xfrm>
            <a:off x="274320" y="4142232"/>
            <a:ext cx="64008" cy="512064"/>
          </a:xfrm>
          <a:prstGeom prst="rect">
            <a:avLst/>
          </a:prstGeom>
          <a:solidFill>
            <a:srgbClr val="E8735A"/>
          </a:solidFill>
          <a:ln w="12700">
            <a:solidFill>
              <a:srgbClr val="E8735A"/>
            </a:solidFill>
            <a:prstDash val="solid"/>
          </a:ln>
        </p:spPr>
      </p:sp>
      <p:sp>
        <p:nvSpPr>
          <p:cNvPr id="27" name="bounded_callout"/>
          <p:cNvSpPr/>
          <p:nvPr/>
        </p:nvSpPr>
        <p:spPr>
          <a:xfrm>
            <a:off x="457200" y="418795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Important: NAFTA - the North American Free Trade Agreement among the United States, Canada, and Mexico - moved through four separate steps, not one.</a:t>
            </a:r>
            <a:endParaRPr lang="en-US" sz="14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The NAFTA Initialing Ceremony, October 1992</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457200" y="758952"/>
            <a:ext cx="8229600" cy="3616452"/>
          </a:xfrm>
          <a:prstGeom prst="rect">
            <a:avLst/>
          </a:prstGeom>
          <a:solidFill>
            <a:srgbClr val="FFFFFF"/>
          </a:solidFill>
          <a:ln w="12700">
            <a:solidFill>
              <a:srgbClr val="F2F2F2"/>
            </a:solidFill>
            <a:prstDash val="solid"/>
          </a:ln>
        </p:spPr>
      </p:sp>
      <p:pic>
        <p:nvPicPr>
          <p:cNvPr id="6" name="Image 0" descr="Documentary photograph of the October 7, 1992 NAFTA initialing ceremony, held outdoors under trees. Three trade officials sit signing documents at a blue-draped table; three national leaders stand behind them, with the Mexican, United States, and Canadian flags visible in the background. This is the initialing ceremony, not the December 1993 signing of the Implementation Act.">    </p:cNvPr>
          <p:cNvPicPr>
            <a:picLocks noChangeAspect="1"/>
          </p:cNvPicPr>
          <p:nvPr/>
        </p:nvPicPr>
        <p:blipFill>
          <a:blip r:embed="rId1"/>
          <a:stretch>
            <a:fillRect/>
          </a:stretch>
        </p:blipFill>
        <p:spPr>
          <a:xfrm>
            <a:off x="2800350" y="795528"/>
            <a:ext cx="3543300" cy="3543300"/>
          </a:xfrm>
          <a:prstGeom prst="rect">
            <a:avLst/>
          </a:prstGeom>
        </p:spPr>
      </p:pic>
      <p:sp>
        <p:nvSpPr>
          <p:cNvPr id="7" name="mllp_textfit_caption"/>
          <p:cNvSpPr/>
          <p:nvPr/>
        </p:nvSpPr>
        <p:spPr>
          <a:xfrm>
            <a:off x="457200" y="4430268"/>
            <a:ext cx="8229600" cy="402336"/>
          </a:xfrm>
          <a:prstGeom prst="rect">
            <a:avLst/>
          </a:prstGeom>
          <a:noFill/>
          <a:ln/>
        </p:spPr>
        <p:txBody>
          <a:bodyPr wrap="square" rtlCol="0" anchor="t"/>
          <a:lstStyle/>
          <a:p>
            <a:pPr algn="ctr" indent="0" marL="0">
              <a:buNone/>
            </a:pPr>
            <a:r>
              <a:rPr lang="en-US" sz="1600" i="1" dirty="0">
                <a:solidFill>
                  <a:srgbClr val="595959"/>
                </a:solidFill>
                <a:latin typeface="Arial" pitchFamily="34" charset="0"/>
                <a:ea typeface="Arial" pitchFamily="34" charset="-122"/>
                <a:cs typeface="Arial" pitchFamily="34" charset="-120"/>
              </a:rPr>
              <a:t>The October 7, 1992 NAFTA initialing ceremony - not the Dec. 1993 signing.</a:t>
            </a:r>
            <a:endParaRPr lang="en-US" sz="16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From Signing to Taking Effect</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bounded_body"/>
          <p:cNvSpPr/>
          <p:nvPr/>
        </p:nvSpPr>
        <p:spPr>
          <a:xfrm>
            <a:off x="365760" y="731520"/>
            <a:ext cx="8503920" cy="3506724"/>
          </a:xfrm>
          <a:prstGeom prst="rect">
            <a:avLst/>
          </a:prstGeom>
          <a:noFill/>
          <a:ln/>
        </p:spPr>
        <p:txBody>
          <a:bodyPr wrap="square" rtlCol="0" anchor="t"/>
          <a:lstStyle/>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On September 14, 1993, supplemental side agreements are signed</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These agreements covered labor rights and environmental protection</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On December 8, 1993, Clinton signs the NAFTA Implementation Act into law</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That law is the actual source you will read in the Activity</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NAFTA does not take effect until January 1, 1994 - three weeks later</a:t>
            </a:r>
            <a:endParaRPr lang="en-US" sz="1800" dirty="0"/>
          </a:p>
        </p:txBody>
      </p:sp>
      <p:sp>
        <p:nvSpPr>
          <p:cNvPr id="6" name="Shape 4"/>
          <p:cNvSpPr/>
          <p:nvPr/>
        </p:nvSpPr>
        <p:spPr>
          <a:xfrm>
            <a:off x="274320" y="4302252"/>
            <a:ext cx="8595360" cy="512064"/>
          </a:xfrm>
          <a:prstGeom prst="rect">
            <a:avLst/>
          </a:prstGeom>
          <a:solidFill>
            <a:srgbClr val="FFF8F6"/>
          </a:solidFill>
          <a:ln w="12700">
            <a:solidFill>
              <a:srgbClr val="E8735A"/>
            </a:solidFill>
            <a:prstDash val="solid"/>
          </a:ln>
        </p:spPr>
      </p:sp>
      <p:sp>
        <p:nvSpPr>
          <p:cNvPr id="7" name="Shape 5"/>
          <p:cNvSpPr/>
          <p:nvPr/>
        </p:nvSpPr>
        <p:spPr>
          <a:xfrm>
            <a:off x="274320" y="4302252"/>
            <a:ext cx="64008" cy="512064"/>
          </a:xfrm>
          <a:prstGeom prst="rect">
            <a:avLst/>
          </a:prstGeom>
          <a:solidFill>
            <a:srgbClr val="E8735A"/>
          </a:solidFill>
          <a:ln w="12700">
            <a:solidFill>
              <a:srgbClr val="E8735A"/>
            </a:solidFill>
            <a:prstDash val="solid"/>
          </a:ln>
        </p:spPr>
      </p:sp>
      <p:sp>
        <p:nvSpPr>
          <p:cNvPr id="8" name="bounded_callout"/>
          <p:cNvSpPr/>
          <p:nvPr/>
        </p:nvSpPr>
        <p:spPr>
          <a:xfrm>
            <a:off x="457200" y="434797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Congress had to pass an Implementation Act before NAFTA - a signed treaty - could become U.S. law.</a:t>
            </a:r>
            <a:endParaRPr lang="en-US" sz="14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600" b="1" dirty="0">
                <a:solidFill>
                  <a:srgbClr val="FFFFFF"/>
                </a:solidFill>
                <a:latin typeface="Trebuchet MS" pitchFamily="34" charset="0"/>
                <a:ea typeface="Trebuchet MS" pitchFamily="34" charset="-122"/>
                <a:cs typeface="Trebuchet MS" pitchFamily="34" charset="-120"/>
              </a:rPr>
              <a:t>Signing the NAFTA Side Agreements, September 1993</a:t>
            </a:r>
            <a:endParaRPr lang="en-US" sz="26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457200" y="758952"/>
            <a:ext cx="8229600" cy="3616452"/>
          </a:xfrm>
          <a:prstGeom prst="rect">
            <a:avLst/>
          </a:prstGeom>
          <a:solidFill>
            <a:srgbClr val="FFFFFF"/>
          </a:solidFill>
          <a:ln w="12700">
            <a:solidFill>
              <a:srgbClr val="F2F2F2"/>
            </a:solidFill>
            <a:prstDash val="solid"/>
          </a:ln>
        </p:spPr>
      </p:sp>
      <p:pic>
        <p:nvPicPr>
          <p:cNvPr id="6" name="Image 0" descr="Documentary photograph of President Clinton seated at a wooden table signing the NAFTA supplemental (side) agreements in the White House East Room on September 14, 1993, with former Presidents Ford, Carter, and Bush and other officials standing behind him. Despite the source filename, this is not the December 8, 1993 Implementation Act signing.">    </p:cNvPr>
          <p:cNvPicPr>
            <a:picLocks noChangeAspect="1"/>
          </p:cNvPicPr>
          <p:nvPr/>
        </p:nvPicPr>
        <p:blipFill>
          <a:blip r:embed="rId1"/>
          <a:stretch>
            <a:fillRect/>
          </a:stretch>
        </p:blipFill>
        <p:spPr>
          <a:xfrm>
            <a:off x="2800350" y="795528"/>
            <a:ext cx="3543300" cy="3543300"/>
          </a:xfrm>
          <a:prstGeom prst="rect">
            <a:avLst/>
          </a:prstGeom>
        </p:spPr>
      </p:pic>
      <p:sp>
        <p:nvSpPr>
          <p:cNvPr id="7" name="mllp_textfit_caption"/>
          <p:cNvSpPr/>
          <p:nvPr/>
        </p:nvSpPr>
        <p:spPr>
          <a:xfrm>
            <a:off x="457200" y="4430268"/>
            <a:ext cx="8229600" cy="402336"/>
          </a:xfrm>
          <a:prstGeom prst="rect">
            <a:avLst/>
          </a:prstGeom>
          <a:noFill/>
          <a:ln/>
        </p:spPr>
        <p:txBody>
          <a:bodyPr wrap="square" rtlCol="0" anchor="t"/>
          <a:lstStyle/>
          <a:p>
            <a:pPr algn="ctr" indent="0" marL="0">
              <a:buNone/>
            </a:pPr>
            <a:r>
              <a:rPr lang="en-US" sz="1600" i="1" dirty="0">
                <a:solidFill>
                  <a:srgbClr val="595959"/>
                </a:solidFill>
                <a:latin typeface="Arial" pitchFamily="34" charset="0"/>
                <a:ea typeface="Arial" pitchFamily="34" charset="-122"/>
                <a:cs typeface="Arial" pitchFamily="34" charset="-120"/>
              </a:rPr>
              <a:t>Clinton signs the NAFTA side agreements, Sept. 14, 1993.</a:t>
            </a:r>
            <a:endParaRPr lang="en-US" sz="16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GATT: The Old System</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31520"/>
            <a:ext cx="4206240" cy="384048"/>
          </a:xfrm>
          <a:prstGeom prst="rect">
            <a:avLst/>
          </a:prstGeom>
          <a:solidFill>
            <a:srgbClr val="145F58"/>
          </a:solidFill>
          <a:ln w="12700">
            <a:solidFill>
              <a:srgbClr val="145F58"/>
            </a:solidFill>
            <a:prstDash val="solid"/>
          </a:ln>
        </p:spPr>
      </p:sp>
      <p:sp>
        <p:nvSpPr>
          <p:cNvPr id="6" name="Text 4"/>
          <p:cNvSpPr/>
          <p:nvPr/>
        </p:nvSpPr>
        <p:spPr>
          <a:xfrm>
            <a:off x="274320" y="731520"/>
            <a:ext cx="4206240" cy="384048"/>
          </a:xfrm>
          <a:prstGeom prst="rect">
            <a:avLst/>
          </a:prstGeom>
          <a:noFill/>
          <a:ln/>
        </p:spPr>
        <p:txBody>
          <a:bodyPr wrap="square" lIns="0" tIns="0" rIns="0" bIns="0" rtlCol="0" anchor="ctr"/>
          <a:lstStyle/>
          <a:p>
            <a:pPr algn="ctr" indent="0" marL="0">
              <a:buNone/>
            </a:pPr>
            <a:r>
              <a:rPr lang="en-US" sz="1600" b="1" dirty="0">
                <a:solidFill>
                  <a:srgbClr val="FFFFFF"/>
                </a:solidFill>
                <a:latin typeface="Trebuchet MS" pitchFamily="34" charset="0"/>
                <a:ea typeface="Trebuchet MS" pitchFamily="34" charset="-122"/>
                <a:cs typeface="Trebuchet MS" pitchFamily="34" charset="-120"/>
              </a:rPr>
              <a:t>What GATT Was</a:t>
            </a:r>
            <a:endParaRPr lang="en-US" sz="1600" dirty="0"/>
          </a:p>
        </p:txBody>
      </p:sp>
      <p:sp>
        <p:nvSpPr>
          <p:cNvPr id="7" name="Shape 5"/>
          <p:cNvSpPr/>
          <p:nvPr/>
        </p:nvSpPr>
        <p:spPr>
          <a:xfrm>
            <a:off x="274320" y="1115568"/>
            <a:ext cx="4206240" cy="3076956"/>
          </a:xfrm>
          <a:prstGeom prst="rect">
            <a:avLst/>
          </a:prstGeom>
          <a:solidFill>
            <a:srgbClr val="F0FAF8"/>
          </a:solidFill>
          <a:ln w="12700">
            <a:solidFill>
              <a:srgbClr val="DDDDDD"/>
            </a:solidFill>
            <a:prstDash val="solid"/>
          </a:ln>
        </p:spPr>
      </p:sp>
      <p:sp>
        <p:nvSpPr>
          <p:cNvPr id="8" name="bounded_body"/>
          <p:cNvSpPr/>
          <p:nvPr/>
        </p:nvSpPr>
        <p:spPr>
          <a:xfrm>
            <a:off x="38404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GATT: General Agreement on Tariffs and Trade</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Concluded in 1947, in force from 1948</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Reduced tariffs among member nations</a:t>
            </a:r>
            <a:endParaRPr lang="en-US" sz="1800" dirty="0"/>
          </a:p>
        </p:txBody>
      </p:sp>
      <p:sp>
        <p:nvSpPr>
          <p:cNvPr id="9" name="Shape 7"/>
          <p:cNvSpPr/>
          <p:nvPr/>
        </p:nvSpPr>
        <p:spPr>
          <a:xfrm>
            <a:off x="4572000" y="822960"/>
            <a:ext cx="0" cy="3278124"/>
          </a:xfrm>
          <a:prstGeom prst="line">
            <a:avLst/>
          </a:prstGeom>
          <a:noFill/>
          <a:ln w="12700">
            <a:solidFill>
              <a:srgbClr val="F2F2F2"/>
            </a:solidFill>
            <a:prstDash val="solid"/>
          </a:ln>
        </p:spPr>
      </p:sp>
      <p:sp>
        <p:nvSpPr>
          <p:cNvPr id="10" name="Shape 8"/>
          <p:cNvSpPr/>
          <p:nvPr/>
        </p:nvSpPr>
        <p:spPr>
          <a:xfrm>
            <a:off x="4663440" y="731520"/>
            <a:ext cx="4206240" cy="384048"/>
          </a:xfrm>
          <a:prstGeom prst="rect">
            <a:avLst/>
          </a:prstGeom>
          <a:solidFill>
            <a:srgbClr val="E8735A"/>
          </a:solidFill>
          <a:ln w="12700">
            <a:solidFill>
              <a:srgbClr val="E8735A"/>
            </a:solidFill>
            <a:prstDash val="solid"/>
          </a:ln>
        </p:spPr>
      </p:sp>
      <p:sp>
        <p:nvSpPr>
          <p:cNvPr id="11" name="Text 9"/>
          <p:cNvSpPr/>
          <p:nvPr/>
        </p:nvSpPr>
        <p:spPr>
          <a:xfrm>
            <a:off x="4663440" y="731520"/>
            <a:ext cx="4206240" cy="384048"/>
          </a:xfrm>
          <a:prstGeom prst="rect">
            <a:avLst/>
          </a:prstGeom>
          <a:noFill/>
          <a:ln/>
        </p:spPr>
        <p:txBody>
          <a:bodyPr wrap="square" lIns="0" tIns="0" rIns="0" bIns="0" rtlCol="0" anchor="ctr"/>
          <a:lstStyle/>
          <a:p>
            <a:pPr algn="ctr" indent="0" marL="0">
              <a:buNone/>
            </a:pPr>
            <a:r>
              <a:rPr lang="en-US" sz="1600" b="1" dirty="0">
                <a:solidFill>
                  <a:srgbClr val="1B2A4A"/>
                </a:solidFill>
                <a:latin typeface="Trebuchet MS" pitchFamily="34" charset="0"/>
                <a:ea typeface="Trebuchet MS" pitchFamily="34" charset="-122"/>
                <a:cs typeface="Trebuchet MS" pitchFamily="34" charset="-120"/>
              </a:rPr>
              <a:t>Its Limits</a:t>
            </a:r>
            <a:endParaRPr lang="en-US" sz="1600" dirty="0"/>
          </a:p>
        </p:txBody>
      </p:sp>
      <p:sp>
        <p:nvSpPr>
          <p:cNvPr id="12" name="Shape 10"/>
          <p:cNvSpPr/>
          <p:nvPr/>
        </p:nvSpPr>
        <p:spPr>
          <a:xfrm>
            <a:off x="4663440" y="1115568"/>
            <a:ext cx="4206240" cy="3076956"/>
          </a:xfrm>
          <a:prstGeom prst="rect">
            <a:avLst/>
          </a:prstGeom>
          <a:solidFill>
            <a:srgbClr val="FFF8F6"/>
          </a:solidFill>
          <a:ln w="12700">
            <a:solidFill>
              <a:srgbClr val="DDDDDD"/>
            </a:solidFill>
            <a:prstDash val="solid"/>
          </a:ln>
        </p:spPr>
      </p:sp>
      <p:sp>
        <p:nvSpPr>
          <p:cNvPr id="13" name="bounded_body"/>
          <p:cNvSpPr/>
          <p:nvPr/>
        </p:nvSpPr>
        <p:spPr>
          <a:xfrm>
            <a:off x="477316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No standing organization to enforce the rules</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Disputes were harder to resolve consistently</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Set the stage for something more permanent</a:t>
            </a:r>
            <a:endParaRPr lang="en-US" sz="1800" dirty="0"/>
          </a:p>
        </p:txBody>
      </p:sp>
      <p:sp>
        <p:nvSpPr>
          <p:cNvPr id="14" name="Shape 12"/>
          <p:cNvSpPr/>
          <p:nvPr/>
        </p:nvSpPr>
        <p:spPr>
          <a:xfrm>
            <a:off x="274320" y="4384548"/>
            <a:ext cx="8595360" cy="512064"/>
          </a:xfrm>
          <a:prstGeom prst="rect">
            <a:avLst/>
          </a:prstGeom>
          <a:solidFill>
            <a:srgbClr val="FFF8F6"/>
          </a:solidFill>
          <a:ln w="12700">
            <a:solidFill>
              <a:srgbClr val="E8735A"/>
            </a:solidFill>
            <a:prstDash val="solid"/>
          </a:ln>
        </p:spPr>
      </p:sp>
      <p:sp>
        <p:nvSpPr>
          <p:cNvPr id="15" name="Shape 13"/>
          <p:cNvSpPr/>
          <p:nvPr/>
        </p:nvSpPr>
        <p:spPr>
          <a:xfrm>
            <a:off x="274320" y="4384548"/>
            <a:ext cx="64008" cy="512064"/>
          </a:xfrm>
          <a:prstGeom prst="rect">
            <a:avLst/>
          </a:prstGeom>
          <a:solidFill>
            <a:srgbClr val="E8735A"/>
          </a:solidFill>
          <a:ln w="12700">
            <a:solidFill>
              <a:srgbClr val="E8735A"/>
            </a:solidFill>
            <a:prstDash val="solid"/>
          </a:ln>
        </p:spPr>
      </p:sp>
      <p:sp>
        <p:nvSpPr>
          <p:cNvPr id="16" name="bounded_callout"/>
          <p:cNvSpPr/>
          <p:nvPr/>
        </p:nvSpPr>
        <p:spPr>
          <a:xfrm>
            <a:off x="457200" y="4430268"/>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GATT (General Agreement on Tariffs and Trade) - in force from 1948 - reduced tariffs but had no permanent institution behind it.</a:t>
            </a:r>
            <a:endParaRPr lang="en-US" sz="14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5F5F5"/>
        </a:solidFill>
      </p:bgPr>
    </p:bg>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The WTO Takes Over</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804672"/>
          </a:xfrm>
          <a:prstGeom prst="rect">
            <a:avLst/>
          </a:prstGeom>
          <a:solidFill>
            <a:srgbClr val="FFFFFF"/>
          </a:solidFill>
          <a:ln w="12700">
            <a:solidFill>
              <a:srgbClr val="F2F2F2"/>
            </a:solidFill>
            <a:prstDash val="solid"/>
          </a:ln>
        </p:spPr>
      </p:sp>
      <p:sp>
        <p:nvSpPr>
          <p:cNvPr id="6" name="Shape 4"/>
          <p:cNvSpPr/>
          <p:nvPr/>
        </p:nvSpPr>
        <p:spPr>
          <a:xfrm>
            <a:off x="420624" y="914400"/>
            <a:ext cx="384048" cy="384048"/>
          </a:xfrm>
          <a:prstGeom prst="ellipse">
            <a:avLst/>
          </a:prstGeom>
          <a:solidFill>
            <a:srgbClr val="145F58"/>
          </a:solidFill>
          <a:ln w="12700">
            <a:solidFill>
              <a:srgbClr val="145F58"/>
            </a:solidFill>
            <a:prstDash val="solid"/>
          </a:ln>
        </p:spPr>
      </p:sp>
      <p:sp>
        <p:nvSpPr>
          <p:cNvPr id="7" name="Text 5"/>
          <p:cNvSpPr/>
          <p:nvPr/>
        </p:nvSpPr>
        <p:spPr>
          <a:xfrm>
            <a:off x="420624" y="914400"/>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8" name="bounded_body"/>
          <p:cNvSpPr/>
          <p:nvPr/>
        </p:nvSpPr>
        <p:spPr>
          <a:xfrm>
            <a:off x="914400" y="704088"/>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Jan 1, 1995</a:t>
            </a:r>
            <a:endParaRPr lang="en-US" sz="1800" dirty="0"/>
          </a:p>
        </p:txBody>
      </p:sp>
      <p:sp>
        <p:nvSpPr>
          <p:cNvPr id="9" name="bounded_body"/>
          <p:cNvSpPr/>
          <p:nvPr/>
        </p:nvSpPr>
        <p:spPr>
          <a:xfrm>
            <a:off x="3566160" y="704088"/>
            <a:ext cx="5257800" cy="80467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The World Trade Organization (WTO) is established, succeeding GATT.</a:t>
            </a:r>
            <a:endParaRPr lang="en-US" sz="1800" dirty="0"/>
          </a:p>
        </p:txBody>
      </p:sp>
      <p:sp>
        <p:nvSpPr>
          <p:cNvPr id="10" name="Shape 8"/>
          <p:cNvSpPr/>
          <p:nvPr/>
        </p:nvSpPr>
        <p:spPr>
          <a:xfrm>
            <a:off x="274320" y="1563624"/>
            <a:ext cx="8595360" cy="804672"/>
          </a:xfrm>
          <a:prstGeom prst="rect">
            <a:avLst/>
          </a:prstGeom>
          <a:solidFill>
            <a:srgbClr val="FFFFFF"/>
          </a:solidFill>
          <a:ln w="12700">
            <a:solidFill>
              <a:srgbClr val="F2F2F2"/>
            </a:solidFill>
            <a:prstDash val="solid"/>
          </a:ln>
        </p:spPr>
      </p:sp>
      <p:sp>
        <p:nvSpPr>
          <p:cNvPr id="11" name="Shape 9"/>
          <p:cNvSpPr/>
          <p:nvPr/>
        </p:nvSpPr>
        <p:spPr>
          <a:xfrm>
            <a:off x="420624" y="1773936"/>
            <a:ext cx="384048" cy="384048"/>
          </a:xfrm>
          <a:prstGeom prst="ellipse">
            <a:avLst/>
          </a:prstGeom>
          <a:solidFill>
            <a:srgbClr val="145F58"/>
          </a:solidFill>
          <a:ln w="12700">
            <a:solidFill>
              <a:srgbClr val="145F58"/>
            </a:solidFill>
            <a:prstDash val="solid"/>
          </a:ln>
        </p:spPr>
      </p:sp>
      <p:sp>
        <p:nvSpPr>
          <p:cNvPr id="12" name="Text 10"/>
          <p:cNvSpPr/>
          <p:nvPr/>
        </p:nvSpPr>
        <p:spPr>
          <a:xfrm>
            <a:off x="420624" y="1773936"/>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3" name="bounded_body"/>
          <p:cNvSpPr/>
          <p:nvPr/>
        </p:nvSpPr>
        <p:spPr>
          <a:xfrm>
            <a:off x="914400" y="1563624"/>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A Permanent Body</a:t>
            </a:r>
            <a:endParaRPr lang="en-US" sz="1800" dirty="0"/>
          </a:p>
        </p:txBody>
      </p:sp>
      <p:sp>
        <p:nvSpPr>
          <p:cNvPr id="14" name="bounded_body"/>
          <p:cNvSpPr/>
          <p:nvPr/>
        </p:nvSpPr>
        <p:spPr>
          <a:xfrm>
            <a:off x="3566160" y="1563624"/>
            <a:ext cx="5257800" cy="80467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Unlike GATT, the WTO is a standing institution with its own rules.</a:t>
            </a:r>
            <a:endParaRPr lang="en-US" sz="1800" dirty="0"/>
          </a:p>
        </p:txBody>
      </p:sp>
      <p:sp>
        <p:nvSpPr>
          <p:cNvPr id="15" name="Shape 13"/>
          <p:cNvSpPr/>
          <p:nvPr/>
        </p:nvSpPr>
        <p:spPr>
          <a:xfrm>
            <a:off x="274320" y="2423160"/>
            <a:ext cx="8595360" cy="804672"/>
          </a:xfrm>
          <a:prstGeom prst="rect">
            <a:avLst/>
          </a:prstGeom>
          <a:solidFill>
            <a:srgbClr val="FFFFFF"/>
          </a:solidFill>
          <a:ln w="12700">
            <a:solidFill>
              <a:srgbClr val="F2F2F2"/>
            </a:solidFill>
            <a:prstDash val="solid"/>
          </a:ln>
        </p:spPr>
      </p:sp>
      <p:sp>
        <p:nvSpPr>
          <p:cNvPr id="16" name="Shape 14"/>
          <p:cNvSpPr/>
          <p:nvPr/>
        </p:nvSpPr>
        <p:spPr>
          <a:xfrm>
            <a:off x="420624" y="2633472"/>
            <a:ext cx="384048" cy="384048"/>
          </a:xfrm>
          <a:prstGeom prst="ellipse">
            <a:avLst/>
          </a:prstGeom>
          <a:solidFill>
            <a:srgbClr val="145F58"/>
          </a:solidFill>
          <a:ln w="12700">
            <a:solidFill>
              <a:srgbClr val="145F58"/>
            </a:solidFill>
            <a:prstDash val="solid"/>
          </a:ln>
        </p:spPr>
      </p:sp>
      <p:sp>
        <p:nvSpPr>
          <p:cNvPr id="17" name="Text 15"/>
          <p:cNvSpPr/>
          <p:nvPr/>
        </p:nvSpPr>
        <p:spPr>
          <a:xfrm>
            <a:off x="420624" y="2633472"/>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8" name="bounded_body"/>
          <p:cNvSpPr/>
          <p:nvPr/>
        </p:nvSpPr>
        <p:spPr>
          <a:xfrm>
            <a:off x="914400" y="2423160"/>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Dec 11, 2001</a:t>
            </a:r>
            <a:endParaRPr lang="en-US" sz="1800" dirty="0"/>
          </a:p>
        </p:txBody>
      </p:sp>
      <p:sp>
        <p:nvSpPr>
          <p:cNvPr id="19" name="bounded_body"/>
          <p:cNvSpPr/>
          <p:nvPr/>
        </p:nvSpPr>
        <p:spPr>
          <a:xfrm>
            <a:off x="3566160" y="2423160"/>
            <a:ext cx="5257800" cy="80467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China formally joins the World Trade Organization.</a:t>
            </a:r>
            <a:endParaRPr lang="en-US" sz="1800" dirty="0"/>
          </a:p>
        </p:txBody>
      </p:sp>
      <p:sp>
        <p:nvSpPr>
          <p:cNvPr id="20" name="Shape 18"/>
          <p:cNvSpPr/>
          <p:nvPr/>
        </p:nvSpPr>
        <p:spPr>
          <a:xfrm>
            <a:off x="274320" y="3282696"/>
            <a:ext cx="8595360" cy="804672"/>
          </a:xfrm>
          <a:prstGeom prst="rect">
            <a:avLst/>
          </a:prstGeom>
          <a:solidFill>
            <a:srgbClr val="FFFFFF"/>
          </a:solidFill>
          <a:ln w="12700">
            <a:solidFill>
              <a:srgbClr val="F2F2F2"/>
            </a:solidFill>
            <a:prstDash val="solid"/>
          </a:ln>
        </p:spPr>
      </p:sp>
      <p:sp>
        <p:nvSpPr>
          <p:cNvPr id="21" name="Shape 19"/>
          <p:cNvSpPr/>
          <p:nvPr/>
        </p:nvSpPr>
        <p:spPr>
          <a:xfrm>
            <a:off x="420624" y="3493008"/>
            <a:ext cx="384048" cy="384048"/>
          </a:xfrm>
          <a:prstGeom prst="ellipse">
            <a:avLst/>
          </a:prstGeom>
          <a:solidFill>
            <a:srgbClr val="145F58"/>
          </a:solidFill>
          <a:ln w="12700">
            <a:solidFill>
              <a:srgbClr val="145F58"/>
            </a:solidFill>
            <a:prstDash val="solid"/>
          </a:ln>
        </p:spPr>
      </p:sp>
      <p:sp>
        <p:nvSpPr>
          <p:cNvPr id="22" name="Text 20"/>
          <p:cNvSpPr/>
          <p:nvPr/>
        </p:nvSpPr>
        <p:spPr>
          <a:xfrm>
            <a:off x="420624" y="3493008"/>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23" name="bounded_body"/>
          <p:cNvSpPr/>
          <p:nvPr/>
        </p:nvSpPr>
        <p:spPr>
          <a:xfrm>
            <a:off x="914400" y="3282696"/>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Global Reach</a:t>
            </a:r>
            <a:endParaRPr lang="en-US" sz="1800" dirty="0"/>
          </a:p>
        </p:txBody>
      </p:sp>
      <p:sp>
        <p:nvSpPr>
          <p:cNvPr id="24" name="bounded_body"/>
          <p:cNvSpPr/>
          <p:nvPr/>
        </p:nvSpPr>
        <p:spPr>
          <a:xfrm>
            <a:off x="3566160" y="3282696"/>
            <a:ext cx="5257800" cy="80467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WTO membership now covers most of the world's trading nations.</a:t>
            </a:r>
            <a:endParaRPr lang="en-US" sz="1800" dirty="0"/>
          </a:p>
        </p:txBody>
      </p:sp>
      <p:sp>
        <p:nvSpPr>
          <p:cNvPr id="25" name="Shape 23"/>
          <p:cNvSpPr/>
          <p:nvPr/>
        </p:nvSpPr>
        <p:spPr>
          <a:xfrm>
            <a:off x="274320" y="4142232"/>
            <a:ext cx="8595360" cy="512064"/>
          </a:xfrm>
          <a:prstGeom prst="rect">
            <a:avLst/>
          </a:prstGeom>
          <a:solidFill>
            <a:srgbClr val="FFF8F6"/>
          </a:solidFill>
          <a:ln w="12700">
            <a:solidFill>
              <a:srgbClr val="E8735A"/>
            </a:solidFill>
            <a:prstDash val="solid"/>
          </a:ln>
        </p:spPr>
      </p:sp>
      <p:sp>
        <p:nvSpPr>
          <p:cNvPr id="26" name="Shape 24"/>
          <p:cNvSpPr/>
          <p:nvPr/>
        </p:nvSpPr>
        <p:spPr>
          <a:xfrm>
            <a:off x="274320" y="4142232"/>
            <a:ext cx="64008" cy="512064"/>
          </a:xfrm>
          <a:prstGeom prst="rect">
            <a:avLst/>
          </a:prstGeom>
          <a:solidFill>
            <a:srgbClr val="E8735A"/>
          </a:solidFill>
          <a:ln w="12700">
            <a:solidFill>
              <a:srgbClr val="E8735A"/>
            </a:solidFill>
            <a:prstDash val="solid"/>
          </a:ln>
        </p:spPr>
      </p:sp>
      <p:sp>
        <p:nvSpPr>
          <p:cNvPr id="27" name="bounded_callout"/>
          <p:cNvSpPr/>
          <p:nvPr/>
        </p:nvSpPr>
        <p:spPr>
          <a:xfrm>
            <a:off x="457200" y="418795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Important: the WTO replaced GATT - it did not simply rename it; the WTO is a permanent institution.</a:t>
            </a:r>
            <a:endParaRPr lang="en-US" sz="14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Building the European Union</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bounded_body"/>
          <p:cNvSpPr/>
          <p:nvPr/>
        </p:nvSpPr>
        <p:spPr>
          <a:xfrm>
            <a:off x="365760" y="731520"/>
            <a:ext cx="8503920" cy="3506724"/>
          </a:xfrm>
          <a:prstGeom prst="rect">
            <a:avLst/>
          </a:prstGeom>
          <a:noFill/>
          <a:ln/>
        </p:spPr>
        <p:txBody>
          <a:bodyPr wrap="square" rtlCol="0" anchor="t"/>
          <a:lstStyle/>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The Maastricht Treaty is signed on February 7, 1992</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It takes effect November 1, 1993, creating the European Union (EU)</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The euro becomes an accounting currency on January 1, 1999</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Euro notes and coins reach people's wallets on January 1, 2002</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Two treaties, two currency dates - track them separately</a:t>
            </a:r>
            <a:endParaRPr lang="en-US" sz="1800" dirty="0"/>
          </a:p>
        </p:txBody>
      </p:sp>
      <p:sp>
        <p:nvSpPr>
          <p:cNvPr id="6" name="Shape 4"/>
          <p:cNvSpPr/>
          <p:nvPr/>
        </p:nvSpPr>
        <p:spPr>
          <a:xfrm>
            <a:off x="274320" y="4302252"/>
            <a:ext cx="8595360" cy="512064"/>
          </a:xfrm>
          <a:prstGeom prst="rect">
            <a:avLst/>
          </a:prstGeom>
          <a:solidFill>
            <a:srgbClr val="FFF8F6"/>
          </a:solidFill>
          <a:ln w="12700">
            <a:solidFill>
              <a:srgbClr val="E8735A"/>
            </a:solidFill>
            <a:prstDash val="solid"/>
          </a:ln>
        </p:spPr>
      </p:sp>
      <p:sp>
        <p:nvSpPr>
          <p:cNvPr id="7" name="Shape 5"/>
          <p:cNvSpPr/>
          <p:nvPr/>
        </p:nvSpPr>
        <p:spPr>
          <a:xfrm>
            <a:off x="274320" y="4302252"/>
            <a:ext cx="64008" cy="512064"/>
          </a:xfrm>
          <a:prstGeom prst="rect">
            <a:avLst/>
          </a:prstGeom>
          <a:solidFill>
            <a:srgbClr val="E8735A"/>
          </a:solidFill>
          <a:ln w="12700">
            <a:solidFill>
              <a:srgbClr val="E8735A"/>
            </a:solidFill>
            <a:prstDash val="solid"/>
          </a:ln>
        </p:spPr>
      </p:sp>
      <p:sp>
        <p:nvSpPr>
          <p:cNvPr id="8" name="bounded_callout"/>
          <p:cNvSpPr/>
          <p:nvPr/>
        </p:nvSpPr>
        <p:spPr>
          <a:xfrm>
            <a:off x="457200" y="434797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the euro existed on paper in 1999, three years before anyone could hold a euro coin, in 2002.</a:t>
            </a:r>
            <a:endParaRPr lang="en-US" sz="14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Containerization Changes Shipping</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31520"/>
            <a:ext cx="4206240" cy="384048"/>
          </a:xfrm>
          <a:prstGeom prst="rect">
            <a:avLst/>
          </a:prstGeom>
          <a:solidFill>
            <a:srgbClr val="145F58"/>
          </a:solidFill>
          <a:ln w="12700">
            <a:solidFill>
              <a:srgbClr val="145F58"/>
            </a:solidFill>
            <a:prstDash val="solid"/>
          </a:ln>
        </p:spPr>
      </p:sp>
      <p:sp>
        <p:nvSpPr>
          <p:cNvPr id="6" name="Text 4"/>
          <p:cNvSpPr/>
          <p:nvPr/>
        </p:nvSpPr>
        <p:spPr>
          <a:xfrm>
            <a:off x="274320" y="731520"/>
            <a:ext cx="4206240" cy="384048"/>
          </a:xfrm>
          <a:prstGeom prst="rect">
            <a:avLst/>
          </a:prstGeom>
          <a:noFill/>
          <a:ln/>
        </p:spPr>
        <p:txBody>
          <a:bodyPr wrap="square" lIns="0" tIns="0" rIns="0" bIns="0" rtlCol="0" anchor="ctr"/>
          <a:lstStyle/>
          <a:p>
            <a:pPr algn="ctr" indent="0" marL="0">
              <a:buNone/>
            </a:pPr>
            <a:r>
              <a:rPr lang="en-US" sz="1600" b="1" dirty="0">
                <a:solidFill>
                  <a:srgbClr val="FFFFFF"/>
                </a:solidFill>
                <a:latin typeface="Trebuchet MS" pitchFamily="34" charset="0"/>
                <a:ea typeface="Trebuchet MS" pitchFamily="34" charset="-122"/>
                <a:cs typeface="Trebuchet MS" pitchFamily="34" charset="-120"/>
              </a:rPr>
              <a:t>Before Containers</a:t>
            </a:r>
            <a:endParaRPr lang="en-US" sz="1600" dirty="0"/>
          </a:p>
        </p:txBody>
      </p:sp>
      <p:sp>
        <p:nvSpPr>
          <p:cNvPr id="7" name="Shape 5"/>
          <p:cNvSpPr/>
          <p:nvPr/>
        </p:nvSpPr>
        <p:spPr>
          <a:xfrm>
            <a:off x="274320" y="1115568"/>
            <a:ext cx="4206240" cy="3076956"/>
          </a:xfrm>
          <a:prstGeom prst="rect">
            <a:avLst/>
          </a:prstGeom>
          <a:solidFill>
            <a:srgbClr val="F0FAF8"/>
          </a:solidFill>
          <a:ln w="12700">
            <a:solidFill>
              <a:srgbClr val="DDDDDD"/>
            </a:solidFill>
            <a:prstDash val="solid"/>
          </a:ln>
        </p:spPr>
      </p:sp>
      <p:sp>
        <p:nvSpPr>
          <p:cNvPr id="8" name="bounded_body"/>
          <p:cNvSpPr/>
          <p:nvPr/>
        </p:nvSpPr>
        <p:spPr>
          <a:xfrm>
            <a:off x="38404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Cargo loaded and unloaded piece by piece</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Slow, labor-intensive, and expensive</a:t>
            </a:r>
            <a:endParaRPr lang="en-US" sz="1800" dirty="0"/>
          </a:p>
        </p:txBody>
      </p:sp>
      <p:sp>
        <p:nvSpPr>
          <p:cNvPr id="9" name="Shape 7"/>
          <p:cNvSpPr/>
          <p:nvPr/>
        </p:nvSpPr>
        <p:spPr>
          <a:xfrm>
            <a:off x="4572000" y="822960"/>
            <a:ext cx="0" cy="3278124"/>
          </a:xfrm>
          <a:prstGeom prst="line">
            <a:avLst/>
          </a:prstGeom>
          <a:noFill/>
          <a:ln w="12700">
            <a:solidFill>
              <a:srgbClr val="F2F2F2"/>
            </a:solidFill>
            <a:prstDash val="solid"/>
          </a:ln>
        </p:spPr>
      </p:sp>
      <p:sp>
        <p:nvSpPr>
          <p:cNvPr id="10" name="Shape 8"/>
          <p:cNvSpPr/>
          <p:nvPr/>
        </p:nvSpPr>
        <p:spPr>
          <a:xfrm>
            <a:off x="4663440" y="731520"/>
            <a:ext cx="4206240" cy="384048"/>
          </a:xfrm>
          <a:prstGeom prst="rect">
            <a:avLst/>
          </a:prstGeom>
          <a:solidFill>
            <a:srgbClr val="E8735A"/>
          </a:solidFill>
          <a:ln w="12700">
            <a:solidFill>
              <a:srgbClr val="E8735A"/>
            </a:solidFill>
            <a:prstDash val="solid"/>
          </a:ln>
        </p:spPr>
      </p:sp>
      <p:sp>
        <p:nvSpPr>
          <p:cNvPr id="11" name="Text 9"/>
          <p:cNvSpPr/>
          <p:nvPr/>
        </p:nvSpPr>
        <p:spPr>
          <a:xfrm>
            <a:off x="4663440" y="731520"/>
            <a:ext cx="4206240" cy="384048"/>
          </a:xfrm>
          <a:prstGeom prst="rect">
            <a:avLst/>
          </a:prstGeom>
          <a:noFill/>
          <a:ln/>
        </p:spPr>
        <p:txBody>
          <a:bodyPr wrap="square" lIns="0" tIns="0" rIns="0" bIns="0" rtlCol="0" anchor="ctr"/>
          <a:lstStyle/>
          <a:p>
            <a:pPr algn="ctr" indent="0" marL="0">
              <a:buNone/>
            </a:pPr>
            <a:r>
              <a:rPr lang="en-US" sz="1600" b="1" dirty="0">
                <a:solidFill>
                  <a:srgbClr val="1B2A4A"/>
                </a:solidFill>
                <a:latin typeface="Trebuchet MS" pitchFamily="34" charset="0"/>
                <a:ea typeface="Trebuchet MS" pitchFamily="34" charset="-122"/>
                <a:cs typeface="Trebuchet MS" pitchFamily="34" charset="-120"/>
              </a:rPr>
              <a:t>After Containers</a:t>
            </a:r>
            <a:endParaRPr lang="en-US" sz="1600" dirty="0"/>
          </a:p>
        </p:txBody>
      </p:sp>
      <p:sp>
        <p:nvSpPr>
          <p:cNvPr id="12" name="Shape 10"/>
          <p:cNvSpPr/>
          <p:nvPr/>
        </p:nvSpPr>
        <p:spPr>
          <a:xfrm>
            <a:off x="4663440" y="1115568"/>
            <a:ext cx="4206240" cy="3076956"/>
          </a:xfrm>
          <a:prstGeom prst="rect">
            <a:avLst/>
          </a:prstGeom>
          <a:solidFill>
            <a:srgbClr val="FFF8F6"/>
          </a:solidFill>
          <a:ln w="12700">
            <a:solidFill>
              <a:srgbClr val="DDDDDD"/>
            </a:solidFill>
            <a:prstDash val="solid"/>
          </a:ln>
        </p:spPr>
      </p:sp>
      <p:sp>
        <p:nvSpPr>
          <p:cNvPr id="13" name="bounded_body"/>
          <p:cNvSpPr/>
          <p:nvPr/>
        </p:nvSpPr>
        <p:spPr>
          <a:xfrm>
            <a:off x="477316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Malcom McLean's ship Ideal-X sails April 26, 1956</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Standardized steel boxes move ship to truck to train</a:t>
            </a:r>
            <a:endParaRPr lang="en-US" sz="1800" dirty="0"/>
          </a:p>
        </p:txBody>
      </p:sp>
      <p:sp>
        <p:nvSpPr>
          <p:cNvPr id="14" name="Shape 12"/>
          <p:cNvSpPr/>
          <p:nvPr/>
        </p:nvSpPr>
        <p:spPr>
          <a:xfrm>
            <a:off x="274320" y="4384548"/>
            <a:ext cx="8595360" cy="512064"/>
          </a:xfrm>
          <a:prstGeom prst="rect">
            <a:avLst/>
          </a:prstGeom>
          <a:solidFill>
            <a:srgbClr val="FFF8F6"/>
          </a:solidFill>
          <a:ln w="12700">
            <a:solidFill>
              <a:srgbClr val="E8735A"/>
            </a:solidFill>
            <a:prstDash val="solid"/>
          </a:ln>
        </p:spPr>
      </p:sp>
      <p:sp>
        <p:nvSpPr>
          <p:cNvPr id="15" name="Shape 13"/>
          <p:cNvSpPr/>
          <p:nvPr/>
        </p:nvSpPr>
        <p:spPr>
          <a:xfrm>
            <a:off x="274320" y="4384548"/>
            <a:ext cx="64008" cy="512064"/>
          </a:xfrm>
          <a:prstGeom prst="rect">
            <a:avLst/>
          </a:prstGeom>
          <a:solidFill>
            <a:srgbClr val="E8735A"/>
          </a:solidFill>
          <a:ln w="12700">
            <a:solidFill>
              <a:srgbClr val="E8735A"/>
            </a:solidFill>
            <a:prstDash val="solid"/>
          </a:ln>
        </p:spPr>
      </p:sp>
      <p:sp>
        <p:nvSpPr>
          <p:cNvPr id="16" name="bounded_callout"/>
          <p:cNvSpPr/>
          <p:nvPr/>
        </p:nvSpPr>
        <p:spPr>
          <a:xfrm>
            <a:off x="457200" y="4430268"/>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Did You Know? Container shipping predates the Cold War's end by about 35 years - it is a cause of globalization, not a result.</a:t>
            </a:r>
            <a:endParaRPr lang="en-US" sz="14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Container Cargo, Dundalk Marine Terminal, 1973</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457200" y="758952"/>
            <a:ext cx="8229600" cy="3616452"/>
          </a:xfrm>
          <a:prstGeom prst="rect">
            <a:avLst/>
          </a:prstGeom>
          <a:solidFill>
            <a:srgbClr val="FFFFFF"/>
          </a:solidFill>
          <a:ln w="12700">
            <a:solidFill>
              <a:srgbClr val="F2F2F2"/>
            </a:solidFill>
            <a:prstDash val="solid"/>
          </a:ln>
        </p:spPr>
      </p:sp>
      <p:pic>
        <p:nvPicPr>
          <p:cNvPr id="6" name="Image 0" descr="Documentary photograph of a steel shipping container suspended from a gantry crane above a truck chassis at Dundalk Marine Terminal, Baltimore, in April 1973, with dockworkers in hard hats guiding the load and a cargo ship alongside.">    </p:cNvPr>
          <p:cNvPicPr>
            <a:picLocks noChangeAspect="1"/>
          </p:cNvPicPr>
          <p:nvPr/>
        </p:nvPicPr>
        <p:blipFill>
          <a:blip r:embed="rId1"/>
          <a:stretch>
            <a:fillRect/>
          </a:stretch>
        </p:blipFill>
        <p:spPr>
          <a:xfrm>
            <a:off x="2800350" y="795528"/>
            <a:ext cx="3543300" cy="3543300"/>
          </a:xfrm>
          <a:prstGeom prst="rect">
            <a:avLst/>
          </a:prstGeom>
        </p:spPr>
      </p:pic>
      <p:sp>
        <p:nvSpPr>
          <p:cNvPr id="7" name="mllp_textfit_caption"/>
          <p:cNvSpPr/>
          <p:nvPr/>
        </p:nvSpPr>
        <p:spPr>
          <a:xfrm>
            <a:off x="457200" y="4430268"/>
            <a:ext cx="8229600" cy="402336"/>
          </a:xfrm>
          <a:prstGeom prst="rect">
            <a:avLst/>
          </a:prstGeom>
          <a:noFill/>
          <a:ln/>
        </p:spPr>
        <p:txBody>
          <a:bodyPr wrap="square" rtlCol="0" anchor="t"/>
          <a:lstStyle/>
          <a:p>
            <a:pPr algn="ctr" indent="0" marL="0">
              <a:buNone/>
            </a:pPr>
            <a:r>
              <a:rPr lang="en-US" sz="1600" i="1" dirty="0">
                <a:solidFill>
                  <a:srgbClr val="595959"/>
                </a:solidFill>
                <a:latin typeface="Arial" pitchFamily="34" charset="0"/>
                <a:ea typeface="Arial" pitchFamily="34" charset="-122"/>
                <a:cs typeface="Arial" pitchFamily="34" charset="-120"/>
              </a:rPr>
              <a:t>Container cargo unloaded at Dundalk Marine Terminal, Baltimore, April 1973.</a:t>
            </a:r>
            <a:endParaRPr lang="en-US" sz="16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5F5F5"/>
        </a:solidFill>
      </p:bgPr>
    </p:bg>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The Internet Is Not the Web</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804672"/>
          </a:xfrm>
          <a:prstGeom prst="rect">
            <a:avLst/>
          </a:prstGeom>
          <a:solidFill>
            <a:srgbClr val="FFFFFF"/>
          </a:solidFill>
          <a:ln w="12700">
            <a:solidFill>
              <a:srgbClr val="F2F2F2"/>
            </a:solidFill>
            <a:prstDash val="solid"/>
          </a:ln>
        </p:spPr>
      </p:sp>
      <p:sp>
        <p:nvSpPr>
          <p:cNvPr id="6" name="Shape 4"/>
          <p:cNvSpPr/>
          <p:nvPr/>
        </p:nvSpPr>
        <p:spPr>
          <a:xfrm>
            <a:off x="420624" y="914400"/>
            <a:ext cx="384048" cy="384048"/>
          </a:xfrm>
          <a:prstGeom prst="ellipse">
            <a:avLst/>
          </a:prstGeom>
          <a:solidFill>
            <a:srgbClr val="145F58"/>
          </a:solidFill>
          <a:ln w="12700">
            <a:solidFill>
              <a:srgbClr val="145F58"/>
            </a:solidFill>
            <a:prstDash val="solid"/>
          </a:ln>
        </p:spPr>
      </p:sp>
      <p:sp>
        <p:nvSpPr>
          <p:cNvPr id="7" name="Text 5"/>
          <p:cNvSpPr/>
          <p:nvPr/>
        </p:nvSpPr>
        <p:spPr>
          <a:xfrm>
            <a:off x="420624" y="914400"/>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8" name="bounded_body"/>
          <p:cNvSpPr/>
          <p:nvPr/>
        </p:nvSpPr>
        <p:spPr>
          <a:xfrm>
            <a:off x="914400" y="704088"/>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1969</a:t>
            </a:r>
            <a:endParaRPr lang="en-US" sz="1800" dirty="0"/>
          </a:p>
        </p:txBody>
      </p:sp>
      <p:sp>
        <p:nvSpPr>
          <p:cNvPr id="9" name="bounded_body"/>
          <p:cNvSpPr/>
          <p:nvPr/>
        </p:nvSpPr>
        <p:spPr>
          <a:xfrm>
            <a:off x="3566160" y="704088"/>
            <a:ext cx="5257800" cy="80467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ARPANET begins - the origin of today's internet, a packet-switched network.</a:t>
            </a:r>
            <a:endParaRPr lang="en-US" sz="1800" dirty="0"/>
          </a:p>
        </p:txBody>
      </p:sp>
      <p:sp>
        <p:nvSpPr>
          <p:cNvPr id="10" name="Shape 8"/>
          <p:cNvSpPr/>
          <p:nvPr/>
        </p:nvSpPr>
        <p:spPr>
          <a:xfrm>
            <a:off x="274320" y="1563624"/>
            <a:ext cx="8595360" cy="804672"/>
          </a:xfrm>
          <a:prstGeom prst="rect">
            <a:avLst/>
          </a:prstGeom>
          <a:solidFill>
            <a:srgbClr val="FFFFFF"/>
          </a:solidFill>
          <a:ln w="12700">
            <a:solidFill>
              <a:srgbClr val="F2F2F2"/>
            </a:solidFill>
            <a:prstDash val="solid"/>
          </a:ln>
        </p:spPr>
      </p:sp>
      <p:sp>
        <p:nvSpPr>
          <p:cNvPr id="11" name="Shape 9"/>
          <p:cNvSpPr/>
          <p:nvPr/>
        </p:nvSpPr>
        <p:spPr>
          <a:xfrm>
            <a:off x="420624" y="1773936"/>
            <a:ext cx="384048" cy="384048"/>
          </a:xfrm>
          <a:prstGeom prst="ellipse">
            <a:avLst/>
          </a:prstGeom>
          <a:solidFill>
            <a:srgbClr val="145F58"/>
          </a:solidFill>
          <a:ln w="12700">
            <a:solidFill>
              <a:srgbClr val="145F58"/>
            </a:solidFill>
            <a:prstDash val="solid"/>
          </a:ln>
        </p:spPr>
      </p:sp>
      <p:sp>
        <p:nvSpPr>
          <p:cNvPr id="12" name="Text 10"/>
          <p:cNvSpPr/>
          <p:nvPr/>
        </p:nvSpPr>
        <p:spPr>
          <a:xfrm>
            <a:off x="420624" y="1773936"/>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3" name="bounded_body"/>
          <p:cNvSpPr/>
          <p:nvPr/>
        </p:nvSpPr>
        <p:spPr>
          <a:xfrm>
            <a:off x="914400" y="1563624"/>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1989</a:t>
            </a:r>
            <a:endParaRPr lang="en-US" sz="1800" dirty="0"/>
          </a:p>
        </p:txBody>
      </p:sp>
      <p:sp>
        <p:nvSpPr>
          <p:cNvPr id="14" name="bounded_body"/>
          <p:cNvSpPr/>
          <p:nvPr/>
        </p:nvSpPr>
        <p:spPr>
          <a:xfrm>
            <a:off x="3566160" y="1563624"/>
            <a:ext cx="5257800" cy="80467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Tim Berners-Lee proposes the World Wide Web at CERN - a system of linked documents.</a:t>
            </a:r>
            <a:endParaRPr lang="en-US" sz="1800" dirty="0"/>
          </a:p>
        </p:txBody>
      </p:sp>
      <p:sp>
        <p:nvSpPr>
          <p:cNvPr id="15" name="Shape 13"/>
          <p:cNvSpPr/>
          <p:nvPr/>
        </p:nvSpPr>
        <p:spPr>
          <a:xfrm>
            <a:off x="274320" y="2423160"/>
            <a:ext cx="8595360" cy="804672"/>
          </a:xfrm>
          <a:prstGeom prst="rect">
            <a:avLst/>
          </a:prstGeom>
          <a:solidFill>
            <a:srgbClr val="FFFFFF"/>
          </a:solidFill>
          <a:ln w="12700">
            <a:solidFill>
              <a:srgbClr val="F2F2F2"/>
            </a:solidFill>
            <a:prstDash val="solid"/>
          </a:ln>
        </p:spPr>
      </p:sp>
      <p:sp>
        <p:nvSpPr>
          <p:cNvPr id="16" name="Shape 14"/>
          <p:cNvSpPr/>
          <p:nvPr/>
        </p:nvSpPr>
        <p:spPr>
          <a:xfrm>
            <a:off x="420624" y="2633472"/>
            <a:ext cx="384048" cy="384048"/>
          </a:xfrm>
          <a:prstGeom prst="ellipse">
            <a:avLst/>
          </a:prstGeom>
          <a:solidFill>
            <a:srgbClr val="145F58"/>
          </a:solidFill>
          <a:ln w="12700">
            <a:solidFill>
              <a:srgbClr val="145F58"/>
            </a:solidFill>
            <a:prstDash val="solid"/>
          </a:ln>
        </p:spPr>
      </p:sp>
      <p:sp>
        <p:nvSpPr>
          <p:cNvPr id="17" name="Text 15"/>
          <p:cNvSpPr/>
          <p:nvPr/>
        </p:nvSpPr>
        <p:spPr>
          <a:xfrm>
            <a:off x="420624" y="2633472"/>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8" name="bounded_body"/>
          <p:cNvSpPr/>
          <p:nvPr/>
        </p:nvSpPr>
        <p:spPr>
          <a:xfrm>
            <a:off x="914400" y="2423160"/>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1991</a:t>
            </a:r>
            <a:endParaRPr lang="en-US" sz="1800" dirty="0"/>
          </a:p>
        </p:txBody>
      </p:sp>
      <p:sp>
        <p:nvSpPr>
          <p:cNvPr id="19" name="bounded_body"/>
          <p:cNvSpPr/>
          <p:nvPr/>
        </p:nvSpPr>
        <p:spPr>
          <a:xfrm>
            <a:off x="3566160" y="2423160"/>
            <a:ext cx="5257800" cy="80467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The first website goes live.</a:t>
            </a:r>
            <a:endParaRPr lang="en-US" sz="1800" dirty="0"/>
          </a:p>
        </p:txBody>
      </p:sp>
      <p:sp>
        <p:nvSpPr>
          <p:cNvPr id="20" name="Shape 18"/>
          <p:cNvSpPr/>
          <p:nvPr/>
        </p:nvSpPr>
        <p:spPr>
          <a:xfrm>
            <a:off x="274320" y="3282696"/>
            <a:ext cx="8595360" cy="804672"/>
          </a:xfrm>
          <a:prstGeom prst="rect">
            <a:avLst/>
          </a:prstGeom>
          <a:solidFill>
            <a:srgbClr val="FFFFFF"/>
          </a:solidFill>
          <a:ln w="12700">
            <a:solidFill>
              <a:srgbClr val="F2F2F2"/>
            </a:solidFill>
            <a:prstDash val="solid"/>
          </a:ln>
        </p:spPr>
      </p:sp>
      <p:sp>
        <p:nvSpPr>
          <p:cNvPr id="21" name="Shape 19"/>
          <p:cNvSpPr/>
          <p:nvPr/>
        </p:nvSpPr>
        <p:spPr>
          <a:xfrm>
            <a:off x="420624" y="3493008"/>
            <a:ext cx="384048" cy="384048"/>
          </a:xfrm>
          <a:prstGeom prst="ellipse">
            <a:avLst/>
          </a:prstGeom>
          <a:solidFill>
            <a:srgbClr val="145F58"/>
          </a:solidFill>
          <a:ln w="12700">
            <a:solidFill>
              <a:srgbClr val="145F58"/>
            </a:solidFill>
            <a:prstDash val="solid"/>
          </a:ln>
        </p:spPr>
      </p:sp>
      <p:sp>
        <p:nvSpPr>
          <p:cNvPr id="22" name="Text 20"/>
          <p:cNvSpPr/>
          <p:nvPr/>
        </p:nvSpPr>
        <p:spPr>
          <a:xfrm>
            <a:off x="420624" y="3493008"/>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23" name="bounded_body"/>
          <p:cNvSpPr/>
          <p:nvPr/>
        </p:nvSpPr>
        <p:spPr>
          <a:xfrm>
            <a:off x="914400" y="3282696"/>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Apr 30, 1993</a:t>
            </a:r>
            <a:endParaRPr lang="en-US" sz="1800" dirty="0"/>
          </a:p>
        </p:txBody>
      </p:sp>
      <p:sp>
        <p:nvSpPr>
          <p:cNvPr id="24" name="bounded_body"/>
          <p:cNvSpPr/>
          <p:nvPr/>
        </p:nvSpPr>
        <p:spPr>
          <a:xfrm>
            <a:off x="3566160" y="3282696"/>
            <a:ext cx="5257800" cy="80467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CERN places the Web software in the public domain.</a:t>
            </a:r>
            <a:endParaRPr lang="en-US" sz="1800" dirty="0"/>
          </a:p>
        </p:txBody>
      </p:sp>
      <p:sp>
        <p:nvSpPr>
          <p:cNvPr id="25" name="Shape 23"/>
          <p:cNvSpPr/>
          <p:nvPr/>
        </p:nvSpPr>
        <p:spPr>
          <a:xfrm>
            <a:off x="274320" y="4142232"/>
            <a:ext cx="8595360" cy="512064"/>
          </a:xfrm>
          <a:prstGeom prst="rect">
            <a:avLst/>
          </a:prstGeom>
          <a:solidFill>
            <a:srgbClr val="FFF8F6"/>
          </a:solidFill>
          <a:ln w="12700">
            <a:solidFill>
              <a:srgbClr val="E8735A"/>
            </a:solidFill>
            <a:prstDash val="solid"/>
          </a:ln>
        </p:spPr>
      </p:sp>
      <p:sp>
        <p:nvSpPr>
          <p:cNvPr id="26" name="Shape 24"/>
          <p:cNvSpPr/>
          <p:nvPr/>
        </p:nvSpPr>
        <p:spPr>
          <a:xfrm>
            <a:off x="274320" y="4142232"/>
            <a:ext cx="64008" cy="512064"/>
          </a:xfrm>
          <a:prstGeom prst="rect">
            <a:avLst/>
          </a:prstGeom>
          <a:solidFill>
            <a:srgbClr val="E8735A"/>
          </a:solidFill>
          <a:ln w="12700">
            <a:solidFill>
              <a:srgbClr val="E8735A"/>
            </a:solidFill>
            <a:prstDash val="solid"/>
          </a:ln>
        </p:spPr>
      </p:sp>
      <p:sp>
        <p:nvSpPr>
          <p:cNvPr id="27" name="bounded_callout"/>
          <p:cNvSpPr/>
          <p:nvPr/>
        </p:nvSpPr>
        <p:spPr>
          <a:xfrm>
            <a:off x="457200" y="418795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the internet is the network; the World Wide Web is a system built on top of it in 1989 - they are not the same thing.</a:t>
            </a:r>
            <a:endParaRPr lang="en-US" sz="14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700" b="1" dirty="0">
                <a:solidFill>
                  <a:srgbClr val="FFFFFF"/>
                </a:solidFill>
                <a:latin typeface="Trebuchet MS" pitchFamily="34" charset="0"/>
                <a:ea typeface="Trebuchet MS" pitchFamily="34" charset="-122"/>
                <a:cs typeface="Trebuchet MS" pitchFamily="34" charset="-120"/>
              </a:rPr>
              <a:t>How the World Actually Connects: Undersea Cables</a:t>
            </a:r>
            <a:endParaRPr lang="en-US" sz="27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457200" y="758952"/>
            <a:ext cx="8229600" cy="3616452"/>
          </a:xfrm>
          <a:prstGeom prst="rect">
            <a:avLst/>
          </a:prstGeom>
          <a:solidFill>
            <a:srgbClr val="FFFFFF"/>
          </a:solidFill>
          <a:ln w="12700">
            <a:solidFill>
              <a:srgbClr val="F2F2F2"/>
            </a:solidFill>
            <a:prstDash val="solid"/>
          </a:ln>
        </p:spPr>
      </p:sp>
      <p:pic>
        <p:nvPicPr>
          <p:cNvPr id="6" name="Image 0" descr="World map graphic showing undersea telecommunications cable routes as of 2007, drawn as red lines crossing the Atlantic, Pacific, and Indian Oceans and linking North America, Europe, Africa, Asia, and Australia.">    </p:cNvPr>
          <p:cNvPicPr>
            <a:picLocks noChangeAspect="1"/>
          </p:cNvPicPr>
          <p:nvPr/>
        </p:nvPicPr>
        <p:blipFill>
          <a:blip r:embed="rId1"/>
          <a:stretch>
            <a:fillRect/>
          </a:stretch>
        </p:blipFill>
        <p:spPr>
          <a:xfrm>
            <a:off x="2800350" y="795528"/>
            <a:ext cx="3543300" cy="3543300"/>
          </a:xfrm>
          <a:prstGeom prst="rect">
            <a:avLst/>
          </a:prstGeom>
        </p:spPr>
      </p:pic>
      <p:sp>
        <p:nvSpPr>
          <p:cNvPr id="7" name="mllp_textfit_caption"/>
          <p:cNvSpPr/>
          <p:nvPr/>
        </p:nvSpPr>
        <p:spPr>
          <a:xfrm>
            <a:off x="457200" y="4430268"/>
            <a:ext cx="8229600" cy="402336"/>
          </a:xfrm>
          <a:prstGeom prst="rect">
            <a:avLst/>
          </a:prstGeom>
          <a:noFill/>
          <a:ln/>
        </p:spPr>
        <p:txBody>
          <a:bodyPr wrap="square" rtlCol="0" anchor="t"/>
          <a:lstStyle/>
          <a:p>
            <a:pPr algn="ctr" indent="0" marL="0">
              <a:buNone/>
            </a:pPr>
            <a:r>
              <a:rPr lang="en-US" sz="1600" i="1" dirty="0">
                <a:solidFill>
                  <a:srgbClr val="595959"/>
                </a:solidFill>
                <a:latin typeface="Arial" pitchFamily="34" charset="0"/>
                <a:ea typeface="Arial" pitchFamily="34" charset="-122"/>
                <a:cs typeface="Arial" pitchFamily="34" charset="-120"/>
              </a:rPr>
              <a:t>World map of undersea telecommunications cables, as of 2007.</a:t>
            </a:r>
            <a:endParaRPr lang="en-US" sz="16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Who Pushed Back? Seattle WTO Protests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bounded_body"/>
          <p:cNvSpPr/>
          <p:nvPr/>
        </p:nvSpPr>
        <p:spPr>
          <a:xfrm>
            <a:off x="365760" y="731520"/>
            <a:ext cx="8503920" cy="3506724"/>
          </a:xfrm>
          <a:prstGeom prst="rect">
            <a:avLst/>
          </a:prstGeom>
          <a:noFill/>
          <a:ln/>
        </p:spPr>
        <p:txBody>
          <a:bodyPr wrap="square" rtlCol="0" anchor="t"/>
          <a:lstStyle/>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Not everyone welcomed these changes</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Nov 30-Dec 3, 1999: massive protests surround the WTO meeting in Seattle</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Known ever since as the 'Battle in Seattle'</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Protesters cited job losses, wages, and environmental harm</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Supporters cited cheaper goods and falling poverty in developing economies</a:t>
            </a:r>
            <a:endParaRPr lang="en-US" sz="1800" dirty="0"/>
          </a:p>
        </p:txBody>
      </p:sp>
      <p:sp>
        <p:nvSpPr>
          <p:cNvPr id="6" name="Shape 4"/>
          <p:cNvSpPr/>
          <p:nvPr/>
        </p:nvSpPr>
        <p:spPr>
          <a:xfrm>
            <a:off x="274320" y="4302252"/>
            <a:ext cx="8595360" cy="512064"/>
          </a:xfrm>
          <a:prstGeom prst="rect">
            <a:avLst/>
          </a:prstGeom>
          <a:solidFill>
            <a:srgbClr val="FFF8F6"/>
          </a:solidFill>
          <a:ln w="12700">
            <a:solidFill>
              <a:srgbClr val="E8735A"/>
            </a:solidFill>
            <a:prstDash val="solid"/>
          </a:ln>
        </p:spPr>
      </p:sp>
      <p:sp>
        <p:nvSpPr>
          <p:cNvPr id="7" name="Shape 5"/>
          <p:cNvSpPr/>
          <p:nvPr/>
        </p:nvSpPr>
        <p:spPr>
          <a:xfrm>
            <a:off x="274320" y="4302252"/>
            <a:ext cx="64008" cy="512064"/>
          </a:xfrm>
          <a:prstGeom prst="rect">
            <a:avLst/>
          </a:prstGeom>
          <a:solidFill>
            <a:srgbClr val="E8735A"/>
          </a:solidFill>
          <a:ln w="12700">
            <a:solidFill>
              <a:srgbClr val="E8735A"/>
            </a:solidFill>
            <a:prstDash val="solid"/>
          </a:ln>
        </p:spPr>
      </p:sp>
      <p:sp>
        <p:nvSpPr>
          <p:cNvPr id="8" name="bounded_callout"/>
          <p:cNvSpPr/>
          <p:nvPr/>
        </p:nvSpPr>
        <p:spPr>
          <a:xfrm>
            <a:off x="457200" y="434797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Note: both sides of this debate have real evidence behind them - this lesson does not resolve it for you.</a:t>
            </a:r>
            <a:endParaRPr lang="en-US" sz="14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Weighing the Costs and Benefits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457200" y="868680"/>
            <a:ext cx="8229600" cy="2049170"/>
          </a:xfrm>
          <a:prstGeom prst="rect">
            <a:avLst/>
          </a:prstGeom>
          <a:solidFill>
            <a:srgbClr val="145F58"/>
          </a:solidFill>
          <a:ln w="12700">
            <a:solidFill>
              <a:srgbClr val="145F58"/>
            </a:solidFill>
            <a:prstDash val="solid"/>
          </a:ln>
        </p:spPr>
      </p:sp>
      <p:sp>
        <p:nvSpPr>
          <p:cNvPr id="6" name="Shape 4"/>
          <p:cNvSpPr/>
          <p:nvPr/>
        </p:nvSpPr>
        <p:spPr>
          <a:xfrm>
            <a:off x="457200" y="868680"/>
            <a:ext cx="73152" cy="2049170"/>
          </a:xfrm>
          <a:prstGeom prst="rect">
            <a:avLst/>
          </a:prstGeom>
          <a:solidFill>
            <a:srgbClr val="E8735A"/>
          </a:solidFill>
          <a:ln w="12700">
            <a:solidFill>
              <a:srgbClr val="E8735A"/>
            </a:solidFill>
            <a:prstDash val="solid"/>
          </a:ln>
        </p:spPr>
      </p:sp>
      <p:sp>
        <p:nvSpPr>
          <p:cNvPr id="7" name="emphasis_text"/>
          <p:cNvSpPr/>
          <p:nvPr/>
        </p:nvSpPr>
        <p:spPr>
          <a:xfrm>
            <a:off x="731520" y="1005840"/>
            <a:ext cx="7680960" cy="1774850"/>
          </a:xfrm>
          <a:prstGeom prst="rect">
            <a:avLst/>
          </a:prstGeom>
          <a:noFill/>
          <a:ln/>
        </p:spPr>
        <p:txBody>
          <a:bodyPr wrap="square" rtlCol="0" anchor="ctr"/>
          <a:lstStyle/>
          <a:p>
            <a:pPr algn="ctr" indent="0" marL="0">
              <a:buNone/>
            </a:pPr>
            <a:r>
              <a:rPr lang="en-US" sz="1800" b="1" i="1" dirty="0">
                <a:solidFill>
                  <a:srgbClr val="FFFFFF"/>
                </a:solidFill>
                <a:latin typeface="Arial" pitchFamily="34" charset="0"/>
                <a:ea typeface="Arial" pitchFamily="34" charset="-122"/>
                <a:cs typeface="Arial" pitchFamily="34" charset="-120"/>
              </a:rPr>
              <a:t>"We cannot stop global change... We can only harness the energy to our benefit." - President Clinton, Dec. 8, 1993</a:t>
            </a:r>
            <a:endParaRPr lang="en-US" sz="1800" dirty="0"/>
          </a:p>
        </p:txBody>
      </p:sp>
      <p:sp>
        <p:nvSpPr>
          <p:cNvPr id="8" name="Shape 6"/>
          <p:cNvSpPr/>
          <p:nvPr/>
        </p:nvSpPr>
        <p:spPr>
          <a:xfrm>
            <a:off x="274320" y="4384548"/>
            <a:ext cx="8595360" cy="512064"/>
          </a:xfrm>
          <a:prstGeom prst="rect">
            <a:avLst/>
          </a:prstGeom>
          <a:solidFill>
            <a:srgbClr val="FFF8F6"/>
          </a:solidFill>
          <a:ln w="12700">
            <a:solidFill>
              <a:srgbClr val="E8735A"/>
            </a:solidFill>
            <a:prstDash val="solid"/>
          </a:ln>
        </p:spPr>
      </p:sp>
      <p:sp>
        <p:nvSpPr>
          <p:cNvPr id="9" name="Shape 7"/>
          <p:cNvSpPr/>
          <p:nvPr/>
        </p:nvSpPr>
        <p:spPr>
          <a:xfrm>
            <a:off x="274320" y="4384548"/>
            <a:ext cx="64008" cy="512064"/>
          </a:xfrm>
          <a:prstGeom prst="rect">
            <a:avLst/>
          </a:prstGeom>
          <a:solidFill>
            <a:srgbClr val="E8735A"/>
          </a:solidFill>
          <a:ln w="12700">
            <a:solidFill>
              <a:srgbClr val="E8735A"/>
            </a:solidFill>
            <a:prstDash val="solid"/>
          </a:ln>
        </p:spPr>
      </p:sp>
      <p:sp>
        <p:nvSpPr>
          <p:cNvPr id="10" name="bounded_callout"/>
          <p:cNvSpPr/>
          <p:nvPr/>
        </p:nvSpPr>
        <p:spPr>
          <a:xfrm>
            <a:off x="457200" y="4430268"/>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Clinton argued the U.S. must export more, not retreat from trade - the same speech you'll analyze in the Activity.</a:t>
            </a:r>
            <a:endParaRPr lang="en-US" sz="14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Key Takeaways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320040" y="946861"/>
            <a:ext cx="310896" cy="310896"/>
          </a:xfrm>
          <a:prstGeom prst="ellipse">
            <a:avLst/>
          </a:prstGeom>
          <a:solidFill>
            <a:srgbClr val="145F58"/>
          </a:solidFill>
          <a:ln w="12700">
            <a:solidFill>
              <a:srgbClr val="145F58"/>
            </a:solidFill>
            <a:prstDash val="solid"/>
          </a:ln>
        </p:spPr>
      </p:sp>
      <p:sp>
        <p:nvSpPr>
          <p:cNvPr id="6" name="Text 4"/>
          <p:cNvSpPr/>
          <p:nvPr/>
        </p:nvSpPr>
        <p:spPr>
          <a:xfrm>
            <a:off x="320040" y="946861"/>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7" name="mllp_textfit_body"/>
          <p:cNvSpPr/>
          <p:nvPr/>
        </p:nvSpPr>
        <p:spPr>
          <a:xfrm>
            <a:off x="777240" y="704088"/>
            <a:ext cx="8092440" cy="79644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NAFTA was initialed (1992), signed (1992), and only took effect Jan. 1, 1994.</a:t>
            </a:r>
            <a:endParaRPr lang="en-US" sz="1800" dirty="0"/>
          </a:p>
        </p:txBody>
      </p:sp>
      <p:sp>
        <p:nvSpPr>
          <p:cNvPr id="8" name="Shape 6"/>
          <p:cNvSpPr/>
          <p:nvPr/>
        </p:nvSpPr>
        <p:spPr>
          <a:xfrm>
            <a:off x="320040" y="1798168"/>
            <a:ext cx="310896" cy="310896"/>
          </a:xfrm>
          <a:prstGeom prst="ellipse">
            <a:avLst/>
          </a:prstGeom>
          <a:solidFill>
            <a:srgbClr val="145F58"/>
          </a:solidFill>
          <a:ln w="12700">
            <a:solidFill>
              <a:srgbClr val="145F58"/>
            </a:solidFill>
            <a:prstDash val="solid"/>
          </a:ln>
        </p:spPr>
      </p:sp>
      <p:sp>
        <p:nvSpPr>
          <p:cNvPr id="9" name="Text 7"/>
          <p:cNvSpPr/>
          <p:nvPr/>
        </p:nvSpPr>
        <p:spPr>
          <a:xfrm>
            <a:off x="320040" y="1798168"/>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10" name="mllp_textfit_body"/>
          <p:cNvSpPr/>
          <p:nvPr/>
        </p:nvSpPr>
        <p:spPr>
          <a:xfrm>
            <a:off x="777240" y="1555394"/>
            <a:ext cx="8092440" cy="79644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The WTO (1995) replaced GATT (1948) as a permanent trade institution.</a:t>
            </a:r>
            <a:endParaRPr lang="en-US" sz="1800" dirty="0"/>
          </a:p>
        </p:txBody>
      </p:sp>
      <p:sp>
        <p:nvSpPr>
          <p:cNvPr id="11" name="Shape 9"/>
          <p:cNvSpPr/>
          <p:nvPr/>
        </p:nvSpPr>
        <p:spPr>
          <a:xfrm>
            <a:off x="320040" y="2649474"/>
            <a:ext cx="310896" cy="310896"/>
          </a:xfrm>
          <a:prstGeom prst="ellipse">
            <a:avLst/>
          </a:prstGeom>
          <a:solidFill>
            <a:srgbClr val="145F58"/>
          </a:solidFill>
          <a:ln w="12700">
            <a:solidFill>
              <a:srgbClr val="145F58"/>
            </a:solidFill>
            <a:prstDash val="solid"/>
          </a:ln>
        </p:spPr>
      </p:sp>
      <p:sp>
        <p:nvSpPr>
          <p:cNvPr id="12" name="Text 10"/>
          <p:cNvSpPr/>
          <p:nvPr/>
        </p:nvSpPr>
        <p:spPr>
          <a:xfrm>
            <a:off x="320040" y="2649474"/>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13" name="mllp_textfit_body"/>
          <p:cNvSpPr/>
          <p:nvPr/>
        </p:nvSpPr>
        <p:spPr>
          <a:xfrm>
            <a:off x="777240" y="2406701"/>
            <a:ext cx="8092440" cy="79644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The EU (1993) and the euro (1999/2002) tied Europe's economies together.</a:t>
            </a:r>
            <a:endParaRPr lang="en-US" sz="1800" dirty="0"/>
          </a:p>
        </p:txBody>
      </p:sp>
      <p:sp>
        <p:nvSpPr>
          <p:cNvPr id="14" name="Shape 12"/>
          <p:cNvSpPr/>
          <p:nvPr/>
        </p:nvSpPr>
        <p:spPr>
          <a:xfrm>
            <a:off x="320040" y="3500780"/>
            <a:ext cx="310896" cy="310896"/>
          </a:xfrm>
          <a:prstGeom prst="ellipse">
            <a:avLst/>
          </a:prstGeom>
          <a:solidFill>
            <a:srgbClr val="145F58"/>
          </a:solidFill>
          <a:ln w="12700">
            <a:solidFill>
              <a:srgbClr val="145F58"/>
            </a:solidFill>
            <a:prstDash val="solid"/>
          </a:ln>
        </p:spPr>
      </p:sp>
      <p:sp>
        <p:nvSpPr>
          <p:cNvPr id="15" name="Text 13"/>
          <p:cNvSpPr/>
          <p:nvPr/>
        </p:nvSpPr>
        <p:spPr>
          <a:xfrm>
            <a:off x="320040" y="3500780"/>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16" name="mllp_textfit_body"/>
          <p:cNvSpPr/>
          <p:nvPr/>
        </p:nvSpPr>
        <p:spPr>
          <a:xfrm>
            <a:off x="777240" y="3258007"/>
            <a:ext cx="8092440" cy="79644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Containerization (1956) and the Web (1989) are technology, not just policy.</a:t>
            </a:r>
            <a:endParaRPr lang="en-US" sz="1800" dirty="0"/>
          </a:p>
        </p:txBody>
      </p:sp>
      <p:sp>
        <p:nvSpPr>
          <p:cNvPr id="17" name="Shape 15"/>
          <p:cNvSpPr/>
          <p:nvPr/>
        </p:nvSpPr>
        <p:spPr>
          <a:xfrm>
            <a:off x="320040" y="4352087"/>
            <a:ext cx="310896" cy="310896"/>
          </a:xfrm>
          <a:prstGeom prst="ellipse">
            <a:avLst/>
          </a:prstGeom>
          <a:solidFill>
            <a:srgbClr val="145F58"/>
          </a:solidFill>
          <a:ln w="12700">
            <a:solidFill>
              <a:srgbClr val="145F58"/>
            </a:solidFill>
            <a:prstDash val="solid"/>
          </a:ln>
        </p:spPr>
      </p:sp>
      <p:sp>
        <p:nvSpPr>
          <p:cNvPr id="18" name="Text 16"/>
          <p:cNvSpPr/>
          <p:nvPr/>
        </p:nvSpPr>
        <p:spPr>
          <a:xfrm>
            <a:off x="320040" y="4352087"/>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19" name="mllp_textfit_body"/>
          <p:cNvSpPr/>
          <p:nvPr/>
        </p:nvSpPr>
        <p:spPr>
          <a:xfrm>
            <a:off x="777240" y="4109314"/>
            <a:ext cx="8092440" cy="79644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Globalization created real benefits and real costs - evaluate both.</a:t>
            </a:r>
            <a:endParaRPr lang="en-US" sz="18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17</Slides>
  <Notes>17</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17</vt:i4>
      </vt:variant>
    </vt:vector>
  </HeadingPairs>
  <TitlesOfParts>
    <vt:vector size="20"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Globalization and the Modern World</dc:title>
  <dc:subject>PptxGenJS Presentation</dc:subject>
  <dc:creator>More Lessons Less Planning</dc:creator>
  <cp:lastModifiedBy>More Lessons Less Planning</cp:lastModifiedBy>
  <cp:revision>1</cp:revision>
  <dcterms:created xsi:type="dcterms:W3CDTF">2026-08-04T03:26:00Z</dcterms:created>
  <dcterms:modified xsi:type="dcterms:W3CDTF">2026-08-04T03:26:00Z</dcterms:modified>
</cp:coreProperties>
</file>