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asking what a seventeen-year-old with no money and no connections could possibly build in a city that was not his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targets five and six aloud twice - they ask students to judge, not just recall.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scene fast - a planned, growing port, not a sleepy village. Franklin is about to walk into this city with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 on the definition of apprentice before moving past it - this is the slide's Guided Notes anchor.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terms sit on the Activity Reference Guide. Keep this slide brisk - it is groundwork for almanac and Junto.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who can quote a Poor Richard saying before you reveal the term - most students already know one without knowing where it came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engine slide - point back to it every time a later slide starts with 'members proposed' or 'the club decided.'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this as a sequence, in order. It is the plot of the excerpt students will read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a spoken plan becomes something signable. Brockden is a real, named person in the primary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a student read the yearly payment line aloud - it is the detail students most often miss on a first 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Separate the two ideas cleanly: the 1731 agreement is what made the plan binding; a charter is the broader legal concept.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method, new problem. Ask the class to name it before you say it: pool resources, agree to rules, cover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all three follow-on projects, but do not let the class get lost in dates - the point is the repeated method, not a timeline.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plainly and move on with the same tone used for any other documented fact - do not soften it and do not dwell on it as spectacle.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the reasoning skill target six actually grades. Push students past 'it's biased so it's useless.'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Bridge slide before the visual - remind the class this is the same grid city from slide 3, four decades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class a quiet moment with it, then ask what looks the same as the grid city from slide 3 and what looks different eighty years on.
Reference labels (point to these chart features when teaching): Ships on the Delaware River; City grid between two rivers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pointing back at target six: how much do we trust a story someone tells about their own younger 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Franklin's Philadelphia</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US History - Unit 2: Colonial America</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40842"/>
          </a:xfrm>
          <a:prstGeom prst="rect">
            <a:avLst/>
          </a:prstGeom>
          <a:solidFill>
            <a:srgbClr val="FFFFFF"/>
          </a:solidFill>
          <a:ln w="12700">
            <a:solidFill>
              <a:srgbClr val="F2F2F2"/>
            </a:solidFill>
            <a:prstDash val="solid"/>
          </a:ln>
        </p:spPr>
      </p:sp>
      <p:sp>
        <p:nvSpPr>
          <p:cNvPr id="6" name="Shape 4"/>
          <p:cNvSpPr/>
          <p:nvPr/>
        </p:nvSpPr>
        <p:spPr>
          <a:xfrm>
            <a:off x="438912" y="841629"/>
            <a:ext cx="365760" cy="365760"/>
          </a:xfrm>
          <a:prstGeom prst="ellipse">
            <a:avLst/>
          </a:prstGeom>
          <a:solidFill>
            <a:srgbClr val="145F58"/>
          </a:solidFill>
          <a:ln w="12700">
            <a:solidFill>
              <a:srgbClr val="145F58"/>
            </a:solidFill>
            <a:prstDash val="solid"/>
          </a:ln>
        </p:spPr>
      </p:sp>
      <p:sp>
        <p:nvSpPr>
          <p:cNvPr id="7" name="Text 5"/>
          <p:cNvSpPr/>
          <p:nvPr/>
        </p:nvSpPr>
        <p:spPr>
          <a:xfrm>
            <a:off x="438912" y="841629"/>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6408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what daily life was like in a colonial city.</a:t>
            </a:r>
            <a:endParaRPr lang="en-US" sz="1800" dirty="0"/>
          </a:p>
        </p:txBody>
      </p:sp>
      <p:sp>
        <p:nvSpPr>
          <p:cNvPr id="9" name="Shape 7"/>
          <p:cNvSpPr/>
          <p:nvPr/>
        </p:nvSpPr>
        <p:spPr>
          <a:xfrm>
            <a:off x="274320" y="1408938"/>
            <a:ext cx="8595360" cy="640842"/>
          </a:xfrm>
          <a:prstGeom prst="rect">
            <a:avLst/>
          </a:prstGeom>
          <a:solidFill>
            <a:srgbClr val="FFFFFF"/>
          </a:solidFill>
          <a:ln w="12700">
            <a:solidFill>
              <a:srgbClr val="F2F2F2"/>
            </a:solidFill>
            <a:prstDash val="solid"/>
          </a:ln>
        </p:spPr>
      </p:sp>
      <p:sp>
        <p:nvSpPr>
          <p:cNvPr id="10" name="Shape 8"/>
          <p:cNvSpPr/>
          <p:nvPr/>
        </p:nvSpPr>
        <p:spPr>
          <a:xfrm>
            <a:off x="438912" y="1546479"/>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546479"/>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408938"/>
            <a:ext cx="7882128" cy="6408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Franklin turned a club into a public library.</a:t>
            </a:r>
            <a:endParaRPr lang="en-US" sz="1800" dirty="0"/>
          </a:p>
        </p:txBody>
      </p:sp>
      <p:sp>
        <p:nvSpPr>
          <p:cNvPr id="13" name="Shape 11"/>
          <p:cNvSpPr/>
          <p:nvPr/>
        </p:nvSpPr>
        <p:spPr>
          <a:xfrm>
            <a:off x="274320" y="2113788"/>
            <a:ext cx="8595360" cy="640842"/>
          </a:xfrm>
          <a:prstGeom prst="rect">
            <a:avLst/>
          </a:prstGeom>
          <a:solidFill>
            <a:srgbClr val="FFFFFF"/>
          </a:solidFill>
          <a:ln w="12700">
            <a:solidFill>
              <a:srgbClr val="F2F2F2"/>
            </a:solidFill>
            <a:prstDash val="solid"/>
          </a:ln>
        </p:spPr>
      </p:sp>
      <p:sp>
        <p:nvSpPr>
          <p:cNvPr id="14" name="Shape 12"/>
          <p:cNvSpPr/>
          <p:nvPr/>
        </p:nvSpPr>
        <p:spPr>
          <a:xfrm>
            <a:off x="438912" y="2251329"/>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251329"/>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113788"/>
            <a:ext cx="7882128" cy="6408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a subscription paid for books no one could buy alone.</a:t>
            </a:r>
            <a:endParaRPr lang="en-US" sz="1800" dirty="0"/>
          </a:p>
        </p:txBody>
      </p:sp>
      <p:sp>
        <p:nvSpPr>
          <p:cNvPr id="17" name="Shape 15"/>
          <p:cNvSpPr/>
          <p:nvPr/>
        </p:nvSpPr>
        <p:spPr>
          <a:xfrm>
            <a:off x="274320" y="2818638"/>
            <a:ext cx="8595360" cy="640842"/>
          </a:xfrm>
          <a:prstGeom prst="rect">
            <a:avLst/>
          </a:prstGeom>
          <a:solidFill>
            <a:srgbClr val="FFFFFF"/>
          </a:solidFill>
          <a:ln w="12700">
            <a:solidFill>
              <a:srgbClr val="F2F2F2"/>
            </a:solidFill>
            <a:prstDash val="solid"/>
          </a:ln>
        </p:spPr>
      </p:sp>
      <p:sp>
        <p:nvSpPr>
          <p:cNvPr id="18" name="Shape 16"/>
          <p:cNvSpPr/>
          <p:nvPr/>
        </p:nvSpPr>
        <p:spPr>
          <a:xfrm>
            <a:off x="438912" y="2956179"/>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2956179"/>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2818638"/>
            <a:ext cx="7882128" cy="6408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Name three civic institutions Franklin helped start.</a:t>
            </a:r>
            <a:endParaRPr lang="en-US" sz="1800" dirty="0"/>
          </a:p>
        </p:txBody>
      </p:sp>
      <p:sp>
        <p:nvSpPr>
          <p:cNvPr id="21" name="Shape 19"/>
          <p:cNvSpPr/>
          <p:nvPr/>
        </p:nvSpPr>
        <p:spPr>
          <a:xfrm>
            <a:off x="274320" y="3523488"/>
            <a:ext cx="8595360" cy="640842"/>
          </a:xfrm>
          <a:prstGeom prst="rect">
            <a:avLst/>
          </a:prstGeom>
          <a:solidFill>
            <a:srgbClr val="FFFFFF"/>
          </a:solidFill>
          <a:ln w="12700">
            <a:solidFill>
              <a:srgbClr val="F2F2F2"/>
            </a:solidFill>
            <a:prstDash val="solid"/>
          </a:ln>
        </p:spPr>
      </p:sp>
      <p:sp>
        <p:nvSpPr>
          <p:cNvPr id="22" name="Shape 20"/>
          <p:cNvSpPr/>
          <p:nvPr/>
        </p:nvSpPr>
        <p:spPr>
          <a:xfrm>
            <a:off x="438912" y="3661029"/>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3661029"/>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3523488"/>
            <a:ext cx="7882128" cy="6408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Franklin built the city and also enslaved people.</a:t>
            </a:r>
            <a:endParaRPr lang="en-US" sz="1800" dirty="0"/>
          </a:p>
        </p:txBody>
      </p:sp>
      <p:sp>
        <p:nvSpPr>
          <p:cNvPr id="25" name="Shape 23"/>
          <p:cNvSpPr/>
          <p:nvPr/>
        </p:nvSpPr>
        <p:spPr>
          <a:xfrm>
            <a:off x="274320" y="4228338"/>
            <a:ext cx="8595360" cy="640842"/>
          </a:xfrm>
          <a:prstGeom prst="rect">
            <a:avLst/>
          </a:prstGeom>
          <a:solidFill>
            <a:srgbClr val="FFFFFF"/>
          </a:solidFill>
          <a:ln w="12700">
            <a:solidFill>
              <a:srgbClr val="F2F2F2"/>
            </a:solidFill>
            <a:prstDash val="solid"/>
          </a:ln>
        </p:spPr>
      </p:sp>
      <p:sp>
        <p:nvSpPr>
          <p:cNvPr id="26" name="Shape 24"/>
          <p:cNvSpPr/>
          <p:nvPr/>
        </p:nvSpPr>
        <p:spPr>
          <a:xfrm>
            <a:off x="438912" y="4365879"/>
            <a:ext cx="365760" cy="365760"/>
          </a:xfrm>
          <a:prstGeom prst="ellipse">
            <a:avLst/>
          </a:prstGeom>
          <a:solidFill>
            <a:srgbClr val="145F58"/>
          </a:solidFill>
          <a:ln w="12700">
            <a:solidFill>
              <a:srgbClr val="145F58"/>
            </a:solidFill>
            <a:prstDash val="solid"/>
          </a:ln>
        </p:spPr>
      </p:sp>
      <p:sp>
        <p:nvSpPr>
          <p:cNvPr id="27" name="Text 25"/>
          <p:cNvSpPr/>
          <p:nvPr/>
        </p:nvSpPr>
        <p:spPr>
          <a:xfrm>
            <a:off x="438912" y="4365879"/>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mllp_textfit_body"/>
          <p:cNvSpPr/>
          <p:nvPr/>
        </p:nvSpPr>
        <p:spPr>
          <a:xfrm>
            <a:off x="941832" y="4228338"/>
            <a:ext cx="7882128" cy="6408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Judge how much to trust Franklin's story about himself.</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Port City on the Delaware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planned city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Founded in 1682 by William Penn on the Delaware River.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Laid out on a strict grid between two rivers.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Named for the Greek words for 'brotherly love.'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busy young port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Ships loaded flour, wheat, and lumber for England.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New arrivals landed often, looking for work.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By the 1720s, it was one of the busier colonial ports.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Did You Know: Philadelphia's name means 'brotherly love' in Greek.</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Runaway to Philadelphia, 1723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Born in Boston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Benjamin Franklin was born in Boston in 1706, the tenth son of a candlemaker.</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Bound to his brother</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At twelve, he was bound by contract to his older brother James, a Boston printer, for nine years.</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Apprentice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young worker bound by contract to serve a master for a set number of years while learning a trade.</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Runs away, 1723</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Franklin broke that contract and ran away, landing in Philadelphia in October 1723 at seventeen.</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Note: Walking away from a signed work contract was against the law in 1723.</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Setting Type for a Living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printing press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machine that presses inked metal type onto paper to make many copies of the same page.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pamphlet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short printed work, cheap to make and pass around, used to argue a case to the public.</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Franklin bought the Pennsylvania Gazette in 1729 and built it into a leading colonial newspaper.</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Words That Traveled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Poor Richard's Almanack</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Franklin began publishing it every year, starting in 1732.</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Wide reach</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 sold widely across the colonies and made 'Richard Saunders' a household name.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Almanac</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cheap yearly book of calendars, weather guesses, and sayings that most colonial households bought.</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Not always original</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Franklin collected and reworded many of the sayings he printed there.</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For many colonial households the yearly almanac was the one book they bought all year.</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Club for Mutual Improvement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Junto</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The club of young tradesmen Franklin formed in 1727 to debate questions and help one another get ahead.</a:t>
            </a:r>
            <a:endParaRPr lang="en-US" sz="1700" dirty="0"/>
          </a:p>
        </p:txBody>
      </p:sp>
      <p:sp>
        <p:nvSpPr>
          <p:cNvPr id="9" name="Shape 7"/>
          <p:cNvSpPr/>
          <p:nvPr/>
        </p:nvSpPr>
        <p:spPr>
          <a:xfrm>
            <a:off x="274320" y="1472184"/>
            <a:ext cx="8595360" cy="512064"/>
          </a:xfrm>
          <a:prstGeom prst="rect">
            <a:avLst/>
          </a:prstGeom>
          <a:solidFill>
            <a:srgbClr val="FFEBEE"/>
          </a:solidFill>
          <a:ln w="12700">
            <a:solidFill>
              <a:srgbClr val="C0392B"/>
            </a:solidFill>
            <a:prstDash val="solid"/>
          </a:ln>
        </p:spPr>
      </p:sp>
      <p:sp>
        <p:nvSpPr>
          <p:cNvPr id="10" name="Shape 8"/>
          <p:cNvSpPr/>
          <p:nvPr/>
        </p:nvSpPr>
        <p:spPr>
          <a:xfrm>
            <a:off x="274320" y="1472184"/>
            <a:ext cx="64008" cy="512064"/>
          </a:xfrm>
          <a:prstGeom prst="rect">
            <a:avLst/>
          </a:prstGeom>
          <a:solidFill>
            <a:srgbClr val="C0392B"/>
          </a:solidFill>
          <a:ln w="12700">
            <a:solidFill>
              <a:srgbClr val="C0392B"/>
            </a:solidFill>
            <a:prstDash val="solid"/>
          </a:ln>
        </p:spPr>
      </p:sp>
      <p:sp>
        <p:nvSpPr>
          <p:cNvPr id="11" name="bounded_callout"/>
          <p:cNvSpPr/>
          <p:nvPr/>
        </p:nvSpPr>
        <p:spPr>
          <a:xfrm>
            <a:off x="457200" y="1517904"/>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Key Concept: The club's meeting rules required calm debate, not fighting to win.</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Club Shelf to Public Shelf</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Members share their own books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Club members brought books from home to a shared shelf at meetings.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shared shelf fails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Books were damaged or lost, and members grew unwilling to add more.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Franklin proposes something bigger</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Open a real collection to any paying member, not only club members.</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Subscription library</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library paid for by members who each contribute money and may borrow from the shared collection.</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Remember: The first plan failed before the better one worked.</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Turning a Promise Into a Contract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conveyancer</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person who writes up legal papers that transfer property or bind people to an agreement.</a:t>
            </a:r>
            <a:endParaRPr lang="en-US" sz="1800" dirty="0"/>
          </a:p>
        </p:txBody>
      </p:sp>
      <p:sp>
        <p:nvSpPr>
          <p:cNvPr id="9" name="Shape 7"/>
          <p:cNvSpPr/>
          <p:nvPr/>
        </p:nvSpPr>
        <p:spPr>
          <a:xfrm>
            <a:off x="274320" y="1472184"/>
            <a:ext cx="8595360" cy="512064"/>
          </a:xfrm>
          <a:prstGeom prst="rect">
            <a:avLst/>
          </a:prstGeom>
          <a:solidFill>
            <a:srgbClr val="FFEBEE"/>
          </a:solidFill>
          <a:ln w="12700">
            <a:solidFill>
              <a:srgbClr val="C0392B"/>
            </a:solidFill>
            <a:prstDash val="solid"/>
          </a:ln>
        </p:spPr>
      </p:sp>
      <p:sp>
        <p:nvSpPr>
          <p:cNvPr id="10" name="Shape 8"/>
          <p:cNvSpPr/>
          <p:nvPr/>
        </p:nvSpPr>
        <p:spPr>
          <a:xfrm>
            <a:off x="274320" y="1472184"/>
            <a:ext cx="64008" cy="512064"/>
          </a:xfrm>
          <a:prstGeom prst="rect">
            <a:avLst/>
          </a:prstGeom>
          <a:solidFill>
            <a:srgbClr val="C0392B"/>
          </a:solidFill>
          <a:ln w="12700">
            <a:solidFill>
              <a:srgbClr val="C0392B"/>
            </a:solidFill>
            <a:prstDash val="solid"/>
          </a:ln>
        </p:spPr>
      </p:sp>
      <p:sp>
        <p:nvSpPr>
          <p:cNvPr id="11" name="bounded_callout"/>
          <p:cNvSpPr/>
          <p:nvPr/>
        </p:nvSpPr>
        <p:spPr>
          <a:xfrm>
            <a:off x="457200" y="151790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Franklin named a real conveyancer, Charles Brockden, who wrote up the library's founding agreement.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Fifty Subscribers, Forty Shillings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was needed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The number</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Why it mattered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Subscribers needed to start the library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Fifty people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One person alone could not buy a real book collection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Payment each subscriber put in at the start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Forty shillings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Enough money, pooled, to order the first books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Yearly payment after that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Ten shillings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Kept new books coming after the first purchase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People in Franklin's club</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a dozen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Far short of the fifty the plan actually needed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50" dirty="0">
                <a:solidFill>
                  <a:srgbClr val="1B2A4A"/>
                </a:solidFill>
                <a:latin typeface="Arial" pitchFamily="34" charset="0"/>
                <a:ea typeface="Arial" pitchFamily="34" charset="-122"/>
                <a:cs typeface="Arial" pitchFamily="34" charset="-120"/>
              </a:rPr>
              <a:t>Remember: It took real effort to find fifty strangers willing to trust a plan on paper.</a:t>
            </a:r>
            <a:endParaRPr lang="en-US" sz="14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Made Permanent, 1731</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charter</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legal grant that gives an organization official standing and lets it outlive its first members.</a:t>
            </a:r>
            <a:endParaRPr lang="en-US" sz="1800" dirty="0"/>
          </a:p>
        </p:txBody>
      </p:sp>
      <p:sp>
        <p:nvSpPr>
          <p:cNvPr id="9" name="Shape 7"/>
          <p:cNvSpPr/>
          <p:nvPr/>
        </p:nvSpPr>
        <p:spPr>
          <a:xfrm>
            <a:off x="274320" y="1472184"/>
            <a:ext cx="8595360" cy="512064"/>
          </a:xfrm>
          <a:prstGeom prst="rect">
            <a:avLst/>
          </a:prstGeom>
          <a:solidFill>
            <a:srgbClr val="FFEBEE"/>
          </a:solidFill>
          <a:ln w="12700">
            <a:solidFill>
              <a:srgbClr val="C0392B"/>
            </a:solidFill>
            <a:prstDash val="solid"/>
          </a:ln>
        </p:spPr>
      </p:sp>
      <p:sp>
        <p:nvSpPr>
          <p:cNvPr id="10" name="Shape 8"/>
          <p:cNvSpPr/>
          <p:nvPr/>
        </p:nvSpPr>
        <p:spPr>
          <a:xfrm>
            <a:off x="274320" y="1472184"/>
            <a:ext cx="64008" cy="512064"/>
          </a:xfrm>
          <a:prstGeom prst="rect">
            <a:avLst/>
          </a:prstGeom>
          <a:solidFill>
            <a:srgbClr val="C0392B"/>
          </a:solidFill>
          <a:ln w="12700">
            <a:solidFill>
              <a:srgbClr val="C0392B"/>
            </a:solidFill>
            <a:prstDash val="solid"/>
          </a:ln>
        </p:spPr>
      </p:sp>
      <p:sp>
        <p:nvSpPr>
          <p:cNvPr id="11" name="bounded_callout"/>
          <p:cNvSpPr/>
          <p:nvPr/>
        </p:nvSpPr>
        <p:spPr>
          <a:xfrm>
            <a:off x="457200" y="1517904"/>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Did You Know: The library's founding articles of agreement are dated July 1, 1731.</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Buckets, Bags, and Thirty Men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How it started</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Franklin wrote an essay in 1735 warning Philadelphia about fire; thirty men joined together in December 1736.</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How it worked</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Each man kept leather buckets and linen bags ready at home for a fire.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Volunteer fire company</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group of neighbors who agree to keep firefighting gear ready and answer one another's fires without pay.</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It spread</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Other companies across Philadelphia copied the same plan.</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Warning: 'Volunteer' did not mean free of rules - missed duties still cost you.</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City of Joined Efforts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Civic institution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An organization built and paid for by ordinary residents to serve a whole town rather than one owner.</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hospital</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Philadelphia's first hospital grew out of the same joining-together method.</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An academy</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academy for young men later grew into a university.</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Paved and lit streets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Neighbors pooled money to pave, clean, and light city streets.</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Franklin's real invention was the method, used again and again.</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Left Out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Franklin built Philadelphia's civic life - and was also a slaveholder.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Franklin and his wife Deborah enslaved at least seven people over the years.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newspaper ran ads selling enslaved people and hunting those who escaped.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rival Philadelphia printer refused those same ads as morally wrong.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later led an abolition society but never freed the people he enslaved.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Remember: This lesson does not let one fact erase the other.</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Franklin Writing About Franklin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the source is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Written in 1784, more than fifty years later.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events described happened around 1730-1731.</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Franklin was about 78; he was 24 when it happened.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to read it carefully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memoir is not a transcript of events.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Franklin chose what to include and leave out.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library numbers match outside records.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A memoir written decades later is still a primary source - just one written with hindsight.</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City Worth Engraving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By the 1760s, Philadelphia was one of Britain's busiest ports.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London publisher had a wide city view engraved and sold in 1768.</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That is over four decades after Franklin arrived there broke.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Engravings like this sold to English readers curious about the colonies.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Philadelphia still followed the same grid Penn laid out in 1682.</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Did You Know: This piece was made and sold in London, not Philadelphia.</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550" b="1" dirty="0">
                <a:solidFill>
                  <a:srgbClr val="FFFFFF"/>
                </a:solidFill>
                <a:latin typeface="Trebuchet MS" pitchFamily="34" charset="0"/>
                <a:ea typeface="Trebuchet MS" pitchFamily="34" charset="-122"/>
                <a:cs typeface="Trebuchet MS" pitchFamily="34" charset="-120"/>
              </a:rPr>
              <a:t>An East Prospect of the City of Philadelphia, 1768</a:t>
            </a:r>
            <a:endParaRPr lang="en-US" sz="25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wide monochrome engraving from 1768 on aged paper. An engraved title banner runs across the top reading An East Prospect of the City of Philadelphia, taken by George Heap from the Jersey Shore, under the Direction of Nicholas Scull Surveyor General of the Province of Pennsylvania. Below it a long panorama looks across the Delaware River at the city: roughly twenty sailing vessels of different sizes ride on the water, and behind them a low, dense skyline of brick buildings is broken by several tall church steeples, with low hills beyond. Beneath the panorama sits a block of small printed description in columns, too fine to read at this size. The lower left of the sheet carries a street plan of the city drawn as a regular rectangular grid running between the Schuylkill River and the Delaware River, with a compass rose at its corner. To the right of the plan are two smaller inset views, one of a waterfront battery behind a long wall and one of a two-story public building with a tall central clock tower, captioned The State House. A printed imprint line at the lower right credits the engraver T. Jefferys of Charing Cross, London.">    </p:cNvPr>
          <p:cNvPicPr>
            <a:picLocks noChangeAspect="1"/>
          </p:cNvPicPr>
          <p:nvPr/>
        </p:nvPicPr>
        <p:blipFill>
          <a:blip r:embed="rId1"/>
          <a:stretch>
            <a:fillRect/>
          </a:stretch>
        </p:blipFill>
        <p:spPr>
          <a:xfrm>
            <a:off x="1471613" y="795528"/>
            <a:ext cx="620077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An East Prospect of Philadelphia, engraved for sale in London, 1768.</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Franklin ran away to Philadelphia in 1723 with almost nothing.</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His printing trade gave him money, readers, and a public voice.</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failed club shelf became a real library once strangers agreed to pay in.</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same joining-together method built a fire company and more.</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Franklin built civic life and enslaved people in the same years.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Franklin's Philadelphia</dc:title>
  <dc:subject>PptxGenJS Presentation</dc:subject>
  <dc:creator>More Lessons Less Planning</dc:creator>
  <cp:lastModifiedBy>More Lessons Less Planning</cp:lastModifiedBy>
  <cp:revision>1</cp:revision>
  <dcterms:created xsi:type="dcterms:W3CDTF">2026-09-07T00:51:27Z</dcterms:created>
  <dcterms:modified xsi:type="dcterms:W3CDTF">2026-09-07T00:51:27Z</dcterms:modified>
</cp:coreProperties>
</file>