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holding up any object in the room - a phone, a water bottle, a backpack - and ask: what did it take to make this? Land for the materials, labor to build it, capital like machines to assemble it, and an entrepreneur who decided to make and sell it. Those four things are the FACTORS OF PRODUCTION, and they are behind every single good and service on earth.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abstract concrete with one pizza. Walk all four factors: land (ingredients), labor (cooks), capital (oven and kitchen), entrepreneurship (the owner who took the risk). Stress that all four are required - drop any one and there is no pizza. This is the model students reuse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four factors apply to services too, not just physical goods. Use a haircut: land (space, water, power), labor (the barber), capital (clippers, chairs, building), entrepreneurship (the owner). The point: production is production, whether the output is a thing or an 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PRODUCTIVITY as output per unit of input - for example, pizzas per worker per hour. The core idea: getting more output from the same factors. Make it a number so it sticks: if one worker makes 10 pizzas an hour and another makes 20, the second is twice as productive.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four main drivers of productivity growth: better capital (tools/machines), more human capital (training), better methods (organization), and specialization. Connect to living standards - rising productivity is why a modern worker can afford far more than one a century ago.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four-way pairing of factor income. Land earns rent, labor earns wages, capital earns interest, entrepreneurship earns profit. Drill the pairing because the quiz tests it directly. A memory hook: the owner gets PROFIT because the owner took the RISK that the others did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FACTORS OF PRODUCTION: the four basic inputs - land, labor, capital, entrepreneurship. LAND: the factor that includes all natural resources. LABOR: the human work, time, effort, and skill put into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CAPITAL: the made tools, machines, equipment, buildings, and money used to produce. ENTREPRENEURSHIP: the risk-taking initiative that combines land, labor, and capital into a business for profit. PRODUCTIVITY: output per unit of input - more output from the same resources.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FACTOR INCOME: the pay each factor earns - rent, wages, interest, profit. HUMAN CAPITAL: the skills, education, training, and experience that make a worker more productive. PROFIT: the income entrepreneurship earns - what is left for the owner after all costs, the reward for risk.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the five takeaways. Each maps to one part of the activity: define and classify the factors (Parts 1 and 3), the Reference Guide vocabulary (Part 2), how factors combine to build a business (Part 4), and factor income plus productivity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names the four factors. Target 2 is the classify-it skill (which factor is this input?). Target 3 is how the factors combine plus productivity. Target 4 is who gets paid - the four kinds of factor income.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Recall from Unit 1 that scarcity makes resources limited. Those limited resources sort into exactly four categories - the factors of production. Preview all four (land, labor, capital, entrepreneurship) so students have the map before the deep dives.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 up the most common confusion early. A resource is any input. The four factors are the categories all resources sort into. Use the quick test: natural = land, human work = labor, a made tool = capital, the idea and risk = entrepreneurship. This is the classify-it skill used in Activity Part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LAND broadly: every natural resource, not just real estate. Soil, water, oil, minerals, forests, even sunlight a solar farm uses. The test: if nature made it and humans did not, it is land. Students often think land means only the ground - widen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LABOR as all human work - physical AND mental. A construction worker and a software designer are both labor. Stress that thinking work counts; students often picture only manual labor. This sets up human capital two slides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CAPITAL as the made tools, machines, buildings, and money used to produce other goods. The biggest student error: thinking capital just means money. Correct it - a pizza oven, a laptop, and a delivery truck are all capital. Capital is built by people to help make other things.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ENTREPRENEURSHIP as the risk-taking initiative that combines the other three factors into a business. The entrepreneur decides what to make, organizes land/labor/capital, takes the risk of failure, and hopes for profit. Without this factor the other three just sit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capital into two kinds. Physical capital is the tools and machines. Human capital is the skills and education that make labor more productive. Connect it to students directly: every class they take builds their own human capital and the future value of their labor.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Factors of Production: Land, Labor, Capital, and Entrepreneurship</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Every good and service starts with the same four ingredients.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the Four Factors COMBINE to Produce a Good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LAND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Flour, water, tomatoes, and cheese - the natural resources that go into a pizza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LABOR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cooks who mix, top, and bake the pizza - the human work</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CAPITAL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oven, the mixer, the kitchen, and the delivery car - the made tools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ENTREPRENEURSHIP</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owner who opened the pizza shop, took the risk, and runs it for profit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finished good like a PIZZA needs ALL FOUR factors - miss one and the good never gets made.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Same Four Factors Behind a Service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LAND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water, electricity, and the space the barbershop sits on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LABOR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barber's skill, time, and effort cutting hair - the human work</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CAPITAL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clippers, scissors, chairs, and the shop building</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ENTREPRENEURSHIP</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owner who opened the shop, hired barbers, and took the risk</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Services use the SAME four factors as goods. A haircut needs land, labor, capital, and entrepreneurship, just like a product does.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Productivity - Getting More Output From the Same Inputs</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Productivity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Productivity = OUTPUT divided by INPUT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How much you make per unit of resource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pizzas made per worker per hour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Higher productivity = more from the same factors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Matters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workers, same hours, MORE output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Lower cost for each pizza made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More goods and services for everyone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how living standards rise over time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PRODUCTIVITY is output per unit of input - making MORE goods and services from the SAME amount of resources.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Productivity Grows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4206240" cy="1639062"/>
          </a:xfrm>
          <a:prstGeom prst="rect">
            <a:avLst/>
          </a:prstGeom>
          <a:solidFill>
            <a:srgbClr val="F0FAF8"/>
          </a:solidFill>
          <a:ln w="12700">
            <a:solidFill>
              <a:srgbClr val="DDDDDD"/>
            </a:solidFill>
            <a:prstDash val="solid"/>
          </a:ln>
        </p:spPr>
      </p:sp>
      <p:sp>
        <p:nvSpPr>
          <p:cNvPr id="6" name="Shape 4"/>
          <p:cNvSpPr/>
          <p:nvPr/>
        </p:nvSpPr>
        <p:spPr>
          <a:xfrm>
            <a:off x="2185416" y="886968"/>
            <a:ext cx="384048" cy="384048"/>
          </a:xfrm>
          <a:prstGeom prst="ellipse">
            <a:avLst/>
          </a:prstGeom>
          <a:solidFill>
            <a:srgbClr val="2A9D8F"/>
          </a:solidFill>
          <a:ln w="12700">
            <a:solidFill>
              <a:srgbClr val="2A9D8F"/>
            </a:solidFill>
            <a:prstDash val="solid"/>
          </a:ln>
        </p:spPr>
      </p:sp>
      <p:sp>
        <p:nvSpPr>
          <p:cNvPr id="7" name="Text 5"/>
          <p:cNvSpPr/>
          <p:nvPr/>
        </p:nvSpPr>
        <p:spPr>
          <a:xfrm>
            <a:off x="218541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Better capital</a:t>
            </a:r>
            <a:endParaRPr lang="en-US" sz="1400" dirty="0"/>
          </a:p>
        </p:txBody>
      </p:sp>
      <p:sp>
        <p:nvSpPr>
          <p:cNvPr id="9" name="bounded_body"/>
          <p:cNvSpPr/>
          <p:nvPr/>
        </p:nvSpPr>
        <p:spPr>
          <a:xfrm>
            <a:off x="365760" y="1618488"/>
            <a:ext cx="402336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A faster oven or a better machine lets each worker produce more per hour.</a:t>
            </a:r>
            <a:endParaRPr lang="en-US" sz="1600" dirty="0"/>
          </a:p>
        </p:txBody>
      </p:sp>
      <p:sp>
        <p:nvSpPr>
          <p:cNvPr id="10" name="Shape 8"/>
          <p:cNvSpPr/>
          <p:nvPr/>
        </p:nvSpPr>
        <p:spPr>
          <a:xfrm>
            <a:off x="4663440" y="777240"/>
            <a:ext cx="4206240" cy="1639062"/>
          </a:xfrm>
          <a:prstGeom prst="rect">
            <a:avLst/>
          </a:prstGeom>
          <a:solidFill>
            <a:srgbClr val="E8EDF4"/>
          </a:solidFill>
          <a:ln w="12700">
            <a:solidFill>
              <a:srgbClr val="DDDDDD"/>
            </a:solidFill>
            <a:prstDash val="solid"/>
          </a:ln>
        </p:spPr>
      </p:sp>
      <p:sp>
        <p:nvSpPr>
          <p:cNvPr id="11" name="Shape 9"/>
          <p:cNvSpPr/>
          <p:nvPr/>
        </p:nvSpPr>
        <p:spPr>
          <a:xfrm>
            <a:off x="657453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657453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475488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More human capital</a:t>
            </a:r>
            <a:endParaRPr lang="en-US" sz="1400" dirty="0"/>
          </a:p>
        </p:txBody>
      </p:sp>
      <p:sp>
        <p:nvSpPr>
          <p:cNvPr id="14" name="bounded_body"/>
          <p:cNvSpPr/>
          <p:nvPr/>
        </p:nvSpPr>
        <p:spPr>
          <a:xfrm>
            <a:off x="4754880" y="1618488"/>
            <a:ext cx="402336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Training and education make each worker faster, smarter, and more skilled.</a:t>
            </a:r>
            <a:endParaRPr lang="en-US" sz="1600" dirty="0"/>
          </a:p>
        </p:txBody>
      </p:sp>
      <p:sp>
        <p:nvSpPr>
          <p:cNvPr id="15" name="Shape 13"/>
          <p:cNvSpPr/>
          <p:nvPr/>
        </p:nvSpPr>
        <p:spPr>
          <a:xfrm>
            <a:off x="274320" y="2553462"/>
            <a:ext cx="4206240" cy="1639062"/>
          </a:xfrm>
          <a:prstGeom prst="rect">
            <a:avLst/>
          </a:prstGeom>
          <a:solidFill>
            <a:srgbClr val="FFF8F6"/>
          </a:solidFill>
          <a:ln w="12700">
            <a:solidFill>
              <a:srgbClr val="DDDDDD"/>
            </a:solidFill>
            <a:prstDash val="solid"/>
          </a:ln>
        </p:spPr>
      </p:sp>
      <p:sp>
        <p:nvSpPr>
          <p:cNvPr id="16" name="Shape 14"/>
          <p:cNvSpPr/>
          <p:nvPr/>
        </p:nvSpPr>
        <p:spPr>
          <a:xfrm>
            <a:off x="2185416" y="2663190"/>
            <a:ext cx="384048" cy="384048"/>
          </a:xfrm>
          <a:prstGeom prst="ellipse">
            <a:avLst/>
          </a:prstGeom>
          <a:solidFill>
            <a:srgbClr val="E8735A"/>
          </a:solidFill>
          <a:ln w="12700">
            <a:solidFill>
              <a:srgbClr val="E8735A"/>
            </a:solidFill>
            <a:prstDash val="solid"/>
          </a:ln>
        </p:spPr>
      </p:sp>
      <p:sp>
        <p:nvSpPr>
          <p:cNvPr id="17" name="Text 15"/>
          <p:cNvSpPr/>
          <p:nvPr/>
        </p:nvSpPr>
        <p:spPr>
          <a:xfrm>
            <a:off x="2185416" y="2663190"/>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36576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Better methods</a:t>
            </a:r>
            <a:endParaRPr lang="en-US" sz="1400" dirty="0"/>
          </a:p>
        </p:txBody>
      </p:sp>
      <p:sp>
        <p:nvSpPr>
          <p:cNvPr id="19" name="bounded_body"/>
          <p:cNvSpPr/>
          <p:nvPr/>
        </p:nvSpPr>
        <p:spPr>
          <a:xfrm>
            <a:off x="365760" y="3394710"/>
            <a:ext cx="402336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A smarter way to organize the work (like an assembly line) raises output.</a:t>
            </a:r>
            <a:endParaRPr lang="en-US" sz="1600" dirty="0"/>
          </a:p>
        </p:txBody>
      </p:sp>
      <p:sp>
        <p:nvSpPr>
          <p:cNvPr id="20" name="Shape 18"/>
          <p:cNvSpPr/>
          <p:nvPr/>
        </p:nvSpPr>
        <p:spPr>
          <a:xfrm>
            <a:off x="4663440" y="2553462"/>
            <a:ext cx="4206240" cy="1639062"/>
          </a:xfrm>
          <a:prstGeom prst="rect">
            <a:avLst/>
          </a:prstGeom>
          <a:solidFill>
            <a:srgbClr val="E3F2FD"/>
          </a:solidFill>
          <a:ln w="12700">
            <a:solidFill>
              <a:srgbClr val="DDDDDD"/>
            </a:solidFill>
            <a:prstDash val="solid"/>
          </a:ln>
        </p:spPr>
      </p:sp>
      <p:sp>
        <p:nvSpPr>
          <p:cNvPr id="21" name="Shape 19"/>
          <p:cNvSpPr/>
          <p:nvPr/>
        </p:nvSpPr>
        <p:spPr>
          <a:xfrm>
            <a:off x="657453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657453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475488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Specialization</a:t>
            </a:r>
            <a:endParaRPr lang="en-US" sz="1400" dirty="0"/>
          </a:p>
        </p:txBody>
      </p:sp>
      <p:sp>
        <p:nvSpPr>
          <p:cNvPr id="24" name="bounded_body"/>
          <p:cNvSpPr/>
          <p:nvPr/>
        </p:nvSpPr>
        <p:spPr>
          <a:xfrm>
            <a:off x="4754880" y="3394710"/>
            <a:ext cx="4023360" cy="688086"/>
          </a:xfrm>
          <a:prstGeom prst="rect">
            <a:avLst/>
          </a:prstGeom>
          <a:noFill/>
          <a:ln/>
        </p:spPr>
        <p:txBody>
          <a:bodyPr wrap="square" rtlCol="0" anchor="t"/>
          <a:lstStyle/>
          <a:p>
            <a:pPr algn="ctr" indent="0" marL="0">
              <a:buNone/>
            </a:pPr>
            <a:r>
              <a:rPr lang="en-US" sz="1700" dirty="0">
                <a:solidFill>
                  <a:srgbClr val="333333"/>
                </a:solidFill>
                <a:latin typeface="Arial" pitchFamily="34" charset="0"/>
                <a:ea typeface="Arial" pitchFamily="34" charset="-122"/>
                <a:cs typeface="Arial" pitchFamily="34" charset="-120"/>
              </a:rPr>
              <a:t>When workers focus on one task they get good at, total output goes up.</a:t>
            </a:r>
            <a:endParaRPr lang="en-US" sz="1700" dirty="0"/>
          </a:p>
        </p:txBody>
      </p:sp>
      <p:sp>
        <p:nvSpPr>
          <p:cNvPr id="25" name="Shape 23"/>
          <p:cNvSpPr/>
          <p:nvPr/>
        </p:nvSpPr>
        <p:spPr>
          <a:xfrm>
            <a:off x="274320" y="4384548"/>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384548"/>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reason we can afford so much more than people did 100 years ago is that PRODUCTIVITY has grown enormously.</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 Income - Every Factor Gets Paid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RENT to LAND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payment land earns when its natural resources or property are used in production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WAGES to LABOR</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pay workers earn for their work, time, and effort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INTEREST to CAPITAL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payment capital earns when money or equipment is lent or invested</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PROFIT to ENTREPRENEURSHIP</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What is left for the owner after all costs - the reward for taking the risk</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FACTOR INCOME is the pay each factor earns - RENT (land), WAGES (labor), INTEREST (capital), and PROFIT (entrepreneurship).</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Factors of Production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Factors of production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four basic inputs used to make every good and service: land, labor, capital, entrepreneurship.</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Land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factor that includes ALL natural resources - soil, water, forests, oil, and minerals.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Labor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factor that is the human work, time, effort, and skill put into production.</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Factors of Production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Capital</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made tools, machines, equipment, buildings, and money used to produce other things.</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Entrepreneurship</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risk-taking initiative to combine land, labor, and capital into a business for profit.</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Productivity</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Output per unit of input - more goods and services from the same amount of resources.</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capital means tools, not just money.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Factors of Production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Factor income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pay each factor earns: rent (land), wages (labor), interest (capital), profit (entrepreneurship).</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Human capital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skills, education, training, and experience that make a worker more productive.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Profit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income entrepreneurship earns - what is left for the owner after all costs are paid.</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the factor income pairings.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Four factors make everything: land, labor, capital, entrepreneurship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RESOURCE is any input; the four FACTORS are the categories they sort into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All four factors COMBINE to produce every good and service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PRODUCTIVITY is output per input - more from the same resources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Factor income: rent, wages, interest, and profit pay the four factors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Land, labor, capital, and entrepreneurship are the four ingredients behind everything we make - and each one earns its own kind of income.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and define the FOUR factors: land, labor, capital, entrepreneurship</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a RESOURCE from a FACTOR and classify real inputs into the right factor</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four COMBINE to make goods and services, and define PRODUCTIVITY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FACTOR INCOME: rent, wages, interest, and profit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250" b="1" dirty="0">
                <a:solidFill>
                  <a:srgbClr val="FFFFFF"/>
                </a:solidFill>
                <a:latin typeface="Trebuchet MS" pitchFamily="34" charset="0"/>
                <a:ea typeface="Trebuchet MS" pitchFamily="34" charset="-122"/>
                <a:cs typeface="Trebuchet MS" pitchFamily="34" charset="-120"/>
              </a:rPr>
              <a:t>What Gets Used Up to Make Anything - The Four Ingredients</a:t>
            </a:r>
            <a:endParaRPr lang="en-US" sz="22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Nothing Makes Itself</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good and service must be PRODUCED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Producing uses up limited resources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Those resources fall into FOUR groups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Economists call them the factors of production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Four Factors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LAND - the natural resources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LABOR - the human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CAPITAL - the tools and machines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ENTREPRENEURSHIP - the risk-taker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FACTORS OF PRODUCTION are the four basic inputs - land, labor, capital, and entrepreneurship - used to make every good and service.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Resources vs Factors of Production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Resource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ANY input that can be used to make goods and services - water, a hammer, a worker's time, an idea</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Factor of production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of the FOUR categories every resource falls into: land, labor, capital, or entrepreneurship</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connection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Factors are the four BUCKETS; every resource you can name drops into exactly one bucket</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Quick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Pick any resource and ask: is it natural (land), human work (labor), a made tool (capital), or the idea-and-risk (entrepreneurship)?</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Economists do not list a thousand resources. They sort them all into just FOUR factors - that is what makes the idea powerful.</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 1: LAND (All Natural Resources)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LAND = every natural resource used in production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physical ground, soil, and the space a business sits 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Water, forests, oil, coal, minerals, and metals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Wind and sunlight a solar farm uses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If nature made it and we did not, it is LAND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LAND is the factor of production that includes ALL natural resources - not just dirt, but water, oil, forests, and minerals too.</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 2: LABOR (Human Work and Effort)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LABOR = the human work that goes into production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physical work (building, lifting, cooking)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AND mental work (designing, teaching, planning)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Measured in the time and effort people give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cashier, a nurse, a coder, a farmer - all labor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LABOR is the human effort, time, and skill people put into making goods and services - both physical and mental work count.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Factor 3: CAPITAL (Tools, Machines, Buildings, Money)</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Capital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Tools and equipment used to produce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Machines, computers, ovens, delivery trucks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Factories, stores, and warehouses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Money a business uses to buy all of these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Key Idea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Capital is MADE by people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used to make OTHER things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pizza oven is capital; the pizza is the good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Capital is not used up in one use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CAPITAL in economics means tools and equipment, NOT just money. A delivery truck is capital even though it is not cash.</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Factor 4: ENTREPRENEURSHIP (The Risk-Taker)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ENTREPRENEURSHIP = the initiative to start a business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entrepreneur COMBINES land, labor, and capital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Takes the RISK that the business might fail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Decides WHAT to make and HOW to make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Hopes to earn a PROFIT as the reward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ENTREPRENEURSHIP brings the other three together - the risk-taker who turns land, labor, and capital into a real business.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Human Capital vs Physical Capital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Physical capital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machines, tools, equipment, and buildings used to produce - the stuff you can touch</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Human capital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skills, education, training, and experience that make a worker more productive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matters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trained worker with good tools produces far more than an untrained worker with none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to build it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School, practice, and on-the-job training all RAISE a worker's human capital</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Staying in school is really an investment in your own HUMAN CAPITAL - it raises how much your labor is worth.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of Production - Land, Labor, Capital, and Entrepreneurship</dc:title>
  <dc:subject>PptxGenJS Presentation</dc:subject>
  <dc:creator>More Lessons Less Planning</dc:creator>
  <cp:lastModifiedBy>More Lessons Less Planning</cp:lastModifiedBy>
  <cp:revision>1</cp:revision>
  <dcterms:created xsi:type="dcterms:W3CDTF">2026-06-11T12:11:31Z</dcterms:created>
  <dcterms:modified xsi:type="dcterms:W3CDTF">2026-06-11T12:11:31Z</dcterms:modified>
</cp:coreProperties>
</file>