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notesMasterIdLst>
    <p:notesMasterId r:id="rId15"/>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Open with the question: 'When a coal plant burns coal to make electricity, who pays for the asthma in the kid living downwind?' The answer in a free market: nobody - the kid's family pays in doctor bills, missed school, and lower house values. The market price of coal-fired electricity does NOT include those costs because the kid is a THIRD PARTY who never agreed to the deal. Today's lesson teaches the economic concept of EXTERNALITIES (side effects on third parties), distinguishes negative from positive externalities, walks through the social-cost vs private-cost graph that shows WHY markets overproduce pollution and underproduce vaccines, and ends with the Pigouvian tax/subsidy fix that economists recommend.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positive-externality supply-demand graph. The SOLID demand curve is PRIVATE marginal benefit (what the buyer gets). The DASHED demand curve is SOCIAL marginal benefit = private + external (what the vaccine or the degree is really worth). The DASHED curve is HIGHER (further RIGHT) because external benefit is added on top. The market equilibrium (where solid demand meets supply) is at a LOWER quantity than the socially efficient equilibrium (where dashed social benefit meets supply). The QUANTITY GAP is the UNDERPRODUCTION caused by ignoring the external benefit.
Reference labels (point to these chart features when teaching): Market Q (too low); Efficient Q (higher)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Pigouvian TAX fix for negative externalities. Named after British economist Arthur Pigou (1920). The idea: tax the producer or consumer of the polluting good by an amount equal to the EXTERNAL COST per unit. This raises the private cost up to the social cost, so the market reaches the efficient quantity. Real examples: CARBON TAX (about 30 countries: Sweden ~$130/ton CO2, Canada ~$65/ton, EU ETS ~$80/ton; recommended by economists across the political spectrum); CIGARETTE TAX (U.S. federal ~$1/pack, state from $0.17 in Missouri to $5.35 in NY; internalizes secondhand smoke and public health costs); GAS TAX (federal $0.184/gallon, state $0.09-$0.59; originally for road maintenance, now also internalizes pollution). The mechanism: when buyers pay the full social cost, they buy less. The externality is INTERNALIZED.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Drill the Pigouvian SUBSIDY fix for positive externalities (mirror of slide 11). The idea: subsidize the buyer or producer of the beneficial good by an amount equal to the EXTERNAL BENEFIT per unit. This lowers the private cost so consumers buy more, until the market reaches the efficient quantity. Real examples: VACCINE SUBSIDY (U.S. Vaccines for Children program covers ~50 percent of all U.S. childhood vaccines for free; vaccination rates jumped to 90+ percent); EDUCATION VOUCHERS (Pell Grants ~$30B/year, state college subsidies, K-12 public funding ~$800B/year - internalizes the productivity and civic-engagement benefits of an educated workforce); R&amp;D TAX CREDITS (federal R&amp;D tax credit ~$15B/year plus NSF/NIH/DOE grants ~$200B/year - internalizes the cross-firm benefits of basic research). The mechanism: when buyers pay a lower price, more of them buy. The externality is INTERNALIZED.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Wrap up the lesson. Five anchor takeaways: (1) an externality is a SIDE EFFECT on a THIRD PARTY that the market ignores; (2) NEGATIVE externalities harm third parties (pollution, traffic, secondhand smoke); (3) POSITIVE externalities benefit third parties (vaccines, education, R&amp;D); (4) markets OVERPRODUCE negative externalities and UNDERPRODUCE positive ones; (5) Pigouvian TAX (for negatives) and Pigouvian SUBSIDY (for positives) INTERNALIZE the externality. Skills students should leave with: spot the THIRD PARTY in any transaction; classify any externality; explain social cost vs private cost; prescribe the right Pigouvian fix. The clinching test: explain in two sentences why a carbon tax raises gas prices but cuts pollution - if students can do that with vocabulary, they have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each target aloud. Target 1 maps to slides 3-5 (definition + the two types). Target 2 maps to slides 4-5 (pollution as negative, vaccines as positive). Target 3 maps to slides 11-12 (the Pigouvian tax/subsidy fix). The practical capstone is the Activity Part 4 case where students prescribe the right Pigouvian fix for five real externality cases (carbon emissions, vaccines, education, secondhand smoke, basic research).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Define EXTERNALITY in plain English. An externality is a SIDE EFFECT of a market transaction that falls on a THIRD PARTY - someone who is not the buyer or seller. Example: when you buy gasoline and burn it in your car, the buyer (you) gets the trip and the seller (Shell) gets the revenue, but the THIRD PARTY (everyone breathing your tailpipe exhaust) bears a side effect they never agreed to. Two types: NEGATIVE externalities harm third parties (pollution, traffic, secondhand smoke); POSITIVE externalities benefit third parties (vaccines, education, basic research). Both are MARKET FAILURES - the market price ignores the side effect, so the market produces too much (negative case) or too little (positive case). The lesson teaches the graph that proves this and the Pigouvian tax/subsidy fix that solves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five negative externality examples that students recognize. POLLUTION FROM A FACTORY: a steel mill produces steel (private good), dumps waste into a river (harms downstream fishermen, residents, ecosystem). TRAFFIC: you drive your car (private benefit), every other driver moves slower (harms them with delays). SECONDHAND SMOKE: a smoker buys cigarettes (private good), bystanders inhale tobacco smoke (harms their lungs). CARBON EMISSIONS: a coal plant burns coal (private good = electricity), CO2 enters the atmosphere (harms future generations). LOUD MUSIC: you play music at 2 a.m. (private benefit), neighbors lose sleep (harmed). All five share the same structure: a THIRD PARTY (downstream resident, other driver, bystander, future generation, neighbor) pays a HIDDEN COST that the buyer and seller ignore. This is why markets OVERPRODUCE goods with negative externalities.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five positive externality examples. VACCINES: you get vaccinated for your own protection (private benefit), but you also reduce disease spread to neighbors who cannot be vaccinated (immunocompromised, infants) - this is HERD IMMUNITY, the textbook positive externality. EDUCATION: you finish high school for a better job (private benefit), but you also raise the productivity and civic engagement of your community (employers benefit, government benefits, neighbors benefit). BASIC RESEARCH: a pharma company discovers a new molecule for its own products (private benefit), publishes the basic chemistry, every other lab worldwide can use it (positive externality). RENOVATING YOUR HOUSE: you renovate your kitchen for your own enjoyment (private benefit), the neighbors' house values rise because the block looks better (positive externality). BEE-KEEPING: the beekeeper makes honey (private good), the bees pollinate the orchard next door for free (positive externality). All five share the same structure: a THIRD PARTY (neighbor, employer, scientist, orchard owner) gets a HIDDEN BENEFIT that the buyer and seller ignore. This is why markets UNDERPRODUCE goods with positive externalities.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Explain WHY markets ignore externalities. The buyer of gasoline compares the PRICE ($3.50/gallon) to her OWN benefit (a 30-mile trip). She does NOT add in the asthma she triggers in the kid downwind, because she does not pay for that. The seller of gasoline compares the PRICE to his OWN cost (drilling, refining, distribution). He does NOT add in the climate damage from CO2, because he does not pay for that either. PRICES ONLY CARRY INFORMATION BETWEEN BUYER AND SELLER - third parties have no voice. This is the core reason markets fail with externalities. The fix has to come from OUTSIDE the market: a government tax or subsidy that forces the buyer or seller to internalize the side effect on third parties.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the negative-externality framework. PRIVATE COST is the cost the factory pays directly: coal, labor, machinery, electricity - these costs go into the market price of steel. EXTERNAL COST is the cost borne by third parties: dead fish in the river, asthma cases downwind, lost recreational use of the lake - the factory does not pay these. SOCIAL COST is the total cost to society = PRIVATE + EXTERNAL. This is what the steel SHOULD cost from a societal perspective. THE GAP DRIVES THE MARKET FAILURE: because firms only see PRIVATE cost, they produce MORE steel than is socially efficient. Result: too much pollution, too much steel, too much harm to third parties. THE FIX: a Pigouvian TAX equal to the external cost. Raises the private cost to match the social cost, so the market produces the efficient quantity. The next slide shows this on a supply-demand graph.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Display the negative-externality supply-demand graph. The SOLID supply curve is PRIVATE marginal cost (what the factory pays). The DASHED supply curve is SOCIAL marginal cost = private cost + external cost (what the steel really costs society). The DASHED curve is HIGHER (further LEFT) because external cost is added on top. The market equilibrium (where solid supply meets demand) is at a LOWER price and HIGHER quantity than the socially efficient equilibrium (where dashed social cost meets demand). The QUANTITY GAP between market Q and efficient Q is the OVERPRODUCTION caused by ignoring the external cost. The price gap shows how much the social cost exceeds the market price.
Reference labels (point to these chart features when teaching): Market Q (too high); Efficient Q (lower)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Build the positive-externality framework (mirror image of slide 7). PRIVATE BENEFIT is what the buyer gets directly: your own immunity from a measles vaccine, your own better job from a college degree. EXTERNAL BENEFIT is what third parties get: herd immunity for unvaccinated neighbors, productivity gains for your future employer, civic engagement for your community. SOCIAL BENEFIT = private + external. THE GAP DRIVES THE MARKET FAILURE: because buyers only see PRIVATE benefit, they buy LESS than is socially efficient. Result: too few vaccinations, too little education, too little basic research. THE FIX: a Pigouvian SUBSIDY equal to the external benefit. Lowers the price to consumers so they buy more, until the market reaches the efficient quantity. The next slide shows this on a supply-demand graph.</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2A4A"/>
        </a:solidFill>
      </p:bgPr>
    </p:bg>
    <p:spTree>
      <p:nvGrpSpPr>
        <p:cNvPr id="1" name=""/>
        <p:cNvGrpSpPr/>
        <p:nvPr/>
      </p:nvGrpSpPr>
      <p:grpSpPr>
        <a:xfrm>
          <a:off x="0" y="0"/>
          <a:ext cx="0" cy="0"/>
          <a:chOff x="0" y="0"/>
          <a:chExt cx="0" cy="0"/>
        </a:xfrm>
      </p:grpSpPr>
      <p:sp>
        <p:nvSpPr>
          <p:cNvPr id="2" name="Text 0"/>
          <p:cNvSpPr/>
          <p:nvPr/>
        </p:nvSpPr>
        <p:spPr>
          <a:xfrm>
            <a:off x="457200" y="1371600"/>
            <a:ext cx="8229600" cy="1463040"/>
          </a:xfrm>
          <a:prstGeom prst="rect">
            <a:avLst/>
          </a:prstGeom>
          <a:noFill/>
          <a:ln/>
        </p:spPr>
        <p:txBody>
          <a:bodyPr wrap="square" rtlCol="0" anchor="ctr"/>
          <a:lstStyle/>
          <a:p>
            <a:pPr algn="ctr" indent="0" marL="0">
              <a:buNone/>
            </a:pPr>
            <a:r>
              <a:rPr lang="en-US" sz="3800" b="1" dirty="0">
                <a:solidFill>
                  <a:srgbClr val="FFFFFF"/>
                </a:solidFill>
                <a:latin typeface="Trebuchet MS" pitchFamily="34" charset="0"/>
                <a:ea typeface="Trebuchet MS" pitchFamily="34" charset="-122"/>
                <a:cs typeface="Trebuchet MS" pitchFamily="34" charset="-120"/>
              </a:rPr>
              <a:t>Externalities: When Markets Hurt Others</a:t>
            </a:r>
            <a:endParaRPr lang="en-US" sz="3800" dirty="0"/>
          </a:p>
        </p:txBody>
      </p:sp>
      <p:sp>
        <p:nvSpPr>
          <p:cNvPr id="3" name="Text 1"/>
          <p:cNvSpPr/>
          <p:nvPr/>
        </p:nvSpPr>
        <p:spPr>
          <a:xfrm>
            <a:off x="457200" y="2926080"/>
            <a:ext cx="8229600" cy="457200"/>
          </a:xfrm>
          <a:prstGeom prst="rect">
            <a:avLst/>
          </a:prstGeom>
          <a:noFill/>
          <a:ln/>
        </p:spPr>
        <p:txBody>
          <a:bodyPr wrap="square" rtlCol="0" anchor="ctr"/>
          <a:lstStyle/>
          <a:p>
            <a:pPr algn="ctr" indent="0" marL="0">
              <a:buNone/>
            </a:pPr>
            <a:r>
              <a:rPr lang="en-US" sz="1800" i="1" dirty="0">
                <a:solidFill>
                  <a:srgbClr val="FFFFFF"/>
                </a:solidFill>
                <a:latin typeface="Arial" pitchFamily="34" charset="0"/>
                <a:ea typeface="Arial" pitchFamily="34" charset="-122"/>
                <a:cs typeface="Arial" pitchFamily="34" charset="-120"/>
              </a:rPr>
              <a:t>Why markets ignore the side effects (pollution, vaccines, secondhand smoke), and how a Pigouvian tax or subsidy fixes the gap.</a:t>
            </a:r>
            <a:endParaRPr lang="en-US" sz="1800" dirty="0"/>
          </a:p>
        </p:txBody>
      </p:sp>
      <p:sp>
        <p:nvSpPr>
          <p:cNvPr id="4" name="Shape 2"/>
          <p:cNvSpPr/>
          <p:nvPr/>
        </p:nvSpPr>
        <p:spPr>
          <a:xfrm>
            <a:off x="0" y="4942332"/>
            <a:ext cx="9144000" cy="109728"/>
          </a:xfrm>
          <a:prstGeom prst="rect">
            <a:avLst/>
          </a:prstGeom>
          <a:solidFill>
            <a:srgbClr val="2A9D8F"/>
          </a:solidFill>
          <a:ln w="12700">
            <a:solidFill>
              <a:srgbClr val="2A9D8F"/>
            </a:solidFill>
            <a:prstDash val="solid"/>
          </a:ln>
        </p:spPr>
      </p:sp>
      <p:sp>
        <p:nvSpPr>
          <p:cNvPr id="5" name="Shape 3"/>
          <p:cNvSpPr/>
          <p:nvPr/>
        </p:nvSpPr>
        <p:spPr>
          <a:xfrm>
            <a:off x="0" y="5052060"/>
            <a:ext cx="9144000" cy="91440"/>
          </a:xfrm>
          <a:prstGeom prst="rect">
            <a:avLst/>
          </a:prstGeom>
          <a:solidFill>
            <a:srgbClr val="E8735A"/>
          </a:solidFill>
          <a:ln w="12700">
            <a:solidFill>
              <a:srgbClr val="E8735A"/>
            </a:solidFill>
            <a:prstDash val="solid"/>
          </a:ln>
        </p:spPr>
      </p:sp>
      <p:sp>
        <p:nvSpPr>
          <p:cNvPr id="6" name="Text 4"/>
          <p:cNvSpPr/>
          <p:nvPr/>
        </p:nvSpPr>
        <p:spPr>
          <a:xfrm>
            <a:off x="0" y="4741164"/>
            <a:ext cx="9144000" cy="219456"/>
          </a:xfrm>
          <a:prstGeom prst="rect">
            <a:avLst/>
          </a:prstGeom>
          <a:noFill/>
          <a:ln/>
        </p:spPr>
        <p:txBody>
          <a:bodyPr wrap="square" rtlCol="0" anchor="ctr"/>
          <a:lstStyle/>
          <a:p>
            <a:pPr algn="ctr" indent="0" marL="0">
              <a:buNone/>
            </a:pPr>
            <a:r>
              <a:rPr lang="en-US" sz="900" dirty="0">
                <a:solidFill>
                  <a:srgbClr val="FFFFFF"/>
                </a:solidFill>
                <a:latin typeface="Arial" pitchFamily="34" charset="0"/>
                <a:ea typeface="Arial" pitchFamily="34" charset="-122"/>
                <a:cs typeface="Arial" pitchFamily="34" charset="-120"/>
              </a:rPr>
              <a:t>© More Lessons Less Planning  |  morelessonslessplanning.com</a:t>
            </a:r>
            <a:endParaRPr lang="en-US" sz="9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Positive Externality Graph (Underproduction)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demand diagram of a positive externality. The upward-sloping supply curve runs from lower-left to upper-right. The original demand curve (private marginal benefit) slopes downward and crosses supply at the market equilibrium near a price of $50 and a quantity of 50 units, marked with a navy dot labeled 'Market equilibrium.' A second dashed coral demand curve sits ABOVE the original demand (shifted UP/RIGHT), representing Social Marginal Benefit = Private Marginal Benefit + External Benefit. The dashed social-benefit curve crosses supply at a HIGHER price (~$62.50) and a HIGHER quantity (~62.5) labeled 'Socially efficient equilibrium.' The vertical gap between the two demand curves at the market quantity is the EXTERNAL BENEFIT per unit. The horizontal gap on the quantity axis between market quantity (50) and efficient quantity (62.5) is the UNDERPRODUCTION caused by ignoring the external benefit. Dotted navy guide lines drop from each equilibrium to the price and quantity axes so students can read both off the chart. Caption: 'When the social benefit is hidden from the buyer and seller, the market produces too little. A Pigouvian subsidy of about $12.50 per unit closes the gap by lowering the price the consumer pays.'">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external benefit shifts demand, market underproduces.</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Pigouvian Taxes (For Negative Externalities)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it is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tax on a NEGATIVE externality equal to the EXTERNAL COST. Raises the buyer's price to include the harm.</a:t>
            </a:r>
            <a:endParaRPr lang="en-US" sz="165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it fixes the market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700" dirty="0">
                <a:solidFill>
                  <a:srgbClr val="333333"/>
                </a:solidFill>
                <a:latin typeface="Arial" pitchFamily="34" charset="0"/>
                <a:ea typeface="Arial" pitchFamily="34" charset="-122"/>
                <a:cs typeface="Arial" pitchFamily="34" charset="-120"/>
              </a:rPr>
              <a:t>Buyer pays the full SOCIAL COST and buys LESS, down to the efficient quantity. Externality INTERNALIZED.</a:t>
            </a:r>
            <a:endParaRPr lang="en-US" sz="17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Carbon tax</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~30 countries use one (Sweden $130/ton CO2, Canada ~$65/ton). Internalizes climate damage.</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Cigarette tax</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U.S. federal ~$1/pack; state $0.17 (MO) to $5.35 (NY). Internalizes secondhand smoke costs.</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Gas tax</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Federal $0.184/gallon; state $0.09 (Alaska) to $0.59 (California). Also covers pollution.</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Pigouvian TAX = External Cost per unit. Pollution costs MORE, so producers and consumers do LESS of it.</a:t>
            </a:r>
            <a:endParaRPr lang="en-US" sz="1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Pigouvian Subsidies (For Positive Externalities)</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What it is</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subsidy on a POSITIVE externality equal to the EXTERNAL BENEFIT. Lowers the buyer's price.</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How it fixes the market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Buyer pays a LOWER price (government covers the gap); more buyers buy, externality INTERNALIZED.</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Vaccine subsidy</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U.S. Vaccines for Children covers ~50% of childhood vaccines at no cost. Internalizes herd immunity.</a:t>
            </a:r>
            <a:endParaRPr lang="en-US" sz="175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Education vouchers</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Pell Grants, state college subsidies, K-12 public funding ($800B/yr). Internalizes productivity.</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R&amp;D tax credits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Federal R&amp;D credit (~$15B/yr) + NSF/NIH/DOE grants ($200B/yr). Internalizes research spillovers.</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Pigouvian SUBSIDY = External Benefit per unit. Vaccines get CHEAPER, so more people get them.</a:t>
            </a:r>
            <a:endParaRPr lang="en-US" sz="1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Key Takeaways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Big Five</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Externality = side effect on a THIRD PARTY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Negative = HARM (pollution, traffic, smoke)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Positive = BENEFIT (vaccines, education, R&amp;D)</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Markets OVERPRODUCE negatives, UNDERPRODUCE positives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Pigouvian tax/subsidy INTERNALIZES the externality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What You Should Be Able to Do</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Spot the THIRD PARTY in any market transaction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Classify any externality as positive or negative</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Explain why social cost differs from private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Prescribe a Pigouvian TAX or SUBSIDY for any case</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NEGATIVE externality -&gt; Pigouvian TAX. POSITIVE externality -&gt; Pigouvian SUBSIDY. The gap is the external cost or benefit.</a:t>
            </a:r>
            <a:endParaRPr lang="en-US"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5F5"/>
        </a:solidFill>
      </p:bgPr>
    </p:bg>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Learning Targets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1345692"/>
          </a:xfrm>
          <a:prstGeom prst="rect">
            <a:avLst/>
          </a:prstGeom>
          <a:solidFill>
            <a:srgbClr val="FFFFFF"/>
          </a:solidFill>
          <a:ln w="12700">
            <a:solidFill>
              <a:srgbClr val="F2F2F2"/>
            </a:solidFill>
            <a:prstDash val="solid"/>
          </a:ln>
        </p:spPr>
      </p:sp>
      <p:sp>
        <p:nvSpPr>
          <p:cNvPr id="6" name="Shape 4"/>
          <p:cNvSpPr/>
          <p:nvPr/>
        </p:nvSpPr>
        <p:spPr>
          <a:xfrm>
            <a:off x="438912" y="1194054"/>
            <a:ext cx="365760" cy="365760"/>
          </a:xfrm>
          <a:prstGeom prst="ellipse">
            <a:avLst/>
          </a:prstGeom>
          <a:solidFill>
            <a:srgbClr val="145F58"/>
          </a:solidFill>
          <a:ln w="12700">
            <a:solidFill>
              <a:srgbClr val="145F58"/>
            </a:solidFill>
            <a:prstDash val="solid"/>
          </a:ln>
        </p:spPr>
      </p:sp>
      <p:sp>
        <p:nvSpPr>
          <p:cNvPr id="7" name="Text 5"/>
          <p:cNvSpPr/>
          <p:nvPr/>
        </p:nvSpPr>
        <p:spPr>
          <a:xfrm>
            <a:off x="438912" y="11940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8" name="mllp_textfit_body"/>
          <p:cNvSpPr/>
          <p:nvPr/>
        </p:nvSpPr>
        <p:spPr>
          <a:xfrm>
            <a:off x="941832" y="7040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Define externalities; distinguish POSITIVE from NEGATIVE</a:t>
            </a:r>
            <a:endParaRPr lang="en-US" sz="1800" dirty="0"/>
          </a:p>
        </p:txBody>
      </p:sp>
      <p:sp>
        <p:nvSpPr>
          <p:cNvPr id="9" name="Shape 7"/>
          <p:cNvSpPr/>
          <p:nvPr/>
        </p:nvSpPr>
        <p:spPr>
          <a:xfrm>
            <a:off x="274320" y="2113788"/>
            <a:ext cx="8595360" cy="1345692"/>
          </a:xfrm>
          <a:prstGeom prst="rect">
            <a:avLst/>
          </a:prstGeom>
          <a:solidFill>
            <a:srgbClr val="FFFFFF"/>
          </a:solidFill>
          <a:ln w="12700">
            <a:solidFill>
              <a:srgbClr val="F2F2F2"/>
            </a:solidFill>
            <a:prstDash val="solid"/>
          </a:ln>
        </p:spPr>
      </p:sp>
      <p:sp>
        <p:nvSpPr>
          <p:cNvPr id="10" name="Shape 8"/>
          <p:cNvSpPr/>
          <p:nvPr/>
        </p:nvSpPr>
        <p:spPr>
          <a:xfrm>
            <a:off x="438912" y="2603754"/>
            <a:ext cx="365760" cy="365760"/>
          </a:xfrm>
          <a:prstGeom prst="ellipse">
            <a:avLst/>
          </a:prstGeom>
          <a:solidFill>
            <a:srgbClr val="145F58"/>
          </a:solidFill>
          <a:ln w="12700">
            <a:solidFill>
              <a:srgbClr val="145F58"/>
            </a:solidFill>
            <a:prstDash val="solid"/>
          </a:ln>
        </p:spPr>
      </p:sp>
      <p:sp>
        <p:nvSpPr>
          <p:cNvPr id="11" name="Text 9"/>
          <p:cNvSpPr/>
          <p:nvPr/>
        </p:nvSpPr>
        <p:spPr>
          <a:xfrm>
            <a:off x="438912" y="26037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2" name="mllp_textfit_body"/>
          <p:cNvSpPr/>
          <p:nvPr/>
        </p:nvSpPr>
        <p:spPr>
          <a:xfrm>
            <a:off x="941832" y="21137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Identify pollution and vaccines as the textbook cases</a:t>
            </a:r>
            <a:endParaRPr lang="en-US" sz="1800" dirty="0"/>
          </a:p>
        </p:txBody>
      </p:sp>
      <p:sp>
        <p:nvSpPr>
          <p:cNvPr id="13" name="Shape 11"/>
          <p:cNvSpPr/>
          <p:nvPr/>
        </p:nvSpPr>
        <p:spPr>
          <a:xfrm>
            <a:off x="274320" y="3523488"/>
            <a:ext cx="8595360" cy="1345692"/>
          </a:xfrm>
          <a:prstGeom prst="rect">
            <a:avLst/>
          </a:prstGeom>
          <a:solidFill>
            <a:srgbClr val="FFFFFF"/>
          </a:solidFill>
          <a:ln w="12700">
            <a:solidFill>
              <a:srgbClr val="F2F2F2"/>
            </a:solidFill>
            <a:prstDash val="solid"/>
          </a:ln>
        </p:spPr>
      </p:sp>
      <p:sp>
        <p:nvSpPr>
          <p:cNvPr id="14" name="Shape 12"/>
          <p:cNvSpPr/>
          <p:nvPr/>
        </p:nvSpPr>
        <p:spPr>
          <a:xfrm>
            <a:off x="438912" y="4013454"/>
            <a:ext cx="365760" cy="365760"/>
          </a:xfrm>
          <a:prstGeom prst="ellipse">
            <a:avLst/>
          </a:prstGeom>
          <a:solidFill>
            <a:srgbClr val="145F58"/>
          </a:solidFill>
          <a:ln w="12700">
            <a:solidFill>
              <a:srgbClr val="145F58"/>
            </a:solidFill>
            <a:prstDash val="solid"/>
          </a:ln>
        </p:spPr>
      </p:sp>
      <p:sp>
        <p:nvSpPr>
          <p:cNvPr id="15" name="Text 13"/>
          <p:cNvSpPr/>
          <p:nvPr/>
        </p:nvSpPr>
        <p:spPr>
          <a:xfrm>
            <a:off x="438912" y="4013454"/>
            <a:ext cx="365760" cy="365760"/>
          </a:xfrm>
          <a:prstGeom prst="rect">
            <a:avLst/>
          </a:prstGeom>
          <a:noFill/>
          <a:ln/>
        </p:spPr>
        <p:txBody>
          <a:bodyPr wrap="square" lIns="0" tIns="0" rIns="0" bIns="0" rtlCol="0" anchor="ctr"/>
          <a:lstStyle/>
          <a:p>
            <a:pPr algn="ctr" indent="0" marL="0">
              <a:buNone/>
            </a:pPr>
            <a:r>
              <a:rPr lang="en-US" sz="800" b="1" dirty="0">
                <a:solidFill>
                  <a:srgbClr val="FFFFFF"/>
                </a:solidFill>
                <a:latin typeface="Arial" pitchFamily="34" charset="0"/>
                <a:ea typeface="Arial" pitchFamily="34" charset="-122"/>
                <a:cs typeface="Arial" pitchFamily="34" charset="-120"/>
              </a:rPr>
              <a:t>★</a:t>
            </a:r>
            <a:endParaRPr lang="en-US" sz="800" dirty="0"/>
          </a:p>
        </p:txBody>
      </p:sp>
      <p:sp>
        <p:nvSpPr>
          <p:cNvPr id="16" name="mllp_textfit_body"/>
          <p:cNvSpPr/>
          <p:nvPr/>
        </p:nvSpPr>
        <p:spPr>
          <a:xfrm>
            <a:off x="941832" y="3523488"/>
            <a:ext cx="7882128" cy="1345692"/>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Evaluate Pigouvian taxes and subsidies as the standard fix</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What Is an Externality?</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Definition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A side effect on a THIRD PARTY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third party did NOT buy or sell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The market price IGNORES this side effect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 WRONG quantity gets produced</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Two Types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NEGATIVE: side effect HARMS a third party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POSITIVE: side effect BENEFITS a third party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are MARKET FAILURES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Both call for a government fix</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An EXTERNALITY is a side effect on a THIRD PARTY that the market price ignores - so the market produces the wrong quantity.</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150" b="1" dirty="0">
                <a:solidFill>
                  <a:srgbClr val="FFFFFF"/>
                </a:solidFill>
                <a:latin typeface="Trebuchet MS" pitchFamily="34" charset="0"/>
                <a:ea typeface="Trebuchet MS" pitchFamily="34" charset="-122"/>
                <a:cs typeface="Trebuchet MS" pitchFamily="34" charset="-120"/>
              </a:rPr>
              <a:t>Negative Externalities: Pollution, Traffic, Secondhand Smoke</a:t>
            </a:r>
            <a:endParaRPr lang="en-US" sz="215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Pollution from a factory</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Steel factory dumps waste into air and river; HARMS downstream residents who never pay for the dead fish.</a:t>
            </a:r>
            <a:endParaRPr lang="en-US" sz="165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Traffic congestion</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drive; every other driver moves SLOWER because of you. Your gas price ignores the time you cost.</a:t>
            </a:r>
            <a:endParaRPr lang="en-US" sz="175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Secondhand smoke</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Smoker buys cigarettes; nearby people inhale smoke that HARMS their lungs. The price ignores their asthma.</a:t>
            </a:r>
            <a:endParaRPr lang="en-US" sz="165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Carbon emissions</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Coal plant burns coal for electricity; CO2 HARMS future generations through climate change.</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Loud music at 2 a.m.</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play music for fun; neighbors lose sleep. Your speaker never charged for the sleep you cost.</a:t>
            </a:r>
            <a:endParaRPr lang="en-US" sz="180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Every example has a THIRD PARTY who pays a HIDDEN COST that buyers and sellers ignore.</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700" b="1" dirty="0">
                <a:solidFill>
                  <a:srgbClr val="FFFFFF"/>
                </a:solidFill>
                <a:latin typeface="Trebuchet MS" pitchFamily="34" charset="0"/>
                <a:ea typeface="Trebuchet MS" pitchFamily="34" charset="-122"/>
                <a:cs typeface="Trebuchet MS" pitchFamily="34" charset="-120"/>
              </a:rPr>
              <a:t>Positive Externalities: Vaccines, Education, R&amp;D</a:t>
            </a:r>
            <a:endParaRPr lang="en-US" sz="27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Vaccines (herd immunity)</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You get vaccinated; neighbors who cannot be vaccinated gain HERD IMMUNITY. Price ignores that gain.</a:t>
            </a:r>
            <a:endParaRPr lang="en-US" sz="175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Education</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finish high school for a better job; your community gains productivity and CIVIC engagement.</a:t>
            </a:r>
            <a:endParaRPr lang="en-US" sz="18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Basic research</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A firm patents a discovery; the published basic chemistry BENEFITS every other LAB worldwide.</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Renovating your house</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You renovate your kitchen; neighbors' house VALUES rise. Renovation cost ignores that gain.</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Bee-keeping near orchards</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750" dirty="0">
                <a:solidFill>
                  <a:srgbClr val="333333"/>
                </a:solidFill>
                <a:latin typeface="Arial" pitchFamily="34" charset="0"/>
                <a:ea typeface="Arial" pitchFamily="34" charset="-122"/>
                <a:cs typeface="Arial" pitchFamily="34" charset="-120"/>
              </a:rPr>
              <a:t>Beekeeper sells honey; bees pollinate the orchard next door for FREE. Price ignores the pollination.</a:t>
            </a:r>
            <a:endParaRPr lang="en-US" sz="175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Big Idea: Every example has a THIRD PARTY who gets a HIDDEN BENEFIT that buyers and sellers ignore.</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Why Markets Ignore Externalities</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Buyer's Decision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 compares PRICE to OWN benefit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 ignores side effects on others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Why? They are not paying for them</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Why? They are not collecting them</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The Seller's Decision</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Seller compares PRICE to OWN cost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Seller ignores side effects on others</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Why? They are not paying the cleanup</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Why? They are not collecting the third-party benefit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Key Concept: Markets ignore externalities because PRICES only carry information between BUYER and SELLER - third parties have no voice.</a:t>
            </a:r>
            <a:endParaRPr lang="en-US" sz="1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Private Cost vs Social Cost (Negative Case)</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04088"/>
            <a:ext cx="8595360" cy="657454"/>
          </a:xfrm>
          <a:prstGeom prst="rect">
            <a:avLst/>
          </a:prstGeom>
          <a:solidFill>
            <a:srgbClr val="F5F5F5"/>
          </a:solidFill>
          <a:ln w="12700">
            <a:solidFill>
              <a:srgbClr val="F2F2F2"/>
            </a:solidFill>
            <a:prstDash val="solid"/>
          </a:ln>
        </p:spPr>
      </p:sp>
      <p:sp>
        <p:nvSpPr>
          <p:cNvPr id="6" name="Shape 4"/>
          <p:cNvSpPr/>
          <p:nvPr/>
        </p:nvSpPr>
        <p:spPr>
          <a:xfrm>
            <a:off x="274320" y="704088"/>
            <a:ext cx="73152" cy="657454"/>
          </a:xfrm>
          <a:prstGeom prst="rect">
            <a:avLst/>
          </a:prstGeom>
          <a:solidFill>
            <a:srgbClr val="2A9D8F"/>
          </a:solidFill>
          <a:ln w="12700">
            <a:solidFill>
              <a:srgbClr val="2A9D8F"/>
            </a:solidFill>
            <a:prstDash val="solid"/>
          </a:ln>
        </p:spPr>
      </p:sp>
      <p:sp>
        <p:nvSpPr>
          <p:cNvPr id="7" name="bounded_body"/>
          <p:cNvSpPr/>
          <p:nvPr/>
        </p:nvSpPr>
        <p:spPr>
          <a:xfrm>
            <a:off x="457200" y="704088"/>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Private cost</a:t>
            </a:r>
            <a:endParaRPr lang="en-US" sz="1800" dirty="0"/>
          </a:p>
        </p:txBody>
      </p:sp>
      <p:sp>
        <p:nvSpPr>
          <p:cNvPr id="8" name="bounded_body"/>
          <p:cNvSpPr/>
          <p:nvPr/>
        </p:nvSpPr>
        <p:spPr>
          <a:xfrm>
            <a:off x="2926080" y="704088"/>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What the FACTORY pays directly: coal, labor, machinery, electricity. These set the price of steel.</a:t>
            </a:r>
            <a:endParaRPr lang="en-US" sz="1800" dirty="0"/>
          </a:p>
        </p:txBody>
      </p:sp>
      <p:sp>
        <p:nvSpPr>
          <p:cNvPr id="9" name="Shape 7"/>
          <p:cNvSpPr/>
          <p:nvPr/>
        </p:nvSpPr>
        <p:spPr>
          <a:xfrm>
            <a:off x="274320" y="1425550"/>
            <a:ext cx="8595360" cy="657454"/>
          </a:xfrm>
          <a:prstGeom prst="rect">
            <a:avLst/>
          </a:prstGeom>
          <a:solidFill>
            <a:srgbClr val="F5F5F5"/>
          </a:solidFill>
          <a:ln w="12700">
            <a:solidFill>
              <a:srgbClr val="F2F2F2"/>
            </a:solidFill>
            <a:prstDash val="solid"/>
          </a:ln>
        </p:spPr>
      </p:sp>
      <p:sp>
        <p:nvSpPr>
          <p:cNvPr id="10" name="Shape 8"/>
          <p:cNvSpPr/>
          <p:nvPr/>
        </p:nvSpPr>
        <p:spPr>
          <a:xfrm>
            <a:off x="274320" y="1425550"/>
            <a:ext cx="73152" cy="657454"/>
          </a:xfrm>
          <a:prstGeom prst="rect">
            <a:avLst/>
          </a:prstGeom>
          <a:solidFill>
            <a:srgbClr val="2A9D8F"/>
          </a:solidFill>
          <a:ln w="12700">
            <a:solidFill>
              <a:srgbClr val="2A9D8F"/>
            </a:solidFill>
            <a:prstDash val="solid"/>
          </a:ln>
        </p:spPr>
      </p:sp>
      <p:sp>
        <p:nvSpPr>
          <p:cNvPr id="11" name="bounded_body"/>
          <p:cNvSpPr/>
          <p:nvPr/>
        </p:nvSpPr>
        <p:spPr>
          <a:xfrm>
            <a:off x="457200" y="1425550"/>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External cost</a:t>
            </a:r>
            <a:endParaRPr lang="en-US" sz="1800" dirty="0"/>
          </a:p>
        </p:txBody>
      </p:sp>
      <p:sp>
        <p:nvSpPr>
          <p:cNvPr id="12" name="bounded_body"/>
          <p:cNvSpPr/>
          <p:nvPr/>
        </p:nvSpPr>
        <p:spPr>
          <a:xfrm>
            <a:off x="2926080" y="1425550"/>
            <a:ext cx="5897880" cy="657454"/>
          </a:xfrm>
          <a:prstGeom prst="rect">
            <a:avLst/>
          </a:prstGeom>
          <a:noFill/>
          <a:ln/>
        </p:spPr>
        <p:txBody>
          <a:bodyPr wrap="square" rtlCol="0" anchor="ctr"/>
          <a:lstStyle/>
          <a:p>
            <a:pPr indent="0" marL="0">
              <a:buNone/>
            </a:pPr>
            <a:r>
              <a:rPr lang="en-US" sz="1600" dirty="0">
                <a:solidFill>
                  <a:srgbClr val="333333"/>
                </a:solidFill>
                <a:latin typeface="Arial" pitchFamily="34" charset="0"/>
                <a:ea typeface="Arial" pitchFamily="34" charset="-122"/>
                <a:cs typeface="Arial" pitchFamily="34" charset="-120"/>
              </a:rPr>
              <a:t>Borne by THIRD PARTIES: dead fish, asthma downwind, lost recreational use of the lake. Factory does not pay.</a:t>
            </a:r>
            <a:endParaRPr lang="en-US" sz="1600" dirty="0"/>
          </a:p>
        </p:txBody>
      </p:sp>
      <p:sp>
        <p:nvSpPr>
          <p:cNvPr id="13" name="Shape 11"/>
          <p:cNvSpPr/>
          <p:nvPr/>
        </p:nvSpPr>
        <p:spPr>
          <a:xfrm>
            <a:off x="274320" y="2147011"/>
            <a:ext cx="8595360" cy="657454"/>
          </a:xfrm>
          <a:prstGeom prst="rect">
            <a:avLst/>
          </a:prstGeom>
          <a:solidFill>
            <a:srgbClr val="F5F5F5"/>
          </a:solidFill>
          <a:ln w="12700">
            <a:solidFill>
              <a:srgbClr val="F2F2F2"/>
            </a:solidFill>
            <a:prstDash val="solid"/>
          </a:ln>
        </p:spPr>
      </p:sp>
      <p:sp>
        <p:nvSpPr>
          <p:cNvPr id="14" name="Shape 12"/>
          <p:cNvSpPr/>
          <p:nvPr/>
        </p:nvSpPr>
        <p:spPr>
          <a:xfrm>
            <a:off x="274320" y="2147011"/>
            <a:ext cx="73152" cy="657454"/>
          </a:xfrm>
          <a:prstGeom prst="rect">
            <a:avLst/>
          </a:prstGeom>
          <a:solidFill>
            <a:srgbClr val="2A9D8F"/>
          </a:solidFill>
          <a:ln w="12700">
            <a:solidFill>
              <a:srgbClr val="2A9D8F"/>
            </a:solidFill>
            <a:prstDash val="solid"/>
          </a:ln>
        </p:spPr>
      </p:sp>
      <p:sp>
        <p:nvSpPr>
          <p:cNvPr id="15" name="bounded_body"/>
          <p:cNvSpPr/>
          <p:nvPr/>
        </p:nvSpPr>
        <p:spPr>
          <a:xfrm>
            <a:off x="457200" y="2147011"/>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Social cost</a:t>
            </a:r>
            <a:endParaRPr lang="en-US" sz="1800" dirty="0"/>
          </a:p>
        </p:txBody>
      </p:sp>
      <p:sp>
        <p:nvSpPr>
          <p:cNvPr id="16" name="bounded_body"/>
          <p:cNvSpPr/>
          <p:nvPr/>
        </p:nvSpPr>
        <p:spPr>
          <a:xfrm>
            <a:off x="2926080" y="2147011"/>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TOTAL cost to society = Private cost + External cost. What steel SHOULD cost from society's view.</a:t>
            </a:r>
            <a:endParaRPr lang="en-US" sz="1800" dirty="0"/>
          </a:p>
        </p:txBody>
      </p:sp>
      <p:sp>
        <p:nvSpPr>
          <p:cNvPr id="17" name="Shape 15"/>
          <p:cNvSpPr/>
          <p:nvPr/>
        </p:nvSpPr>
        <p:spPr>
          <a:xfrm>
            <a:off x="274320" y="2868473"/>
            <a:ext cx="8595360" cy="657454"/>
          </a:xfrm>
          <a:prstGeom prst="rect">
            <a:avLst/>
          </a:prstGeom>
          <a:solidFill>
            <a:srgbClr val="F5F5F5"/>
          </a:solidFill>
          <a:ln w="12700">
            <a:solidFill>
              <a:srgbClr val="F2F2F2"/>
            </a:solidFill>
            <a:prstDash val="solid"/>
          </a:ln>
        </p:spPr>
      </p:sp>
      <p:sp>
        <p:nvSpPr>
          <p:cNvPr id="18" name="Shape 16"/>
          <p:cNvSpPr/>
          <p:nvPr/>
        </p:nvSpPr>
        <p:spPr>
          <a:xfrm>
            <a:off x="274320" y="2868473"/>
            <a:ext cx="73152" cy="657454"/>
          </a:xfrm>
          <a:prstGeom prst="rect">
            <a:avLst/>
          </a:prstGeom>
          <a:solidFill>
            <a:srgbClr val="2A9D8F"/>
          </a:solidFill>
          <a:ln w="12700">
            <a:solidFill>
              <a:srgbClr val="2A9D8F"/>
            </a:solidFill>
            <a:prstDash val="solid"/>
          </a:ln>
        </p:spPr>
      </p:sp>
      <p:sp>
        <p:nvSpPr>
          <p:cNvPr id="19" name="bounded_body"/>
          <p:cNvSpPr/>
          <p:nvPr/>
        </p:nvSpPr>
        <p:spPr>
          <a:xfrm>
            <a:off x="457200" y="2868473"/>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gap = market failure</a:t>
            </a:r>
            <a:endParaRPr lang="en-US" sz="1800" dirty="0"/>
          </a:p>
        </p:txBody>
      </p:sp>
      <p:sp>
        <p:nvSpPr>
          <p:cNvPr id="20" name="bounded_body"/>
          <p:cNvSpPr/>
          <p:nvPr/>
        </p:nvSpPr>
        <p:spPr>
          <a:xfrm>
            <a:off x="2926080" y="2868473"/>
            <a:ext cx="5897880" cy="657454"/>
          </a:xfrm>
          <a:prstGeom prst="rect">
            <a:avLst/>
          </a:prstGeom>
          <a:noFill/>
          <a:ln/>
        </p:spPr>
        <p:txBody>
          <a:bodyPr wrap="square" rtlCol="0" anchor="ctr"/>
          <a:lstStyle/>
          <a:p>
            <a:pPr indent="0" marL="0">
              <a:buNone/>
            </a:pPr>
            <a:r>
              <a:rPr lang="en-US" sz="1800" dirty="0">
                <a:solidFill>
                  <a:srgbClr val="333333"/>
                </a:solidFill>
                <a:latin typeface="Arial" pitchFamily="34" charset="0"/>
                <a:ea typeface="Arial" pitchFamily="34" charset="-122"/>
                <a:cs typeface="Arial" pitchFamily="34" charset="-120"/>
              </a:rPr>
              <a:t>Firms see only PRIVATE cost, so they make MORE steel than is efficient: too much pollution.</a:t>
            </a:r>
            <a:endParaRPr lang="en-US" sz="1800" dirty="0"/>
          </a:p>
        </p:txBody>
      </p:sp>
      <p:sp>
        <p:nvSpPr>
          <p:cNvPr id="21" name="Shape 19"/>
          <p:cNvSpPr/>
          <p:nvPr/>
        </p:nvSpPr>
        <p:spPr>
          <a:xfrm>
            <a:off x="274320" y="3589934"/>
            <a:ext cx="8595360" cy="657454"/>
          </a:xfrm>
          <a:prstGeom prst="rect">
            <a:avLst/>
          </a:prstGeom>
          <a:solidFill>
            <a:srgbClr val="F5F5F5"/>
          </a:solidFill>
          <a:ln w="12700">
            <a:solidFill>
              <a:srgbClr val="F2F2F2"/>
            </a:solidFill>
            <a:prstDash val="solid"/>
          </a:ln>
        </p:spPr>
      </p:sp>
      <p:sp>
        <p:nvSpPr>
          <p:cNvPr id="22" name="Shape 20"/>
          <p:cNvSpPr/>
          <p:nvPr/>
        </p:nvSpPr>
        <p:spPr>
          <a:xfrm>
            <a:off x="274320" y="3589934"/>
            <a:ext cx="73152" cy="657454"/>
          </a:xfrm>
          <a:prstGeom prst="rect">
            <a:avLst/>
          </a:prstGeom>
          <a:solidFill>
            <a:srgbClr val="2A9D8F"/>
          </a:solidFill>
          <a:ln w="12700">
            <a:solidFill>
              <a:srgbClr val="2A9D8F"/>
            </a:solidFill>
            <a:prstDash val="solid"/>
          </a:ln>
        </p:spPr>
      </p:sp>
      <p:sp>
        <p:nvSpPr>
          <p:cNvPr id="23" name="bounded_body"/>
          <p:cNvSpPr/>
          <p:nvPr/>
        </p:nvSpPr>
        <p:spPr>
          <a:xfrm>
            <a:off x="457200" y="3589934"/>
            <a:ext cx="2377440" cy="657454"/>
          </a:xfrm>
          <a:prstGeom prst="rect">
            <a:avLst/>
          </a:prstGeom>
          <a:noFill/>
          <a:ln/>
        </p:spPr>
        <p:txBody>
          <a:bodyPr wrap="square" rtlCol="0" anchor="ctr"/>
          <a:lstStyle/>
          <a:p>
            <a:pPr indent="0" marL="0">
              <a:buNone/>
            </a:pPr>
            <a:r>
              <a:rPr lang="en-US" sz="1800" b="1" dirty="0">
                <a:solidFill>
                  <a:srgbClr val="1B2A4A"/>
                </a:solidFill>
                <a:latin typeface="Trebuchet MS" pitchFamily="34" charset="0"/>
                <a:ea typeface="Trebuchet MS" pitchFamily="34" charset="-122"/>
                <a:cs typeface="Trebuchet MS" pitchFamily="34" charset="-120"/>
              </a:rPr>
              <a:t>The fix</a:t>
            </a:r>
            <a:endParaRPr lang="en-US" sz="1800" dirty="0"/>
          </a:p>
        </p:txBody>
      </p:sp>
      <p:sp>
        <p:nvSpPr>
          <p:cNvPr id="24" name="bounded_body"/>
          <p:cNvSpPr/>
          <p:nvPr/>
        </p:nvSpPr>
        <p:spPr>
          <a:xfrm>
            <a:off x="2926080" y="3589934"/>
            <a:ext cx="5897880" cy="657454"/>
          </a:xfrm>
          <a:prstGeom prst="rect">
            <a:avLst/>
          </a:prstGeom>
          <a:noFill/>
          <a:ln/>
        </p:spPr>
        <p:txBody>
          <a:bodyPr wrap="square" rtlCol="0" anchor="ctr"/>
          <a:lstStyle/>
          <a:p>
            <a:pPr indent="0" marL="0">
              <a:buNone/>
            </a:pPr>
            <a:r>
              <a:rPr lang="en-US" sz="1650" dirty="0">
                <a:solidFill>
                  <a:srgbClr val="333333"/>
                </a:solidFill>
                <a:latin typeface="Arial" pitchFamily="34" charset="0"/>
                <a:ea typeface="Arial" pitchFamily="34" charset="-122"/>
                <a:cs typeface="Arial" pitchFamily="34" charset="-120"/>
              </a:rPr>
              <a:t>A Pigouvian TAX equal to the external cost. Raises private cost to the social cost and efficient quantity.</a:t>
            </a:r>
            <a:endParaRPr lang="en-US" sz="1650" dirty="0"/>
          </a:p>
        </p:txBody>
      </p:sp>
      <p:sp>
        <p:nvSpPr>
          <p:cNvPr id="25" name="Shape 23"/>
          <p:cNvSpPr/>
          <p:nvPr/>
        </p:nvSpPr>
        <p:spPr>
          <a:xfrm>
            <a:off x="274320" y="4302252"/>
            <a:ext cx="8595360" cy="512064"/>
          </a:xfrm>
          <a:prstGeom prst="rect">
            <a:avLst/>
          </a:prstGeom>
          <a:solidFill>
            <a:srgbClr val="FFEBEE"/>
          </a:solidFill>
          <a:ln w="12700">
            <a:solidFill>
              <a:srgbClr val="C0392B"/>
            </a:solidFill>
            <a:prstDash val="solid"/>
          </a:ln>
        </p:spPr>
      </p:sp>
      <p:sp>
        <p:nvSpPr>
          <p:cNvPr id="26" name="Shape 24"/>
          <p:cNvSpPr/>
          <p:nvPr/>
        </p:nvSpPr>
        <p:spPr>
          <a:xfrm>
            <a:off x="274320" y="4302252"/>
            <a:ext cx="64008" cy="512064"/>
          </a:xfrm>
          <a:prstGeom prst="rect">
            <a:avLst/>
          </a:prstGeom>
          <a:solidFill>
            <a:srgbClr val="C0392B"/>
          </a:solidFill>
          <a:ln w="12700">
            <a:solidFill>
              <a:srgbClr val="C0392B"/>
            </a:solidFill>
            <a:prstDash val="solid"/>
          </a:ln>
        </p:spPr>
      </p:sp>
      <p:sp>
        <p:nvSpPr>
          <p:cNvPr id="27" name="bounded_callout"/>
          <p:cNvSpPr/>
          <p:nvPr/>
        </p:nvSpPr>
        <p:spPr>
          <a:xfrm>
            <a:off x="457200" y="4347972"/>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SOCIAL COST = PRIVATE COST + EXTERNAL COST. The market price ignores the external part.</a:t>
            </a:r>
            <a:endParaRPr lang="en-US" sz="14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800" b="1" dirty="0">
                <a:solidFill>
                  <a:srgbClr val="FFFFFF"/>
                </a:solidFill>
                <a:latin typeface="Trebuchet MS" pitchFamily="34" charset="0"/>
                <a:ea typeface="Trebuchet MS" pitchFamily="34" charset="-122"/>
                <a:cs typeface="Trebuchet MS" pitchFamily="34" charset="-120"/>
              </a:rPr>
              <a:t>Negative Externality Graph (Overproduction)</a:t>
            </a:r>
            <a:endParaRPr lang="en-US" sz="28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457200" y="758952"/>
            <a:ext cx="8229600" cy="3616452"/>
          </a:xfrm>
          <a:prstGeom prst="rect">
            <a:avLst/>
          </a:prstGeom>
          <a:solidFill>
            <a:srgbClr val="FFFFFF"/>
          </a:solidFill>
          <a:ln w="12700">
            <a:solidFill>
              <a:srgbClr val="F2F2F2"/>
            </a:solidFill>
            <a:prstDash val="solid"/>
          </a:ln>
        </p:spPr>
      </p:sp>
      <p:pic>
        <p:nvPicPr>
          <p:cNvPr id="6" name="Image 0" descr="Supply-demand diagram of a negative externality. The downward-sloping demand curve runs from upper-left to lower-right. The original supply curve (private marginal cost) slopes upward and crosses demand at the market equilibrium near a price of $50 and a quantity of 50 units, marked with a navy dot labeled 'Market equilibrium' (the unregulated outcome). A second dashed coral supply curve sits ABOVE the original supply (shifted UP/LEFT), representing Social Marginal Cost = Private Marginal Cost + External Cost. The dashed social-cost curve crosses demand at a HIGHER price (~$62.50) and a LOWER quantity (~37.5) labeled 'Socially efficient equilibrium.' The vertical gap between the two supply curves at the market quantity is the EXTERNAL COST per unit. The horizontal gap on the quantity axis between market quantity (50) and efficient quantity (37.5) is the OVERPRODUCTION caused by ignoring the external cost. Dotted navy guide lines drop from each equilibrium to the price and quantity axes so students can read both off the chart. Caption: 'When the social cost is hidden from the buyer and seller, the market produces too much. A Pigouvian tax of about $12.50 per unit closes the gap.'">    </p:cNvPr>
          <p:cNvPicPr>
            <a:picLocks noChangeAspect="1"/>
          </p:cNvPicPr>
          <p:nvPr/>
        </p:nvPicPr>
        <p:blipFill>
          <a:blip r:embed="rId1"/>
          <a:stretch>
            <a:fillRect/>
          </a:stretch>
        </p:blipFill>
        <p:spPr>
          <a:xfrm>
            <a:off x="493776" y="795528"/>
            <a:ext cx="8156448" cy="3543300"/>
          </a:xfrm>
          <a:prstGeom prst="rect">
            <a:avLst/>
          </a:prstGeom>
        </p:spPr>
      </p:pic>
      <p:sp>
        <p:nvSpPr>
          <p:cNvPr id="7" name="mllp_textfit_caption"/>
          <p:cNvSpPr/>
          <p:nvPr/>
        </p:nvSpPr>
        <p:spPr>
          <a:xfrm>
            <a:off x="457200" y="4430268"/>
            <a:ext cx="8229600" cy="402336"/>
          </a:xfrm>
          <a:prstGeom prst="rect">
            <a:avLst/>
          </a:prstGeom>
          <a:noFill/>
          <a:ln/>
        </p:spPr>
        <p:txBody>
          <a:bodyPr wrap="square" rtlCol="0" anchor="t"/>
          <a:lstStyle/>
          <a:p>
            <a:pPr algn="ctr" indent="0" marL="0">
              <a:buNone/>
            </a:pPr>
            <a:r>
              <a:rPr lang="en-US" sz="1600" i="1" dirty="0">
                <a:solidFill>
                  <a:srgbClr val="595959"/>
                </a:solidFill>
                <a:latin typeface="Arial" pitchFamily="34" charset="0"/>
                <a:ea typeface="Arial" pitchFamily="34" charset="-122"/>
                <a:cs typeface="Arial" pitchFamily="34" charset="-120"/>
              </a:rPr>
              <a:t>Note: external cost shifts supply, market overproduces.</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9144000" cy="594360"/>
          </a:xfrm>
          <a:prstGeom prst="rect">
            <a:avLst/>
          </a:prstGeom>
          <a:solidFill>
            <a:srgbClr val="1B2A4A"/>
          </a:solidFill>
          <a:ln w="12700">
            <a:solidFill>
              <a:srgbClr val="1B2A4A"/>
            </a:solidFill>
            <a:prstDash val="solid"/>
          </a:ln>
        </p:spPr>
      </p:sp>
      <p:sp>
        <p:nvSpPr>
          <p:cNvPr id="3" name="mllp_textfit_title_bar"/>
          <p:cNvSpPr/>
          <p:nvPr/>
        </p:nvSpPr>
        <p:spPr>
          <a:xfrm>
            <a:off x="274320" y="0"/>
            <a:ext cx="8595360" cy="594360"/>
          </a:xfrm>
          <a:prstGeom prst="rect">
            <a:avLst/>
          </a:prstGeom>
          <a:noFill/>
          <a:ln/>
        </p:spPr>
        <p:txBody>
          <a:bodyPr wrap="square" lIns="0" tIns="0" rIns="0" bIns="0" rtlCol="0" anchor="ctr"/>
          <a:lstStyle/>
          <a:p>
            <a:pPr indent="0" marL="0">
              <a:buNone/>
            </a:pPr>
            <a:r>
              <a:rPr lang="en-US" sz="2600" b="1" dirty="0">
                <a:solidFill>
                  <a:srgbClr val="FFFFFF"/>
                </a:solidFill>
                <a:latin typeface="Trebuchet MS" pitchFamily="34" charset="0"/>
                <a:ea typeface="Trebuchet MS" pitchFamily="34" charset="-122"/>
                <a:cs typeface="Trebuchet MS" pitchFamily="34" charset="-120"/>
              </a:rPr>
              <a:t>Private Benefit vs Social Benefit (Positive Case)</a:t>
            </a:r>
            <a:endParaRPr lang="en-US" sz="2600" dirty="0"/>
          </a:p>
        </p:txBody>
      </p:sp>
      <p:sp>
        <p:nvSpPr>
          <p:cNvPr id="4" name="Text 2"/>
          <p:cNvSpPr/>
          <p:nvPr/>
        </p:nvSpPr>
        <p:spPr>
          <a:xfrm>
            <a:off x="0" y="4942332"/>
            <a:ext cx="9144000" cy="164592"/>
          </a:xfrm>
          <a:prstGeom prst="rect">
            <a:avLst/>
          </a:prstGeom>
          <a:noFill/>
          <a:ln/>
        </p:spPr>
        <p:txBody>
          <a:bodyPr wrap="square" lIns="0" tIns="0" rIns="0" bIns="0" rtlCol="0" anchor="ctr"/>
          <a:lstStyle/>
          <a:p>
            <a:pPr algn="ctr" indent="0" marL="0">
              <a:buNone/>
            </a:pPr>
            <a:r>
              <a:rPr lang="en-US" sz="700" dirty="0">
                <a:solidFill>
                  <a:srgbClr val="595959"/>
                </a:solidFill>
                <a:latin typeface="Arial" pitchFamily="34" charset="0"/>
                <a:ea typeface="Arial" pitchFamily="34" charset="-122"/>
                <a:cs typeface="Arial" pitchFamily="34" charset="-120"/>
              </a:rPr>
              <a:t>© More Lessons Less Planning  |  morelessonslessplanning.com</a:t>
            </a:r>
            <a:endParaRPr lang="en-US" sz="700" dirty="0"/>
          </a:p>
        </p:txBody>
      </p:sp>
      <p:sp>
        <p:nvSpPr>
          <p:cNvPr id="5" name="Shape 3"/>
          <p:cNvSpPr/>
          <p:nvPr/>
        </p:nvSpPr>
        <p:spPr>
          <a:xfrm>
            <a:off x="274320" y="731520"/>
            <a:ext cx="4206240" cy="384048"/>
          </a:xfrm>
          <a:prstGeom prst="rect">
            <a:avLst/>
          </a:prstGeom>
          <a:solidFill>
            <a:srgbClr val="145F58"/>
          </a:solidFill>
          <a:ln w="12700">
            <a:solidFill>
              <a:srgbClr val="145F58"/>
            </a:solidFill>
            <a:prstDash val="solid"/>
          </a:ln>
        </p:spPr>
      </p:sp>
      <p:sp>
        <p:nvSpPr>
          <p:cNvPr id="6" name="Text 4"/>
          <p:cNvSpPr/>
          <p:nvPr/>
        </p:nvSpPr>
        <p:spPr>
          <a:xfrm>
            <a:off x="274320" y="731520"/>
            <a:ext cx="4206240" cy="384048"/>
          </a:xfrm>
          <a:prstGeom prst="rect">
            <a:avLst/>
          </a:prstGeom>
          <a:noFill/>
          <a:ln/>
        </p:spPr>
        <p:txBody>
          <a:bodyPr wrap="square" lIns="0" tIns="0" rIns="0" bIns="0" rtlCol="0" anchor="ctr"/>
          <a:lstStyle/>
          <a:p>
            <a:pPr algn="ctr" indent="0" marL="0">
              <a:buNone/>
            </a:pPr>
            <a:r>
              <a:rPr lang="en-US" sz="1600" b="1" dirty="0">
                <a:solidFill>
                  <a:srgbClr val="FFFFFF"/>
                </a:solidFill>
                <a:latin typeface="Trebuchet MS" pitchFamily="34" charset="0"/>
                <a:ea typeface="Trebuchet MS" pitchFamily="34" charset="-122"/>
                <a:cs typeface="Trebuchet MS" pitchFamily="34" charset="-120"/>
              </a:rPr>
              <a:t>The Benefit Decomposition</a:t>
            </a:r>
            <a:endParaRPr lang="en-US" sz="1600" dirty="0"/>
          </a:p>
        </p:txBody>
      </p:sp>
      <p:sp>
        <p:nvSpPr>
          <p:cNvPr id="7" name="Shape 5"/>
          <p:cNvSpPr/>
          <p:nvPr/>
        </p:nvSpPr>
        <p:spPr>
          <a:xfrm>
            <a:off x="274320" y="1115568"/>
            <a:ext cx="4206240" cy="3076956"/>
          </a:xfrm>
          <a:prstGeom prst="rect">
            <a:avLst/>
          </a:prstGeom>
          <a:solidFill>
            <a:srgbClr val="F0FAF8"/>
          </a:solidFill>
          <a:ln w="12700">
            <a:solidFill>
              <a:srgbClr val="DDDDDD"/>
            </a:solidFill>
            <a:prstDash val="solid"/>
          </a:ln>
        </p:spPr>
      </p:sp>
      <p:sp>
        <p:nvSpPr>
          <p:cNvPr id="8" name="bounded_body"/>
          <p:cNvSpPr/>
          <p:nvPr/>
        </p:nvSpPr>
        <p:spPr>
          <a:xfrm>
            <a:off x="38404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Private benefit: what the BUYER gets directly</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External benefit: what THIRD PARTIES get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Social benefit = Private + External</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Vaccine: your immunity + neighbor herd immunity</a:t>
            </a:r>
            <a:endParaRPr lang="en-US" sz="1800" dirty="0"/>
          </a:p>
        </p:txBody>
      </p:sp>
      <p:sp>
        <p:nvSpPr>
          <p:cNvPr id="9" name="Shape 7"/>
          <p:cNvSpPr/>
          <p:nvPr/>
        </p:nvSpPr>
        <p:spPr>
          <a:xfrm>
            <a:off x="4572000" y="822960"/>
            <a:ext cx="0" cy="3278124"/>
          </a:xfrm>
          <a:prstGeom prst="line">
            <a:avLst/>
          </a:prstGeom>
          <a:noFill/>
          <a:ln w="12700">
            <a:solidFill>
              <a:srgbClr val="F2F2F2"/>
            </a:solidFill>
            <a:prstDash val="solid"/>
          </a:ln>
        </p:spPr>
      </p:sp>
      <p:sp>
        <p:nvSpPr>
          <p:cNvPr id="10" name="Shape 8"/>
          <p:cNvSpPr/>
          <p:nvPr/>
        </p:nvSpPr>
        <p:spPr>
          <a:xfrm>
            <a:off x="4663440" y="731520"/>
            <a:ext cx="4206240" cy="384048"/>
          </a:xfrm>
          <a:prstGeom prst="rect">
            <a:avLst/>
          </a:prstGeom>
          <a:solidFill>
            <a:srgbClr val="E8735A"/>
          </a:solidFill>
          <a:ln w="12700">
            <a:solidFill>
              <a:srgbClr val="E8735A"/>
            </a:solidFill>
            <a:prstDash val="solid"/>
          </a:ln>
        </p:spPr>
      </p:sp>
      <p:sp>
        <p:nvSpPr>
          <p:cNvPr id="11" name="Text 9"/>
          <p:cNvSpPr/>
          <p:nvPr/>
        </p:nvSpPr>
        <p:spPr>
          <a:xfrm>
            <a:off x="4663440" y="731520"/>
            <a:ext cx="4206240" cy="384048"/>
          </a:xfrm>
          <a:prstGeom prst="rect">
            <a:avLst/>
          </a:prstGeom>
          <a:noFill/>
          <a:ln/>
        </p:spPr>
        <p:txBody>
          <a:bodyPr wrap="square" lIns="0" tIns="0" rIns="0" bIns="0" rtlCol="0" anchor="ctr"/>
          <a:lstStyle/>
          <a:p>
            <a:pPr algn="ctr" indent="0" marL="0">
              <a:buNone/>
            </a:pPr>
            <a:r>
              <a:rPr lang="en-US" sz="1600" b="1" dirty="0">
                <a:solidFill>
                  <a:srgbClr val="1B2A4A"/>
                </a:solidFill>
                <a:latin typeface="Trebuchet MS" pitchFamily="34" charset="0"/>
                <a:ea typeface="Trebuchet MS" pitchFamily="34" charset="-122"/>
                <a:cs typeface="Trebuchet MS" pitchFamily="34" charset="-120"/>
              </a:rPr>
              <a:t>Why the Market Fails</a:t>
            </a:r>
            <a:endParaRPr lang="en-US" sz="1600" dirty="0"/>
          </a:p>
        </p:txBody>
      </p:sp>
      <p:sp>
        <p:nvSpPr>
          <p:cNvPr id="12" name="Shape 10"/>
          <p:cNvSpPr/>
          <p:nvPr/>
        </p:nvSpPr>
        <p:spPr>
          <a:xfrm>
            <a:off x="4663440" y="1115568"/>
            <a:ext cx="4206240" cy="3076956"/>
          </a:xfrm>
          <a:prstGeom prst="rect">
            <a:avLst/>
          </a:prstGeom>
          <a:solidFill>
            <a:srgbClr val="FFF8F6"/>
          </a:solidFill>
          <a:ln w="12700">
            <a:solidFill>
              <a:srgbClr val="DDDDDD"/>
            </a:solidFill>
            <a:prstDash val="solid"/>
          </a:ln>
        </p:spPr>
      </p:sp>
      <p:sp>
        <p:nvSpPr>
          <p:cNvPr id="13" name="bounded_body"/>
          <p:cNvSpPr/>
          <p:nvPr/>
        </p:nvSpPr>
        <p:spPr>
          <a:xfrm>
            <a:off x="4773168" y="1207008"/>
            <a:ext cx="3986784" cy="2894076"/>
          </a:xfrm>
          <a:prstGeom prst="rect">
            <a:avLst/>
          </a:prstGeom>
          <a:noFill/>
          <a:ln/>
        </p:spPr>
        <p:txBody>
          <a:bodyPr wrap="square" rtlCol="0" anchor="t"/>
          <a:lstStyle/>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Buyers ignore the external benefit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So they buy LESS than is socially efficient</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Too few vaccines, too little education</a:t>
            </a:r>
            <a:endParaRPr lang="en-US" sz="1800" dirty="0"/>
          </a:p>
          <a:p>
            <a:pPr marL="342900" indent="-342900">
              <a:spcAft>
                <a:spcPts val="600"/>
              </a:spcAft>
              <a:buSzPct val="100000"/>
              <a:buChar char="•"/>
            </a:pPr>
            <a:r>
              <a:rPr lang="en-US" sz="1800" dirty="0">
                <a:solidFill>
                  <a:srgbClr val="333333"/>
                </a:solidFill>
                <a:latin typeface="Arial" pitchFamily="34" charset="0"/>
                <a:ea typeface="Arial" pitchFamily="34" charset="-122"/>
                <a:cs typeface="Arial" pitchFamily="34" charset="-120"/>
              </a:rPr>
              <a:t>Fix: Pigouvian SUBSIDY = external benefit</a:t>
            </a:r>
            <a:endParaRPr lang="en-US" sz="1800" dirty="0"/>
          </a:p>
        </p:txBody>
      </p:sp>
      <p:sp>
        <p:nvSpPr>
          <p:cNvPr id="14" name="Shape 12"/>
          <p:cNvSpPr/>
          <p:nvPr/>
        </p:nvSpPr>
        <p:spPr>
          <a:xfrm>
            <a:off x="274320" y="4384548"/>
            <a:ext cx="8595360" cy="512064"/>
          </a:xfrm>
          <a:prstGeom prst="rect">
            <a:avLst/>
          </a:prstGeom>
          <a:solidFill>
            <a:srgbClr val="FFF8F6"/>
          </a:solidFill>
          <a:ln w="12700">
            <a:solidFill>
              <a:srgbClr val="E8735A"/>
            </a:solidFill>
            <a:prstDash val="solid"/>
          </a:ln>
        </p:spPr>
      </p:sp>
      <p:sp>
        <p:nvSpPr>
          <p:cNvPr id="15" name="Shape 13"/>
          <p:cNvSpPr/>
          <p:nvPr/>
        </p:nvSpPr>
        <p:spPr>
          <a:xfrm>
            <a:off x="274320" y="4384548"/>
            <a:ext cx="64008" cy="512064"/>
          </a:xfrm>
          <a:prstGeom prst="rect">
            <a:avLst/>
          </a:prstGeom>
          <a:solidFill>
            <a:srgbClr val="E8735A"/>
          </a:solidFill>
          <a:ln w="12700">
            <a:solidFill>
              <a:srgbClr val="E8735A"/>
            </a:solidFill>
            <a:prstDash val="solid"/>
          </a:ln>
        </p:spPr>
      </p:sp>
      <p:sp>
        <p:nvSpPr>
          <p:cNvPr id="16" name="bounded_callout"/>
          <p:cNvSpPr/>
          <p:nvPr/>
        </p:nvSpPr>
        <p:spPr>
          <a:xfrm>
            <a:off x="457200" y="4430268"/>
            <a:ext cx="8394192" cy="420624"/>
          </a:xfrm>
          <a:prstGeom prst="rect">
            <a:avLst/>
          </a:prstGeom>
          <a:noFill/>
          <a:ln/>
        </p:spPr>
        <p:txBody>
          <a:bodyPr wrap="square" rtlCol="0" anchor="ctr"/>
          <a:lstStyle/>
          <a:p>
            <a:pPr indent="0" marL="0">
              <a:buNone/>
            </a:pPr>
            <a:r>
              <a:rPr lang="en-US" sz="1400" dirty="0">
                <a:solidFill>
                  <a:srgbClr val="1B2A4A"/>
                </a:solidFill>
                <a:latin typeface="Arial" pitchFamily="34" charset="0"/>
                <a:ea typeface="Arial" pitchFamily="34" charset="-122"/>
                <a:cs typeface="Arial" pitchFamily="34" charset="-120"/>
              </a:rPr>
              <a:t>Tip: SOCIAL BENEFIT = PRIVATE BENEFIT + EXTERNAL BENEFIT. The market ignores the external part.</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13</Slides>
  <Notes>13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Externalities: When Markets Hurt Others</dc:title>
  <dc:subject>PptxGenJS Presentation</dc:subject>
  <dc:creator>More Lessons Less Planning</dc:creator>
  <cp:lastModifiedBy>More Lessons Less Planning</cp:lastModifiedBy>
  <cp:revision>1</cp:revision>
  <dcterms:created xsi:type="dcterms:W3CDTF">2026-06-11T05:49:28Z</dcterms:created>
  <dcterms:modified xsi:type="dcterms:W3CDTF">2026-06-11T05:49:28Z</dcterms:modified>
</cp:coreProperties>
</file>