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who decides what gets made in our country - the government, or regular people and businesses? Reveal that the answer is the country's ECONOMIC SYSTEM. Every society, no matter how rich or poor, has to answer the same three questions because resources are scarce: what to produce, how to produce it, and who gets it. The difference between countries is WHO answers those questions.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is the heart of the lesson - the side-by-side comparison. Walk each row. The three questions never change; only WHO answers them changes. Markets = buyers and businesses, command = the government, traditional = custom. The Activity Part 3 comparison matrix reuses this exact structure, so model it here first.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central trade-off: every system gains some things by giving up others. Markets deliver freedom, efficiency, and choice but allow more inequality. Command economies deliver equality and security but give up freedom and efficiency. This is WHY most countries pick a mix - the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mixed economy: it blends market and command. Mostly free markets PLUS government rules (laws, taxes, programs like public schools, roads, and safety nets). Stress the big reveal: there are almost no PURE market or PURE command economies left - the real world is mixed. The U.S. is mostly market with government programs; many European countries lean more government.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Place real countries on the economic spectrum from pure market to pure command. The U.S. leans market; Scandinavian countries keep markets but add big government programs; North Korea and Cuba are closest to command. The point: nearly every country is somewhere in the MIDDLE - mixed. Activity Part 4 asks students to place countries on this spectrum.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it concrete with one good: bread. In a market economy, private bakeries make and price it. In a command economy, the government plans and rations it. In a traditional economy, families bake it by custom. In a mixed economy, private bakeries make it but the government inspects it and helps the needy. This is the exact scenario the Activity persona (Maya Chen) threads through.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ECONOMIC SYSTEM: the way a society organizes who decides what, how, and for whom. MARKET ECONOMY: private ownership, markets answer the questions - the system behind capitalism. COMMAND ECONOMY: the central government owns resources and decides.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CAPITALISM: private ownership, free markets, competition, profit motive. SOCIALISM: a command system where government controls many major industries and aims for more equal distribution. MIXED ECONOMY: combines markets and government - almost every real country is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TRADITIONAL ECONOMY: custom and habit answer the three questions, often by inherited roles. CENTRAL PLANNING: the command-economy process where the government decides what, how much, and at what price. ECONOMIC SPECTRUM: the range from pure market to pure command, with real countries in between.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Cycle the five takeaways. Each maps to one part of the lesson and the activity: the three questions (Part 1), the Reference Guide vocabulary (Part 2), comparing the three systems (Part 3), placing countries on the spectrum and weighing trade-offs (Part 4), and the synthesis recommendation (Part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Target 1 is the three questions (what, how, for whom). Target 2 names and compares the three systems. Target 3 is the trade-offs - no system is perfect. Target 4 is the big payoff: almost every real country is a mixed economy, and we place them on a spectrum.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Connect back to Unit 1. Scarcity (TK 01) means resources are limited, so every society MUST make production choices - they cannot be avoided. The only question is WHO makes them and HOW. That method is the economic system. Set up the three questions on the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three questions as a set: WHAT (which goods, how much), HOW (which resources and methods), FOR WHOM (who gets them). Every economy answers all three - the difference between systems is WHO answers them. Drill this hard; it is the spine of the whole lesson and is tested on the quiz.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economic system as the way a society organizes its answers to the three questions. The key variable is WHO decides. There are three pure types: market, command, and traditional. The quick test - who answers the three questions here? - is the classify-it skill used in Activity Part 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market economy / capitalism: private ownership, free markets, the profit motive, and competition answer the three questions. The government stays mostly out. Stress that 'capitalism' and 'market economy' name the same system. Use a familiar example - a corner store decides what to stock based on what sells.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command economy: the government owns resources and uses central planning to answer the three questions. The goal is more equal distribution and security. Socialism and communism are both command systems - the next slide separates them. Use a concrete example - the government decides a factory will make 5 million pairs of shoes this year.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Separate socialism from communism carefully - students mix them up. Both are command systems that emphasize equality and government control. Socialism = government controls many major industries; communism = government owns everything and plans the whole economy. It is a difference of degree, not a totally different idea.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traditional economy: custom and habit answer the three questions, often through inherited roles. It is the oldest system, found in farming and tribal communities. Strength: stability and clear roles. Weakness: it is slow to change and rarely grows. Most modern countries have moved away from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Economic Systems: Capitalism vs Socialism vs Mixed</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Every economy answers the same three questions in different ways.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Each System Answers the Three Questions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148840"/>
                <a:gridCol w="2148840"/>
                <a:gridCol w="2148840"/>
                <a:gridCol w="214884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Question</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Market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Command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Traditional</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rPr>
                        <a:t>WHAT to produce?</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What sells - buyers decide</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The government plans it</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Whatever custom dictates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HOW to produce it?</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Whatever is most profitable</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However the plan orders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The way it has always been done</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rPr>
                        <a:t>FOR WHOM?</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Whoever can pay</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Whoever the government chooses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Whoever custom and family decide</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WHO decides?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Private people and businesses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The central government</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Custom and tradition</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All three systems answer the SAME three questions - they just put DIFFERENT deciders in charge: markets, the government, or tradition.</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150" b="1" dirty="0">
                <a:solidFill>
                  <a:srgbClr val="FFFFFF"/>
                </a:solidFill>
                <a:latin typeface="Trebuchet MS" pitchFamily="34" charset="0"/>
                <a:ea typeface="Trebuchet MS" pitchFamily="34" charset="-122"/>
                <a:cs typeface="Trebuchet MS" pitchFamily="34" charset="-120"/>
              </a:rPr>
              <a:t>Trade-Offs: Freedom and Efficiency vs Equality and Security</a:t>
            </a:r>
            <a:endParaRPr lang="en-US" sz="21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Market Economy Strengths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More economic FREEDOM to choose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Competition makes it EFFICIENT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Innovation and lots of choices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Weakness: more inequality, less security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Command Economy Strengths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More economic EQUALITY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More SECURITY - basics are guaranteed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government can act on big goals fast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Weakness: less freedom, less efficiency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No system is perfect. Markets trade EQUALITY for FREEDOM and EFFICIENCY; command economies trade those for EQUALITY and SECURITY.</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Mixed Economy - The Best of Both Worlds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MIXED ECONOMY combines market AND command features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Mostly free markets and private businesses...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...PLUS government rules, taxes, and programs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Tries to keep freedom and efficiency AND add fairness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Almost every real country is a mixed economy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MIXED ECONOMY combines private business and free markets with some government rules - and almost every real country is one.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The Economic Spectrum - Where Real Countries Fall</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spectrum</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line from PURE MARKET on one end to PURE COMMAND on the other; real countries fall in between</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Closer to market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United States, Hong Kong, and Singapore lean toward free markets with some government</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More government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Sweden, Norway, and France keep markets but add large government programs and higher taxes</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Closer to command</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North Korea and Cuba keep heavy central government control over the economy</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There is no perfectly pure economy. Even market-driven countries have some government, and command economies have some markets.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One Good, Three Systems: How Bread Gets Made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MARKET economy</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Private bakeries decide to make bread because it sells; they set the price; whoever pays gets it</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COMMAND economy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government decides how much bread to make, sets the price, and rations who gets it</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TRADITIONAL economy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Families bake bread the same way their ancestors did, for their own community</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MIXED economy</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Private bakeries make and sell bread, but the government inspects it for safety and may help feed those in need</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The SAME good - bread - gets produced and shared very differently depending on the economic system. The SYSTEM is what changes.</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Economic Systems Vocabulary (1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Economic system</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way a society organizes who decides what, how, and for whom to produce.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Market economy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system where private people and businesses own resources and markets answer the three questions; the system behind capitalism.</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Command economy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system where the central government owns resources and decides what, how, and for whom to produce.</a:t>
            </a:r>
            <a:endParaRPr lang="en-US" sz="17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Every term on this slide appears in Activity Part 2 (the Reference Guide) and on the Quiz - learn them here.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Economic Systems Vocabulary (2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77240"/>
            <a:ext cx="2743200" cy="3415284"/>
          </a:xfrm>
          <a:prstGeom prst="rect">
            <a:avLst/>
          </a:prstGeom>
          <a:solidFill>
            <a:srgbClr val="F0FAF8"/>
          </a:solidFill>
          <a:ln w="12700">
            <a:solidFill>
              <a:srgbClr val="DDDDDD"/>
            </a:solidFill>
            <a:prstDash val="solid"/>
          </a:ln>
        </p:spPr>
      </p:sp>
      <p:sp>
        <p:nvSpPr>
          <p:cNvPr id="6" name="Shape 4"/>
          <p:cNvSpPr/>
          <p:nvPr/>
        </p:nvSpPr>
        <p:spPr>
          <a:xfrm>
            <a:off x="1453896" y="886968"/>
            <a:ext cx="384048" cy="384048"/>
          </a:xfrm>
          <a:prstGeom prst="ellipse">
            <a:avLst/>
          </a:prstGeom>
          <a:solidFill>
            <a:srgbClr val="2A9D8F"/>
          </a:solidFill>
          <a:ln w="12700">
            <a:solidFill>
              <a:srgbClr val="2A9D8F"/>
            </a:solidFill>
            <a:prstDash val="solid"/>
          </a:ln>
        </p:spPr>
      </p:sp>
      <p:sp>
        <p:nvSpPr>
          <p:cNvPr id="7" name="Text 5"/>
          <p:cNvSpPr/>
          <p:nvPr/>
        </p:nvSpPr>
        <p:spPr>
          <a:xfrm>
            <a:off x="145389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36576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Capitalism</a:t>
            </a:r>
            <a:endParaRPr lang="en-US" sz="1400" dirty="0"/>
          </a:p>
        </p:txBody>
      </p:sp>
      <p:sp>
        <p:nvSpPr>
          <p:cNvPr id="9" name="bounded_body"/>
          <p:cNvSpPr/>
          <p:nvPr/>
        </p:nvSpPr>
        <p:spPr>
          <a:xfrm>
            <a:off x="36576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An economy based on private ownership, free markets, competition, and the profit motive; decisions made by people and businesses.</a:t>
            </a:r>
            <a:endParaRPr lang="en-US" sz="1800" dirty="0"/>
          </a:p>
        </p:txBody>
      </p:sp>
      <p:sp>
        <p:nvSpPr>
          <p:cNvPr id="10" name="Shape 8"/>
          <p:cNvSpPr/>
          <p:nvPr/>
        </p:nvSpPr>
        <p:spPr>
          <a:xfrm>
            <a:off x="3200400" y="777240"/>
            <a:ext cx="2743200" cy="3415284"/>
          </a:xfrm>
          <a:prstGeom prst="rect">
            <a:avLst/>
          </a:prstGeom>
          <a:solidFill>
            <a:srgbClr val="E8EDF4"/>
          </a:solidFill>
          <a:ln w="12700">
            <a:solidFill>
              <a:srgbClr val="DDDDDD"/>
            </a:solidFill>
            <a:prstDash val="solid"/>
          </a:ln>
        </p:spPr>
      </p:sp>
      <p:sp>
        <p:nvSpPr>
          <p:cNvPr id="11" name="Shape 9"/>
          <p:cNvSpPr/>
          <p:nvPr/>
        </p:nvSpPr>
        <p:spPr>
          <a:xfrm>
            <a:off x="4379976" y="886968"/>
            <a:ext cx="384048" cy="384048"/>
          </a:xfrm>
          <a:prstGeom prst="ellipse">
            <a:avLst/>
          </a:prstGeom>
          <a:solidFill>
            <a:srgbClr val="1B2A4A"/>
          </a:solidFill>
          <a:ln w="12700">
            <a:solidFill>
              <a:srgbClr val="1B2A4A"/>
            </a:solidFill>
            <a:prstDash val="solid"/>
          </a:ln>
        </p:spPr>
      </p:sp>
      <p:sp>
        <p:nvSpPr>
          <p:cNvPr id="12" name="Text 10"/>
          <p:cNvSpPr/>
          <p:nvPr/>
        </p:nvSpPr>
        <p:spPr>
          <a:xfrm>
            <a:off x="4379976" y="886968"/>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329184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Socialism</a:t>
            </a:r>
            <a:endParaRPr lang="en-US" sz="1400" dirty="0"/>
          </a:p>
        </p:txBody>
      </p:sp>
      <p:sp>
        <p:nvSpPr>
          <p:cNvPr id="14" name="bounded_body"/>
          <p:cNvSpPr/>
          <p:nvPr/>
        </p:nvSpPr>
        <p:spPr>
          <a:xfrm>
            <a:off x="329184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 command-economy system where the government owns or controls many major industries and aims to distribute goods more equally.</a:t>
            </a:r>
            <a:endParaRPr lang="en-US" sz="1800" dirty="0"/>
          </a:p>
        </p:txBody>
      </p:sp>
      <p:sp>
        <p:nvSpPr>
          <p:cNvPr id="15" name="Shape 13"/>
          <p:cNvSpPr/>
          <p:nvPr/>
        </p:nvSpPr>
        <p:spPr>
          <a:xfrm>
            <a:off x="6126480" y="777240"/>
            <a:ext cx="2743200" cy="3415284"/>
          </a:xfrm>
          <a:prstGeom prst="rect">
            <a:avLst/>
          </a:prstGeom>
          <a:solidFill>
            <a:srgbClr val="FFF8F6"/>
          </a:solidFill>
          <a:ln w="12700">
            <a:solidFill>
              <a:srgbClr val="DDDDDD"/>
            </a:solidFill>
            <a:prstDash val="solid"/>
          </a:ln>
        </p:spPr>
      </p:sp>
      <p:sp>
        <p:nvSpPr>
          <p:cNvPr id="16" name="Shape 14"/>
          <p:cNvSpPr/>
          <p:nvPr/>
        </p:nvSpPr>
        <p:spPr>
          <a:xfrm>
            <a:off x="7306056" y="886968"/>
            <a:ext cx="384048" cy="384048"/>
          </a:xfrm>
          <a:prstGeom prst="ellipse">
            <a:avLst/>
          </a:prstGeom>
          <a:solidFill>
            <a:srgbClr val="E8735A"/>
          </a:solidFill>
          <a:ln w="12700">
            <a:solidFill>
              <a:srgbClr val="E8735A"/>
            </a:solidFill>
            <a:prstDash val="solid"/>
          </a:ln>
        </p:spPr>
      </p:sp>
      <p:sp>
        <p:nvSpPr>
          <p:cNvPr id="17" name="Text 15"/>
          <p:cNvSpPr/>
          <p:nvPr/>
        </p:nvSpPr>
        <p:spPr>
          <a:xfrm>
            <a:off x="730605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621792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Mixed economy</a:t>
            </a:r>
            <a:endParaRPr lang="en-US" sz="1400" dirty="0"/>
          </a:p>
        </p:txBody>
      </p:sp>
      <p:sp>
        <p:nvSpPr>
          <p:cNvPr id="19" name="bounded_body"/>
          <p:cNvSpPr/>
          <p:nvPr/>
        </p:nvSpPr>
        <p:spPr>
          <a:xfrm>
            <a:off x="621792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 system that combines free markets and private business with some government rules, taxes, and programs; almost every real country.</a:t>
            </a:r>
            <a:endParaRPr lang="en-US" sz="1800" dirty="0"/>
          </a:p>
        </p:txBody>
      </p:sp>
      <p:sp>
        <p:nvSpPr>
          <p:cNvPr id="20" name="Shape 18"/>
          <p:cNvSpPr/>
          <p:nvPr/>
        </p:nvSpPr>
        <p:spPr>
          <a:xfrm>
            <a:off x="274320" y="4384548"/>
            <a:ext cx="8595360" cy="512064"/>
          </a:xfrm>
          <a:prstGeom prst="rect">
            <a:avLst/>
          </a:prstGeom>
          <a:solidFill>
            <a:srgbClr val="FFF8F6"/>
          </a:solidFill>
          <a:ln w="12700">
            <a:solidFill>
              <a:srgbClr val="E8735A"/>
            </a:solidFill>
            <a:prstDash val="solid"/>
          </a:ln>
        </p:spPr>
      </p:sp>
      <p:sp>
        <p:nvSpPr>
          <p:cNvPr id="21" name="Shape 19"/>
          <p:cNvSpPr/>
          <p:nvPr/>
        </p:nvSpPr>
        <p:spPr>
          <a:xfrm>
            <a:off x="274320" y="4384548"/>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appear in Activity Part 2 and on the Quiz - almost every real country is a MIXED economy.</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Economic Systems Vocabulary (3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Traditional economy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system where the three questions are answered by custom and habit, often through inherited roles, the way they always have been.</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Central planning</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process where a command-economy government decides what to produce, how much, and at what price instead of markets.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Economic spectrum</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range from pure MARKET on one end to pure COMMAND on the other; real countries fall somewhere in between.</a:t>
            </a:r>
            <a:endParaRPr lang="en-US" sz="16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also appear in Activity Part 2 and on the Quiz - real countries sit along the economic spectrum.</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Scarcity forces EVERY society to answer the same three questions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WHAT, HOW, and FOR WHOM to produce - that never changes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Three systems answer them: MARKET, COMMAND, and TRADITIONAL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Each trades something off: freedom and efficiency vs equality and security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Almost every real country is a MIXED economy on a spectrum</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Takeaway: Every economy answers WHAT, HOW, and FOR WHOM - the system just decides WHO answers: markets, the government, or tradition.</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Name the THREE basic economic questions every society must answer</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MARKET, COMMAND, and TRADITIONAL economic systems</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Weigh each system's trade-offs: freedom and efficiency vs equality and security</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most real countries are MIXED economies on a spectrum</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Scarcity Forces Every Society to Choose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Why Every Society Must Decide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Resources are SCARCE - limited everywhere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society can produce everything it wants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every society must make production choices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choices cannot be avoided - only organized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Question Behind the Lesson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WHO decides what gets produced?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government? Or people and businesses?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answer is a society's ECONOMIC SYSTEM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Different countries answer it differently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Because resources are SCARCE, every society must decide what to make - and the way it decides is its ECONOMIC SYSTEM.</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Three Basic Economic Questions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1. WHAT to produce?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Which goods and services, and how much of each? Cars or buses? Bread or cake? Guns or schools?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2. HOW to produce it?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With which resources and methods? Lots of workers or lots of machines? Cheap or high quality?</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3. FOR WHOM to produce?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Who gets the goods and services? Whoever can pay? Everyone equally? Those the government chooses?</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THREE BASIC ECONOMIC QUESTIONS - WHAT, HOW, and FOR WHOM to produce - must be answered by every economy on earth.</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an Economic System Is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Economic system</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WAY a society organizes who decides what, how, and for whom to produce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Who decides?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big difference between systems: private people and businesses, the government, or custom</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Three main systems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MARKET (capitalism), COMMAND (socialism/communism), and TRADITIONAL</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quick test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Ask: who answers the three questions here - markets, the government, or tradition?</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There are thousands of countries and cultures, but only THREE basic kinds of economic system - markets, command, and tradition.</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System 1: Market Economy (Capitalism)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PRIVATE people and businesses own the resources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Markets - buying and selling - answer the three questions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PROFIT MOTIVE drives what gets produced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COMPETITION pushes prices down and quality up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government's role is small; people are free to choose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a MARKET ECONOMY (capitalism), private people and businesses - not the government - own resources and answer the three questions.</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00" b="1" dirty="0">
                <a:solidFill>
                  <a:srgbClr val="FFFFFF"/>
                </a:solidFill>
                <a:latin typeface="Trebuchet MS" pitchFamily="34" charset="0"/>
                <a:ea typeface="Trebuchet MS" pitchFamily="34" charset="-122"/>
                <a:cs typeface="Trebuchet MS" pitchFamily="34" charset="-120"/>
              </a:rPr>
              <a:t>System 2: Command Economy (Socialism and Communism)</a:t>
            </a:r>
            <a:endParaRPr lang="en-US" sz="25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GOVERNMENT owns the resources and industries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CENTRAL PLANNING answers the three questions, not markets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government decides what, how much, and at what price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Goal: share goods more EQUALLY and provide security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Socialism and communism are command-economy systems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a COMMAND ECONOMY, the central GOVERNMENT - not markets - owns resources and decides what, how, and for whom to produce.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00" b="1" dirty="0">
                <a:solidFill>
                  <a:srgbClr val="FFFFFF"/>
                </a:solidFill>
                <a:latin typeface="Trebuchet MS" pitchFamily="34" charset="0"/>
                <a:ea typeface="Trebuchet MS" pitchFamily="34" charset="-122"/>
                <a:cs typeface="Trebuchet MS" pitchFamily="34" charset="-120"/>
              </a:rPr>
              <a:t>Socialism vs Communism - How Command Economies Differ</a:t>
            </a:r>
            <a:endParaRPr lang="en-US" sz="24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Socialism</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Government owns or controls MANY major industries and aims to distribute goods more equally; some private business can still exist</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Communism</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Government (in theory, the community) owns ALL resources and plans the ENTIRE economy; aims to end private property</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they share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Both rely on the government, not markets, to answer the three questions, and both emphasize equality</a:t>
            </a:r>
            <a:endParaRPr lang="en-US" sz="17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difference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It is a matter of degree - communism takes government control further than socialism does</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SOCIALISM and COMMUNISM are both command-economy ideas - the difference is HOW FAR government control goes. Communism takes it the furthest.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System 3: Traditional Economy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three questions are answered by CUSTOM and habit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People do what their parents and ancestors did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Roles are often inherited - you farm because they farmed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Found in rural, farming, and tribal communities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Stable and predictable, but slow to change or grow</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 TRADITIONAL ECONOMY answers what, how, and for whom the same way it always has - by custom, not by markets or government plans.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 Systems - Capitalism vs Socialism vs Mixed</dc:title>
  <dc:subject>PptxGenJS Presentation</dc:subject>
  <dc:creator>More Lessons Less Planning</dc:creator>
  <cp:lastModifiedBy>More Lessons Less Planning</cp:lastModifiedBy>
  <cp:revision>1</cp:revision>
  <dcterms:created xsi:type="dcterms:W3CDTF">2026-06-11T12:11:45Z</dcterms:created>
  <dcterms:modified xsi:type="dcterms:W3CDTF">2026-06-11T12:11:45Z</dcterms:modified>
</cp:coreProperties>
</file>