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 by asking how anyone would know if an economy is 'working.' Most students will say 'people have jobs' or 'people are making money.' Both answers are partial - jobs are STABILITY, income is GROWTH. There are two more goals (EQUITY and FREEDOM) most students will miss. This is the final Unit 1 lesson: students get the macro evaluation lens that every policy, every system, every choice in Unit 1 can be measured against.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all four targets. Target 1 is the vocabulary anchor - all four goals named clearly. Target 2 is the key concept of the lesson - trade-offs. No policy advances all four goals at once, and that is not a flaw, it is the structure of economic decision-making. Target 3 connects goals to real policies. Target 4 is the activity outcome - students will defend a budget allocation as Councilmember Priya Patel.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Set up the framework. Every economy needs goals because 'working' has to be defined before you can measure it. Without goals you cannot evaluate any policy or system. Different societies prioritize different goals (Scandinavian countries emphasize equity; the U.S. historically emphasizes freedom and growth), but most economists agree on the SAME FOUR goals. This slide is the why - the next slide names the four.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Introduce all four goals at once. GROWTH = the economy makes more stuff each year (real GDP per capita). STABILITY = prices and jobs are steady (inflation + unemployment). EQUITY = fair distribution (Gini coefficient + poverty rate). FREEDOM = individuals choose their own economic path (economic-freedom indices). Use the acronym G-S-E-F so students can recall all four. Some textbooks add a fifth goal (security) but four is the standard frame. The next four slides break each one down.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1 in detail. ECONOMIC GROWTH means total goods and services produced rises year over year. The headline measure is REAL GDP per capita - total economic output divided by population, adjusted for inflation. The U.S. long-run average is about 2% real growth per year. The math matters: 2% per year doubles real income in 35 years; 1% takes 70 years. Growth comes from MORE inputs (more workers, more capital, more land use) or BETTER inputs (technology, skills, organization). Why growth matters: more wealth means the average person can buy more and live longer, jobs pay more, tax revenue funds services without rate hikes, and poverty falls over time. Without growth, the economy becomes a zero-sum fight over a fixed pie.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2 in detail. ECONOMIC STABILITY means steady prices (inflation low and predictable), low unemployment (most people who want work have it), and few sharp recessions. The headline measures are INFLATION rate (Consumer Price Index, target 2% per year) and UNEMPLOYMENT rate (target around 4-5%). The Federal Reserve has a DUAL MANDATE: stable prices AND maximum employment - both are stability goals. Why stability matters: families can plan their lives (rent, college, retirement), businesses can invest, sharp recessions destroy wealth and jobs fast, and instability hits low-income families hardest because they have no savings buffer. The 2020 COVID recession saw unemployment hit 14.7% - the highest since the Great Depression.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3 in detail. ECONOMIC EQUITY means a FAIR distribution of income, wealth, and opportunity - not necessarily IDENTICAL outcomes. The headline measure is the GINI COEFFICIENT, a number from 0 to 1: 0 means everyone has exactly the same income, 1 means one person has it all. The U.S. Gini is about 0.41; Scandinavian countries are about 0.27 (more equal). Also tracked: POVERTY RATE (percent below the poverty line) and racial/gender wealth gaps. Why equity matters: extreme inequality destabilizes societies, poverty cuts kids' opportunity in school and health, and equity is about FAIRNESS not EQUALITY (Smith would have endorsed equity - he wrote about merchants paying just wages in The Wealth of Nations). Most U.S. policy debates are equity debates in disguise.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Goal 4 in detail. ECONOMIC FREEDOM means individuals choose their jobs, businesses, purchases, and trades - markets and individuals, not government planners, make most economic decisions. The headline measures are economic-freedom INDICES from think tanks like the Heritage Foundation and the Fraser Institute. The U.S. ranks 25th on the 2024 Heritage Index; Singapore and Switzerland lead. Why freedom matters: free choice respects individual dignity, markets allocate resources via Smith's invisible hand, light regulation lets entrepreneurs experiment, and economic freedom is historically linked to growth and innovation. The trade-off: more freedom often means MORE inequality - winners win bigger when government does not redistribute. Freedom is the Adam Smith goal from TK 09.</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the key conceptual slide of the lesson. Every policy that advances one goal usually trades against at least one other. This is not a flaw of the framework - it is the structure of real economic decisions. Common pairs students will see in the news: GROWTH vs EQUITY (tax cuts spur growth but widen the gap), FREEDOM vs STABILITY (deregulation boosts choice but raised crisis risk in 2008), EQUITY vs FREEDOM (redistribution reduces inequality but limits some individual choices), GROWTH vs STABILITY (cheap money creates booms then busts). Smith would have agreed - The Wealth of Nations is full of acknowledgments that more of one good often costs some of another. Trade-offs connect this lesson back to TK 02 opportunity cost at the policy scale.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Concrete trade-off example. Tax cuts for high earners often spur ECONOMIC GROWTH (more after-tax income to invest, hire, expand) but the same cuts widen INCOME INEQUALITY (high earners benefit more in dollar terms). The 1981 Reagan tax cuts saw growth rebound AND the top 1% income share rise sharply through the 1980s. The 2017 Trump tax cuts followed a similar pattern. There is no universally right answer - it depends on whether the society prioritizes GROWTH or EQUITY. Make this explicit: when a politician says 'tax cuts pay for themselves through growth,' they are emphasizing the growth side. When another politician says 'tax cuts widen inequality,' they are emphasizing the equity side. Both can be empirically true at the same time.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concrete trade-off. DEREGULATION advances FREEDOM (businesses choose how to operate, new products and services emerge) but trades against STABILITY (less oversight means more risk of crisis). The 1999 repeal of the Glass-Steagall Act let commercial banks merge with investment banks - 9 years later the 2008 financial crisis hit, unemployment reached 10%, and trillions in household wealth vanished. The Dodd-Frank Act (2010) traded back - more rules, less crisis risk, less freedom for big banks. This trade-off plays out in every regulatory debate: airline deregulation (1978), electricity deregulation (1990s), gig economy rules today. The structural tension never goes away.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analytical move of the lesson. Every policy advances at least one goal and trades against at least one other. Your job as an economic thinker is to read every policy as a GOAL PRIORITY statement - which goal does it prioritize, and which does it trade away? Politicians on every side rarely state the trade-off honestly - they emphasize the goal their policy advances and downplay the goal it trades against. The next three slides give three real examples: progressive taxation (equity priority), antitrust (freedom + equity priority), 2008 stimulus (stability priority). Students should leave able to do this analysis themselves on any policy in the news.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real policy example. U.S. federal income tax is PROGRESSIVE - the tax brackets rise from 10% on low incomes to 37% on the top bracket. This is a deliberate design choice that prioritizes EQUITY (higher earners contribute a higher percentage; the money funds public services that help everyone but disproportionately help lower earners). The TRADE-OFF is FREEDOM (high earners have less of their own income to spend by choice; the government decides where 37 cents of their last dollar goes). Conservatives often emphasize the freedom side; progressives emphasize the equity side. Both are right about their goal - what differs is the PRIORITY. The honest summary: progressive taxation prioritizes EQUITY over FREEDOM, by design.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real policy example. ANTITRUST enforcement uses government laws (Sherman Act 1890, Clayton Act 1914) to break up monopolies and block anti-competitive mergers. This advances BOTH freedom AND equity at once - small businesses can compete (freedom) and consumers face lower prices (equity). The trade-off is GROWTH for the dominant firm itself: Standard Oil was broken into 34 companies in 1911; Microsoft was forced to unbundle Internet Explorer in 2001; current cases against Google and Amazon aim at similar outcomes. Antitrust connects directly to TK 09 - Smith's invisible hand BREAKS when there is no competition. Antitrust is how modern law keeps the invisible hand working.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Third real policy example. In 2008-2009 the financial crisis pushed U.S. unemployment to 10% - a STABILITY crisis. The American Recovery and Reinvestment Act of 2009 spent $787 billion in stimulus (infrastructure, tax cuts, unemployment extensions, state aid) to restore demand and slow job losses. The COVID 2020 response (the $2.2T CARES Act) followed the same logic at much larger scale. STIMULUS advances STABILITY (shortens the recession, preserves jobs) but trades against long-term FREEDOM (more government spending now means more debt and future tax pressure). Different parties prioritize differently in a recession - all agree stimulus advances stability; they disagree on whether the trade-off is worth it. Note: 2008 also bridges to TK 11 (Law of Demand) - the recession was a demand collapse.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First five vocabulary terms - the foundation of the four-goals framework. ECONOMIC GOALS = the four standards a society uses to evaluate its economy. ECONOMIC GROWTH = more goods and services year over year, measured by REAL GDP per capita. ECONOMIC STABILITY = steady prices and low unemployment, measured by INFLATION and UNEMPLOYMENT rates. ECONOMIC EQUITY = fair distribution of income and opportunity, measured by the GINI COEFFICIENT. ECONOMIC FREEDOM = individuals choose jobs, businesses, and purchases, measured by economic-freedom indices. Students should be able to define each of these in one sentence and name the headline measure for each goal.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 five vocabulary terms - the policy application of the framework. TRADE-OFF = giving up some of one goal to get more of another (opportunity cost at the policy scale). PROGRESSIVE TAXATION = higher earners pay a higher percentage (EQUITY priority, trades against FREEDOM). DEREGULATION = removing government rules (FREEDOM priority, trades against STABILITY and sometimes EQUITY). STIMULUS = government spending or tax cuts during a recession (STABILITY priority, trades against long-term debt). ANTITRUST = breaking up monopolies and blocking anti-competitive mergers (FREEDOM + EQUITY priority, trades against the dominant firm's growth). Students should be able to name the goal each policy advances and the goal it trades against.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Five takeaways. (1) Every economy needs goals to know if it is working - 'working' has to be defined before you can measure it. (2) The four major goals are GROWTH, STABILITY, EQUITY, FREEDOM - acronym G-S-E-F. (3) You cannot maximize all four at once - every policy trades off. (4) The analytical move: read every policy as a GOAL PRIORITY statement and name both the goal it advances and the goal it trades against. (5) Different societies and parties prioritize differently - this is the structure of legitimate political debate, not a flaw. This framework is the macro evaluation lens for everything in Unit 1 and beyond. Bridge to TK 11: next lesson zooms in on DEMAND - one part of the price mechanism.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B2A4A"/>
        </a:solidFill>
      </p:bgPr>
    </p:bg>
    <p:spTree>
      <p:nvGrpSpPr>
        <p:cNvPr id="1" name=""/>
        <p:cNvGrpSpPr/>
        <p:nvPr/>
      </p:nvGrpSpPr>
      <p:grpSpPr>
        <a:xfrm>
          <a:off x="0" y="0"/>
          <a:ext cx="0" cy="0"/>
          <a:chOff x="0" y="0"/>
          <a:chExt cx="0" cy="0"/>
        </a:xfrm>
      </p:grpSpPr>
      <p:sp>
        <p:nvSpPr>
          <p:cNvPr id="2" name="Text 0"/>
          <p:cNvSpPr/>
          <p:nvPr/>
        </p:nvSpPr>
        <p:spPr>
          <a:xfrm>
            <a:off x="457200" y="1371600"/>
            <a:ext cx="8229600" cy="1463040"/>
          </a:xfrm>
          <a:prstGeom prst="rect">
            <a:avLst/>
          </a:prstGeom>
          <a:noFill/>
          <a:ln/>
        </p:spPr>
        <p:txBody>
          <a:bodyPr wrap="square" rtlCol="0" anchor="ctr"/>
          <a:lstStyle/>
          <a:p>
            <a:pPr algn="ctr" indent="0" marL="0">
              <a:buNone/>
            </a:pPr>
            <a:r>
              <a:rPr lang="en-US" sz="3800" b="1" dirty="0">
                <a:solidFill>
                  <a:srgbClr val="FFFFFF"/>
                </a:solidFill>
                <a:latin typeface="Trebuchet MS" pitchFamily="34" charset="0"/>
                <a:ea typeface="Trebuchet MS" pitchFamily="34" charset="-122"/>
                <a:cs typeface="Trebuchet MS" pitchFamily="34" charset="-120"/>
              </a:rPr>
              <a:t>Economic Goals: Growth, Stability, Equity, Freedom</a:t>
            </a:r>
            <a:endParaRPr lang="en-US" sz="3800" dirty="0"/>
          </a:p>
        </p:txBody>
      </p:sp>
      <p:sp>
        <p:nvSpPr>
          <p:cNvPr id="3" name="Text 1"/>
          <p:cNvSpPr/>
          <p:nvPr/>
        </p:nvSpPr>
        <p:spPr>
          <a:xfrm>
            <a:off x="457200" y="2926080"/>
            <a:ext cx="8229600" cy="457200"/>
          </a:xfrm>
          <a:prstGeom prst="rect">
            <a:avLst/>
          </a:prstGeom>
          <a:noFill/>
          <a:ln/>
        </p:spPr>
        <p:txBody>
          <a:bodyPr wrap="square" rtlCol="0" anchor="ctr"/>
          <a:lstStyle/>
          <a:p>
            <a:pPr algn="ctr" indent="0" marL="0">
              <a:buNone/>
            </a:pPr>
            <a:r>
              <a:rPr lang="en-US" sz="1800" i="1" dirty="0">
                <a:solidFill>
                  <a:srgbClr val="FFFFFF"/>
                </a:solidFill>
                <a:latin typeface="Arial" pitchFamily="34" charset="0"/>
                <a:ea typeface="Arial" pitchFamily="34" charset="-122"/>
                <a:cs typeface="Arial" pitchFamily="34" charset="-120"/>
              </a:rPr>
              <a:t>Four goals every economy chases - and the trade-offs that make picking just one impossible.</a:t>
            </a:r>
            <a:endParaRPr lang="en-US" sz="1800" dirty="0"/>
          </a:p>
        </p:txBody>
      </p:sp>
      <p:sp>
        <p:nvSpPr>
          <p:cNvPr id="4" name="Shape 2"/>
          <p:cNvSpPr/>
          <p:nvPr/>
        </p:nvSpPr>
        <p:spPr>
          <a:xfrm>
            <a:off x="0" y="4942332"/>
            <a:ext cx="9144000" cy="109728"/>
          </a:xfrm>
          <a:prstGeom prst="rect">
            <a:avLst/>
          </a:prstGeom>
          <a:solidFill>
            <a:srgbClr val="2A9D8F"/>
          </a:solidFill>
          <a:ln w="12700">
            <a:solidFill>
              <a:srgbClr val="2A9D8F"/>
            </a:solidFill>
            <a:prstDash val="solid"/>
          </a:ln>
        </p:spPr>
      </p:sp>
      <p:sp>
        <p:nvSpPr>
          <p:cNvPr id="5" name="Shape 3"/>
          <p:cNvSpPr/>
          <p:nvPr/>
        </p:nvSpPr>
        <p:spPr>
          <a:xfrm>
            <a:off x="0" y="5052060"/>
            <a:ext cx="9144000" cy="91440"/>
          </a:xfrm>
          <a:prstGeom prst="rect">
            <a:avLst/>
          </a:prstGeom>
          <a:solidFill>
            <a:srgbClr val="E8735A"/>
          </a:solidFill>
          <a:ln w="12700">
            <a:solidFill>
              <a:srgbClr val="E8735A"/>
            </a:solidFill>
            <a:prstDash val="solid"/>
          </a:ln>
        </p:spPr>
      </p:sp>
      <p:sp>
        <p:nvSpPr>
          <p:cNvPr id="6" name="Text 4"/>
          <p:cNvSpPr/>
          <p:nvPr/>
        </p:nvSpPr>
        <p:spPr>
          <a:xfrm>
            <a:off x="0" y="4741164"/>
            <a:ext cx="9144000" cy="219456"/>
          </a:xfrm>
          <a:prstGeom prst="rect">
            <a:avLst/>
          </a:prstGeom>
          <a:noFill/>
          <a:ln/>
        </p:spPr>
        <p:txBody>
          <a:bodyPr wrap="square" rtlCol="0" anchor="ctr"/>
          <a:lstStyle/>
          <a:p>
            <a:pPr algn="ctr" indent="0" marL="0">
              <a:buNone/>
            </a:pPr>
            <a:r>
              <a:rPr lang="en-US" sz="900" dirty="0">
                <a:solidFill>
                  <a:srgbClr val="FFFFFF"/>
                </a:solidFill>
                <a:latin typeface="Arial" pitchFamily="34" charset="0"/>
                <a:ea typeface="Arial" pitchFamily="34" charset="-122"/>
                <a:cs typeface="Arial" pitchFamily="34" charset="-120"/>
              </a:rPr>
              <a:t>© More Lessons Less Planning  |  morelessonslessplanning.com</a:t>
            </a:r>
            <a:endParaRPr lang="en-US" sz="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Learning Targets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993267"/>
          </a:xfrm>
          <a:prstGeom prst="rect">
            <a:avLst/>
          </a:prstGeom>
          <a:solidFill>
            <a:srgbClr val="FFFFFF"/>
          </a:solidFill>
          <a:ln w="12700">
            <a:solidFill>
              <a:srgbClr val="F2F2F2"/>
            </a:solidFill>
            <a:prstDash val="solid"/>
          </a:ln>
        </p:spPr>
      </p:sp>
      <p:sp>
        <p:nvSpPr>
          <p:cNvPr id="6" name="Shape 4"/>
          <p:cNvSpPr/>
          <p:nvPr/>
        </p:nvSpPr>
        <p:spPr>
          <a:xfrm>
            <a:off x="438912" y="1017841"/>
            <a:ext cx="365760" cy="365760"/>
          </a:xfrm>
          <a:prstGeom prst="ellipse">
            <a:avLst/>
          </a:prstGeom>
          <a:solidFill>
            <a:srgbClr val="145F58"/>
          </a:solidFill>
          <a:ln w="12700">
            <a:solidFill>
              <a:srgbClr val="145F58"/>
            </a:solidFill>
            <a:prstDash val="solid"/>
          </a:ln>
        </p:spPr>
      </p:sp>
      <p:sp>
        <p:nvSpPr>
          <p:cNvPr id="7" name="Text 5"/>
          <p:cNvSpPr/>
          <p:nvPr/>
        </p:nvSpPr>
        <p:spPr>
          <a:xfrm>
            <a:off x="438912" y="1017841"/>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mllp_textfit_body"/>
          <p:cNvSpPr/>
          <p:nvPr/>
        </p:nvSpPr>
        <p:spPr>
          <a:xfrm>
            <a:off x="941832" y="70408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Identify the four ECONOMIC GOALS: growth, stability, equity, freedom</a:t>
            </a:r>
            <a:endParaRPr lang="en-US" sz="1800" dirty="0"/>
          </a:p>
        </p:txBody>
      </p:sp>
      <p:sp>
        <p:nvSpPr>
          <p:cNvPr id="9" name="Shape 7"/>
          <p:cNvSpPr/>
          <p:nvPr/>
        </p:nvSpPr>
        <p:spPr>
          <a:xfrm>
            <a:off x="274320" y="1761363"/>
            <a:ext cx="8595360" cy="993267"/>
          </a:xfrm>
          <a:prstGeom prst="rect">
            <a:avLst/>
          </a:prstGeom>
          <a:solidFill>
            <a:srgbClr val="FFFFFF"/>
          </a:solidFill>
          <a:ln w="12700">
            <a:solidFill>
              <a:srgbClr val="F2F2F2"/>
            </a:solidFill>
            <a:prstDash val="solid"/>
          </a:ln>
        </p:spPr>
      </p:sp>
      <p:sp>
        <p:nvSpPr>
          <p:cNvPr id="10" name="Shape 8"/>
          <p:cNvSpPr/>
          <p:nvPr/>
        </p:nvSpPr>
        <p:spPr>
          <a:xfrm>
            <a:off x="438912" y="2075117"/>
            <a:ext cx="365760" cy="365760"/>
          </a:xfrm>
          <a:prstGeom prst="ellipse">
            <a:avLst/>
          </a:prstGeom>
          <a:solidFill>
            <a:srgbClr val="145F58"/>
          </a:solidFill>
          <a:ln w="12700">
            <a:solidFill>
              <a:srgbClr val="145F58"/>
            </a:solidFill>
            <a:prstDash val="solid"/>
          </a:ln>
        </p:spPr>
      </p:sp>
      <p:sp>
        <p:nvSpPr>
          <p:cNvPr id="11" name="Text 9"/>
          <p:cNvSpPr/>
          <p:nvPr/>
        </p:nvSpPr>
        <p:spPr>
          <a:xfrm>
            <a:off x="438912" y="2075117"/>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2" name="mllp_textfit_body"/>
          <p:cNvSpPr/>
          <p:nvPr/>
        </p:nvSpPr>
        <p:spPr>
          <a:xfrm>
            <a:off x="941832" y="176136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Explain TRADE-OFFS between goals using concrete examples</a:t>
            </a:r>
            <a:endParaRPr lang="en-US" sz="1800" dirty="0"/>
          </a:p>
        </p:txBody>
      </p:sp>
      <p:sp>
        <p:nvSpPr>
          <p:cNvPr id="13" name="Shape 11"/>
          <p:cNvSpPr/>
          <p:nvPr/>
        </p:nvSpPr>
        <p:spPr>
          <a:xfrm>
            <a:off x="274320" y="2818638"/>
            <a:ext cx="8595360" cy="993267"/>
          </a:xfrm>
          <a:prstGeom prst="rect">
            <a:avLst/>
          </a:prstGeom>
          <a:solidFill>
            <a:srgbClr val="FFFFFF"/>
          </a:solidFill>
          <a:ln w="12700">
            <a:solidFill>
              <a:srgbClr val="F2F2F2"/>
            </a:solidFill>
            <a:prstDash val="solid"/>
          </a:ln>
        </p:spPr>
      </p:sp>
      <p:sp>
        <p:nvSpPr>
          <p:cNvPr id="14" name="Shape 12"/>
          <p:cNvSpPr/>
          <p:nvPr/>
        </p:nvSpPr>
        <p:spPr>
          <a:xfrm>
            <a:off x="438912" y="3132392"/>
            <a:ext cx="365760" cy="365760"/>
          </a:xfrm>
          <a:prstGeom prst="ellipse">
            <a:avLst/>
          </a:prstGeom>
          <a:solidFill>
            <a:srgbClr val="145F58"/>
          </a:solidFill>
          <a:ln w="12700">
            <a:solidFill>
              <a:srgbClr val="145F58"/>
            </a:solidFill>
            <a:prstDash val="solid"/>
          </a:ln>
        </p:spPr>
      </p:sp>
      <p:sp>
        <p:nvSpPr>
          <p:cNvPr id="15" name="Text 13"/>
          <p:cNvSpPr/>
          <p:nvPr/>
        </p:nvSpPr>
        <p:spPr>
          <a:xfrm>
            <a:off x="438912" y="3132392"/>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6" name="mllp_textfit_body"/>
          <p:cNvSpPr/>
          <p:nvPr/>
        </p:nvSpPr>
        <p:spPr>
          <a:xfrm>
            <a:off x="941832" y="2818638"/>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Analyze how POLICY CHOICES reflect goal priorities</a:t>
            </a:r>
            <a:endParaRPr lang="en-US" sz="1800" dirty="0"/>
          </a:p>
        </p:txBody>
      </p:sp>
      <p:sp>
        <p:nvSpPr>
          <p:cNvPr id="17" name="Shape 15"/>
          <p:cNvSpPr/>
          <p:nvPr/>
        </p:nvSpPr>
        <p:spPr>
          <a:xfrm>
            <a:off x="274320" y="3875913"/>
            <a:ext cx="8595360" cy="993267"/>
          </a:xfrm>
          <a:prstGeom prst="rect">
            <a:avLst/>
          </a:prstGeom>
          <a:solidFill>
            <a:srgbClr val="FFFFFF"/>
          </a:solidFill>
          <a:ln w="12700">
            <a:solidFill>
              <a:srgbClr val="F2F2F2"/>
            </a:solidFill>
            <a:prstDash val="solid"/>
          </a:ln>
        </p:spPr>
      </p:sp>
      <p:sp>
        <p:nvSpPr>
          <p:cNvPr id="18" name="Shape 16"/>
          <p:cNvSpPr/>
          <p:nvPr/>
        </p:nvSpPr>
        <p:spPr>
          <a:xfrm>
            <a:off x="438912" y="4189666"/>
            <a:ext cx="365760" cy="365760"/>
          </a:xfrm>
          <a:prstGeom prst="ellipse">
            <a:avLst/>
          </a:prstGeom>
          <a:solidFill>
            <a:srgbClr val="145F58"/>
          </a:solidFill>
          <a:ln w="12700">
            <a:solidFill>
              <a:srgbClr val="145F58"/>
            </a:solidFill>
            <a:prstDash val="solid"/>
          </a:ln>
        </p:spPr>
      </p:sp>
      <p:sp>
        <p:nvSpPr>
          <p:cNvPr id="19" name="Text 17"/>
          <p:cNvSpPr/>
          <p:nvPr/>
        </p:nvSpPr>
        <p:spPr>
          <a:xfrm>
            <a:off x="438912" y="4189666"/>
            <a:ext cx="365760" cy="365760"/>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0" name="mllp_textfit_body"/>
          <p:cNvSpPr/>
          <p:nvPr/>
        </p:nvSpPr>
        <p:spPr>
          <a:xfrm>
            <a:off x="941832" y="3875913"/>
            <a:ext cx="7882128" cy="993267"/>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Apply the framework to a real local-government budget decision</a:t>
            </a:r>
            <a:endParaRPr lang="en-US" sz="18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Why Every Economy Needs GOALS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Every economy needs a way to MEASURE whether it is working</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Without GOALS you cannot evaluate any policy or system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Goals are the shared definition of economic success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Different societies prioritize different goals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Most economists agree on the SAME FOUR goals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Without GOALS you cannot tell if an economy is working - or if a policy made it better.</a:t>
            </a:r>
            <a:endParaRPr lang="en-US"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FOUR Major Economic Goals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GROWTH</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Total goods and services produced rises year over year. Measured by REAL GDP per capita.</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STABILITY</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Steady prices, low unemployment, few sharp recessions. Measured by INFLATION and UNEMPLOYMENT.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EQUITY</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Fair distribution of income and opportunity. Measured by the GINI COEFFICIENT and POVERTY RATE.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FREEDOM</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Individual choice over jobs, businesses, purchases. Measured by economic-freedom indices.</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four goals are GROWTH, STABILITY, EQUITY, FREEDOM. Acronym: G-S-E-F.</a:t>
            </a:r>
            <a:endParaRPr lang="en-US"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GOAL 1: ECONOMIC GROWTH</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growth means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Total goods and services produced RISES year over year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Headline measure: REAL GDP per capita</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average: about 2% real growth per year long-run</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2% per year DOUBLES real income in 35 years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Growth comes from MORE or BETTER inputs (TK 03 factors)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growth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More wealth = average person can buy more, live longer</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Better jobs at higher wages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More tax revenue funds public services without rate hikes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Pulls people out of poverty over time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Without growth, fights over a fixed pie get bitter</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GROWTH means more goods and services every year - the headline number is REAL GDP per capita.</a:t>
            </a:r>
            <a:endParaRPr lang="en-US" sz="14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GOAL 2: ECONOMIC STABILITY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Steady PRICES (inflation low and predictable)</a:t>
            </a:r>
            <a:endParaRPr lang="en-US" sz="175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Inflation rate target: 2% per year (Federal Reserve)</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Low UNEMPLOYMENT (most who want work have it)</a:t>
            </a:r>
            <a:endParaRPr lang="en-US" sz="175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Unemployment rate target: about 4-5% (the natural rate)</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Few sharp RECESSIONS (no 2008-style crashes)</a:t>
            </a:r>
            <a:endParaRPr lang="en-US" sz="175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Fed's DUAL MANDATE: stable prices + maximum employment</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750" b="1" dirty="0">
                <a:solidFill>
                  <a:srgbClr val="1B2A4A"/>
                </a:solidFill>
                <a:latin typeface="Arial" pitchFamily="34" charset="0"/>
                <a:ea typeface="Arial" pitchFamily="34" charset="-122"/>
                <a:cs typeface="Arial" pitchFamily="34" charset="-120"/>
              </a:rPr>
              <a:t>Why it matters: families and businesses can PLAN</a:t>
            </a:r>
            <a:endParaRPr lang="en-US" sz="175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Instability hits low-income families hardest (no savings buffer)</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STABILITY means steady prices and low unemployment - measured by INFLATION and UNEMPLOYMENT rates.</a:t>
            </a:r>
            <a:endParaRPr lang="en-US" sz="14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GOAL 3: ECONOMIC EQUITY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31520"/>
            <a:ext cx="4206240" cy="384048"/>
          </a:xfrm>
          <a:prstGeom prst="rect">
            <a:avLst/>
          </a:prstGeom>
          <a:solidFill>
            <a:srgbClr val="145F58"/>
          </a:solidFill>
          <a:ln w="12700">
            <a:solidFill>
              <a:srgbClr val="145F58"/>
            </a:solidFill>
            <a:prstDash val="solid"/>
          </a:ln>
        </p:spPr>
      </p:sp>
      <p:sp>
        <p:nvSpPr>
          <p:cNvPr id="6" name="Text 4"/>
          <p:cNvSpPr/>
          <p:nvPr/>
        </p:nvSpPr>
        <p:spPr>
          <a:xfrm>
            <a:off x="274320" y="731520"/>
            <a:ext cx="4206240" cy="384048"/>
          </a:xfrm>
          <a:prstGeom prst="rect">
            <a:avLst/>
          </a:prstGeom>
          <a:noFill/>
          <a:ln/>
        </p:spPr>
        <p:txBody>
          <a:bodyPr wrap="square" lIns="0" tIns="0" rIns="0" bIns="0" rtlCol="0" anchor="ctr"/>
          <a:lstStyle/>
          <a:p>
            <a:pPr algn="ctr" indent="0" marL="0">
              <a:buNone/>
            </a:pPr>
            <a:r>
              <a:rPr lang="en-US" sz="1600" b="1" dirty="0">
                <a:solidFill>
                  <a:srgbClr val="FFFFFF"/>
                </a:solidFill>
                <a:latin typeface="Trebuchet MS" pitchFamily="34" charset="0"/>
                <a:ea typeface="Trebuchet MS" pitchFamily="34" charset="-122"/>
                <a:cs typeface="Trebuchet MS" pitchFamily="34" charset="-120"/>
              </a:rPr>
              <a:t>What equity means</a:t>
            </a:r>
            <a:endParaRPr lang="en-US" sz="1600" dirty="0"/>
          </a:p>
        </p:txBody>
      </p:sp>
      <p:sp>
        <p:nvSpPr>
          <p:cNvPr id="7" name="Shape 5"/>
          <p:cNvSpPr/>
          <p:nvPr/>
        </p:nvSpPr>
        <p:spPr>
          <a:xfrm>
            <a:off x="274320" y="1115568"/>
            <a:ext cx="4206240" cy="3076956"/>
          </a:xfrm>
          <a:prstGeom prst="rect">
            <a:avLst/>
          </a:prstGeom>
          <a:solidFill>
            <a:srgbClr val="F0FAF8"/>
          </a:solidFill>
          <a:ln w="12700">
            <a:solidFill>
              <a:srgbClr val="DDDDDD"/>
            </a:solidFill>
            <a:prstDash val="solid"/>
          </a:ln>
        </p:spPr>
      </p:sp>
      <p:sp>
        <p:nvSpPr>
          <p:cNvPr id="8" name="bounded_body"/>
          <p:cNvSpPr/>
          <p:nvPr/>
        </p:nvSpPr>
        <p:spPr>
          <a:xfrm>
            <a:off x="38404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FAIR distribution of income, wealth, and opportunity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Headline measure: GINI COEFFICIENT (0 to 1 scale)</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0 = perfectly equal; 1 = one person has it all</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U.S. Gini: about 0.41; Scandinavia: about 0.27</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Also tracked: POVERTY RATE, wealth gaps</a:t>
            </a:r>
            <a:endParaRPr lang="en-US" sz="1800" dirty="0"/>
          </a:p>
        </p:txBody>
      </p:sp>
      <p:sp>
        <p:nvSpPr>
          <p:cNvPr id="9" name="Shape 7"/>
          <p:cNvSpPr/>
          <p:nvPr/>
        </p:nvSpPr>
        <p:spPr>
          <a:xfrm>
            <a:off x="4572000" y="822960"/>
            <a:ext cx="0" cy="3278124"/>
          </a:xfrm>
          <a:prstGeom prst="line">
            <a:avLst/>
          </a:prstGeom>
          <a:noFill/>
          <a:ln w="12700">
            <a:solidFill>
              <a:srgbClr val="F2F2F2"/>
            </a:solidFill>
            <a:prstDash val="solid"/>
          </a:ln>
        </p:spPr>
      </p:sp>
      <p:sp>
        <p:nvSpPr>
          <p:cNvPr id="10" name="Shape 8"/>
          <p:cNvSpPr/>
          <p:nvPr/>
        </p:nvSpPr>
        <p:spPr>
          <a:xfrm>
            <a:off x="4663440" y="731520"/>
            <a:ext cx="4206240" cy="384048"/>
          </a:xfrm>
          <a:prstGeom prst="rect">
            <a:avLst/>
          </a:prstGeom>
          <a:solidFill>
            <a:srgbClr val="E8735A"/>
          </a:solidFill>
          <a:ln w="12700">
            <a:solidFill>
              <a:srgbClr val="E8735A"/>
            </a:solidFill>
            <a:prstDash val="solid"/>
          </a:ln>
        </p:spPr>
      </p:sp>
      <p:sp>
        <p:nvSpPr>
          <p:cNvPr id="11" name="Text 9"/>
          <p:cNvSpPr/>
          <p:nvPr/>
        </p:nvSpPr>
        <p:spPr>
          <a:xfrm>
            <a:off x="4663440" y="731520"/>
            <a:ext cx="4206240" cy="384048"/>
          </a:xfrm>
          <a:prstGeom prst="rect">
            <a:avLst/>
          </a:prstGeom>
          <a:noFill/>
          <a:ln/>
        </p:spPr>
        <p:txBody>
          <a:bodyPr wrap="square" lIns="0" tIns="0" rIns="0" bIns="0" rtlCol="0" anchor="ctr"/>
          <a:lstStyle/>
          <a:p>
            <a:pPr algn="ctr" indent="0" marL="0">
              <a:buNone/>
            </a:pPr>
            <a:r>
              <a:rPr lang="en-US" sz="1600" b="1" dirty="0">
                <a:solidFill>
                  <a:srgbClr val="1B2A4A"/>
                </a:solidFill>
                <a:latin typeface="Trebuchet MS" pitchFamily="34" charset="0"/>
                <a:ea typeface="Trebuchet MS" pitchFamily="34" charset="-122"/>
                <a:cs typeface="Trebuchet MS" pitchFamily="34" charset="-120"/>
              </a:rPr>
              <a:t>Why equity matters</a:t>
            </a:r>
            <a:endParaRPr lang="en-US" sz="1600" dirty="0"/>
          </a:p>
        </p:txBody>
      </p:sp>
      <p:sp>
        <p:nvSpPr>
          <p:cNvPr id="12" name="Shape 10"/>
          <p:cNvSpPr/>
          <p:nvPr/>
        </p:nvSpPr>
        <p:spPr>
          <a:xfrm>
            <a:off x="4663440" y="1115568"/>
            <a:ext cx="4206240" cy="3076956"/>
          </a:xfrm>
          <a:prstGeom prst="rect">
            <a:avLst/>
          </a:prstGeom>
          <a:solidFill>
            <a:srgbClr val="FFF8F6"/>
          </a:solidFill>
          <a:ln w="12700">
            <a:solidFill>
              <a:srgbClr val="DDDDDD"/>
            </a:solidFill>
            <a:prstDash val="solid"/>
          </a:ln>
        </p:spPr>
      </p:sp>
      <p:sp>
        <p:nvSpPr>
          <p:cNvPr id="13" name="bounded_body"/>
          <p:cNvSpPr/>
          <p:nvPr/>
        </p:nvSpPr>
        <p:spPr>
          <a:xfrm>
            <a:off x="4773168" y="1207008"/>
            <a:ext cx="3986784" cy="2894076"/>
          </a:xfrm>
          <a:prstGeom prst="rect">
            <a:avLst/>
          </a:prstGeom>
          <a:noFill/>
          <a:ln/>
        </p:spPr>
        <p:txBody>
          <a:bodyPr wrap="square" rtlCol="0" anchor="t"/>
          <a:lstStyle/>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Extreme inequality destabilizes societies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Poverty cuts opportunity - schools, health, jobs</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Equity is FAIRNESS, not perfect EQUALITY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Most policy debates assume some level of equity</a:t>
            </a:r>
            <a:endParaRPr lang="en-US" sz="1800" dirty="0"/>
          </a:p>
          <a:p>
            <a:pPr marL="342900" indent="-342900">
              <a:spcAft>
                <a:spcPts val="600"/>
              </a:spcAft>
              <a:buSzPct val="100000"/>
              <a:buChar char="•"/>
            </a:pPr>
            <a:r>
              <a:rPr lang="en-US" sz="1800" dirty="0">
                <a:solidFill>
                  <a:srgbClr val="333333"/>
                </a:solidFill>
                <a:latin typeface="Arial" pitchFamily="34" charset="0"/>
                <a:ea typeface="Arial" pitchFamily="34" charset="-122"/>
                <a:cs typeface="Arial" pitchFamily="34" charset="-120"/>
              </a:rPr>
              <a:t>TK 04 systems differed mostly on this goal</a:t>
            </a:r>
            <a:endParaRPr lang="en-US" sz="1800" dirty="0"/>
          </a:p>
        </p:txBody>
      </p:sp>
      <p:sp>
        <p:nvSpPr>
          <p:cNvPr id="14" name="Shape 12"/>
          <p:cNvSpPr/>
          <p:nvPr/>
        </p:nvSpPr>
        <p:spPr>
          <a:xfrm>
            <a:off x="274320" y="4384548"/>
            <a:ext cx="8595360" cy="512064"/>
          </a:xfrm>
          <a:prstGeom prst="rect">
            <a:avLst/>
          </a:prstGeom>
          <a:solidFill>
            <a:srgbClr val="FFF8F6"/>
          </a:solidFill>
          <a:ln w="12700">
            <a:solidFill>
              <a:srgbClr val="E8735A"/>
            </a:solidFill>
            <a:prstDash val="solid"/>
          </a:ln>
        </p:spPr>
      </p:sp>
      <p:sp>
        <p:nvSpPr>
          <p:cNvPr id="15" name="Shape 13"/>
          <p:cNvSpPr/>
          <p:nvPr/>
        </p:nvSpPr>
        <p:spPr>
          <a:xfrm>
            <a:off x="274320" y="4384548"/>
            <a:ext cx="64008" cy="512064"/>
          </a:xfrm>
          <a:prstGeom prst="rect">
            <a:avLst/>
          </a:prstGeom>
          <a:solidFill>
            <a:srgbClr val="E8735A"/>
          </a:solidFill>
          <a:ln w="12700">
            <a:solidFill>
              <a:srgbClr val="E8735A"/>
            </a:solidFill>
            <a:prstDash val="solid"/>
          </a:ln>
        </p:spPr>
      </p:sp>
      <p:sp>
        <p:nvSpPr>
          <p:cNvPr id="16" name="bounded_callout"/>
          <p:cNvSpPr/>
          <p:nvPr/>
        </p:nvSpPr>
        <p:spPr>
          <a:xfrm>
            <a:off x="457200" y="4430268"/>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EQUITY means fair distribution of income, wealth, opportunity - measured by GINI COEFFICIENT (0 to 1).</a:t>
            </a:r>
            <a:endParaRPr lang="en-US" sz="14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GOAL 4: ECONOMIC FREEDOM</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Choice</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Individuals choose JOBS, BUSINESSES, and purchases - not government planners.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Light regulation</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Light regulation, low taxes, secure property rights. Markets allocate resources.</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Headline measure</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Economic-freedom INDICES (Heritage, Fraser). U.S. ranks 25th on 2024 Heritage Index.</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trade-off</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Linked historically to GROWTH and innovation. Trades against EQUITY - winners win bigger.</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FREEDOM means individuals choose their jobs, businesses, and purchases - markets, not government, make most decisions.</a:t>
            </a:r>
            <a:endParaRPr lang="en-US" sz="14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The TRADE-OFFS: You Cannot Max All Four</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Trade-off rule</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policy that advances one goal usually trades against at least one other.</a:t>
            </a:r>
            <a:endParaRPr lang="en-US" sz="180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Common pair 1</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GROWTH vs EQUITY - tax cuts spur growth but widen the gap.</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Common pair 2</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FREEDOM vs STABILITY - deregulation boosts choice but raised crisis risk in 2008.</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Common pair 3</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EQUITY vs FREEDOM - redistribution reduces inequality but limits choices.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Every policy TRADES OFF goals. You literally cannot maximize all four at the same time.</a:t>
            </a:r>
            <a:endParaRPr lang="en-US" sz="14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Trade-Off Example: GROWTH vs EQUITY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TAX CUTS for high earners often spur GROWTH</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But the same cuts widen INEQUALITY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1981 Reagan cuts: growth rebounded; top 1% share rose</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2017 Trump cuts: similar pattern in the years that followed</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No universally right answer - it depends on goal PRIORITIES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Tax cuts often spur GROWTH but widen INEQUALITY - the classic GROWTH vs EQUITY trade-off.</a:t>
            </a:r>
            <a:endParaRPr lang="en-US" sz="14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Trade-Off Example: FREEDOM vs STABILITY</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policy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DEREGULATION boosts business FREEDOM and choice. 1999 Glass-Steagall repeal is the textbook case.</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What followed</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2008 financial crisis: unemployment hit 10%; STABILITY was lost.</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trade-back</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Dodd-Frank (2010): more rules, less crisis risk. Freedom traded back for stability.</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pattern</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FREEDOM-STABILITY trade-off plays out in every regulatory debate (banking, airlines, gig economy).</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DEREGULATION boosts FREEDOM but historically raised crisis RISK - the FREEDOM vs STABILITY trade-off.</a:t>
            </a:r>
            <a:endParaRPr lang="en-US" sz="14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How POLICY CHOICES Reveal Goal Priorities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Every policy ADVANCES at least one goal</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Every policy TRADES AGAINST at least one other</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Read policies as GOAL PRIORITY statements</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Politicians rarely state the trade-off honestly</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Your analytical job: name BOTH sides of the trade-off</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Every policy is a GOAL PRIORITY statement - your job is to name BOTH the goal it advances AND the goal it trades against.</a:t>
            </a:r>
            <a:endParaRPr lang="en-US" sz="14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Example: PROGRESSIVE TAXATION</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policy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U.S. federal income tax: brackets rise from 10% to 37% as income rises.</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Goal it ADVANCES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EQUITY - high earners pay more, funds services for everyone.</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Goal it TRADES against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FREEDOM - high earners have less of their income to spend by choice.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Honest summary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Progressive taxation prioritizes EQUITY over FREEDOM, by design.</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PROGRESSIVE TAXATION prioritizes EQUITY over FREEDOM - higher earners pay a higher percentage, by design.</a:t>
            </a:r>
            <a:endParaRPr lang="en-US" sz="14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5F5F5"/>
        </a:solidFill>
      </p:bgPr>
    </p:bg>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Example: ANTITRUST ENFORCEMENT</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804672"/>
          </a:xfrm>
          <a:prstGeom prst="rect">
            <a:avLst/>
          </a:prstGeom>
          <a:solidFill>
            <a:srgbClr val="FFFFFF"/>
          </a:solidFill>
          <a:ln w="12700">
            <a:solidFill>
              <a:srgbClr val="F2F2F2"/>
            </a:solidFill>
            <a:prstDash val="solid"/>
          </a:ln>
        </p:spPr>
      </p:sp>
      <p:sp>
        <p:nvSpPr>
          <p:cNvPr id="6" name="Shape 4"/>
          <p:cNvSpPr/>
          <p:nvPr/>
        </p:nvSpPr>
        <p:spPr>
          <a:xfrm>
            <a:off x="420624" y="914400"/>
            <a:ext cx="384048" cy="384048"/>
          </a:xfrm>
          <a:prstGeom prst="ellipse">
            <a:avLst/>
          </a:prstGeom>
          <a:solidFill>
            <a:srgbClr val="145F58"/>
          </a:solidFill>
          <a:ln w="12700">
            <a:solidFill>
              <a:srgbClr val="145F58"/>
            </a:solidFill>
            <a:prstDash val="solid"/>
          </a:ln>
        </p:spPr>
      </p:sp>
      <p:sp>
        <p:nvSpPr>
          <p:cNvPr id="7" name="Text 5"/>
          <p:cNvSpPr/>
          <p:nvPr/>
        </p:nvSpPr>
        <p:spPr>
          <a:xfrm>
            <a:off x="420624" y="914400"/>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8" name="bounded_body"/>
          <p:cNvSpPr/>
          <p:nvPr/>
        </p:nvSpPr>
        <p:spPr>
          <a:xfrm>
            <a:off x="914400" y="704088"/>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The policy</a:t>
            </a:r>
            <a:endParaRPr lang="en-US" sz="1800" dirty="0"/>
          </a:p>
        </p:txBody>
      </p:sp>
      <p:sp>
        <p:nvSpPr>
          <p:cNvPr id="9" name="bounded_body"/>
          <p:cNvSpPr/>
          <p:nvPr/>
        </p:nvSpPr>
        <p:spPr>
          <a:xfrm>
            <a:off x="3566160" y="704088"/>
            <a:ext cx="5257800" cy="804672"/>
          </a:xfrm>
          <a:prstGeom prst="rect">
            <a:avLst/>
          </a:prstGeom>
          <a:noFill/>
          <a:ln/>
        </p:spPr>
        <p:txBody>
          <a:bodyPr wrap="square" rtlCol="0" anchor="ctr"/>
          <a:lstStyle/>
          <a:p>
            <a:pPr indent="0" marL="0">
              <a:buNone/>
            </a:pPr>
            <a:r>
              <a:rPr lang="en-US" sz="1750" dirty="0">
                <a:solidFill>
                  <a:srgbClr val="333333"/>
                </a:solidFill>
                <a:latin typeface="Arial" pitchFamily="34" charset="0"/>
                <a:ea typeface="Arial" pitchFamily="34" charset="-122"/>
                <a:cs typeface="Arial" pitchFamily="34" charset="-120"/>
              </a:rPr>
              <a:t>Antitrust laws break up MONOPOLIES and block anti-competitive mergers (Sherman Act 1890; Clayton Act 1914).</a:t>
            </a:r>
            <a:endParaRPr lang="en-US" sz="1750" dirty="0"/>
          </a:p>
        </p:txBody>
      </p:sp>
      <p:sp>
        <p:nvSpPr>
          <p:cNvPr id="10" name="Shape 8"/>
          <p:cNvSpPr/>
          <p:nvPr/>
        </p:nvSpPr>
        <p:spPr>
          <a:xfrm>
            <a:off x="274320" y="1563624"/>
            <a:ext cx="8595360" cy="804672"/>
          </a:xfrm>
          <a:prstGeom prst="rect">
            <a:avLst/>
          </a:prstGeom>
          <a:solidFill>
            <a:srgbClr val="FFFFFF"/>
          </a:solidFill>
          <a:ln w="12700">
            <a:solidFill>
              <a:srgbClr val="F2F2F2"/>
            </a:solidFill>
            <a:prstDash val="solid"/>
          </a:ln>
        </p:spPr>
      </p:sp>
      <p:sp>
        <p:nvSpPr>
          <p:cNvPr id="11" name="Shape 9"/>
          <p:cNvSpPr/>
          <p:nvPr/>
        </p:nvSpPr>
        <p:spPr>
          <a:xfrm>
            <a:off x="420624" y="1773936"/>
            <a:ext cx="384048" cy="384048"/>
          </a:xfrm>
          <a:prstGeom prst="ellipse">
            <a:avLst/>
          </a:prstGeom>
          <a:solidFill>
            <a:srgbClr val="145F58"/>
          </a:solidFill>
          <a:ln w="12700">
            <a:solidFill>
              <a:srgbClr val="145F58"/>
            </a:solidFill>
            <a:prstDash val="solid"/>
          </a:ln>
        </p:spPr>
      </p:sp>
      <p:sp>
        <p:nvSpPr>
          <p:cNvPr id="12" name="Text 10"/>
          <p:cNvSpPr/>
          <p:nvPr/>
        </p:nvSpPr>
        <p:spPr>
          <a:xfrm>
            <a:off x="420624" y="1773936"/>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bounded_body"/>
          <p:cNvSpPr/>
          <p:nvPr/>
        </p:nvSpPr>
        <p:spPr>
          <a:xfrm>
            <a:off x="914400" y="1563624"/>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Goal it ADVANCES</a:t>
            </a:r>
            <a:endParaRPr lang="en-US" sz="1800" dirty="0"/>
          </a:p>
        </p:txBody>
      </p:sp>
      <p:sp>
        <p:nvSpPr>
          <p:cNvPr id="14" name="bounded_body"/>
          <p:cNvSpPr/>
          <p:nvPr/>
        </p:nvSpPr>
        <p:spPr>
          <a:xfrm>
            <a:off x="3566160" y="1563624"/>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FREEDOM and EQUITY - small businesses can compete; consumers face lower prices.</a:t>
            </a:r>
            <a:endParaRPr lang="en-US" sz="1800" dirty="0"/>
          </a:p>
        </p:txBody>
      </p:sp>
      <p:sp>
        <p:nvSpPr>
          <p:cNvPr id="15" name="Shape 13"/>
          <p:cNvSpPr/>
          <p:nvPr/>
        </p:nvSpPr>
        <p:spPr>
          <a:xfrm>
            <a:off x="274320" y="2423160"/>
            <a:ext cx="8595360" cy="804672"/>
          </a:xfrm>
          <a:prstGeom prst="rect">
            <a:avLst/>
          </a:prstGeom>
          <a:solidFill>
            <a:srgbClr val="FFFFFF"/>
          </a:solidFill>
          <a:ln w="12700">
            <a:solidFill>
              <a:srgbClr val="F2F2F2"/>
            </a:solidFill>
            <a:prstDash val="solid"/>
          </a:ln>
        </p:spPr>
      </p:sp>
      <p:sp>
        <p:nvSpPr>
          <p:cNvPr id="16" name="Shape 14"/>
          <p:cNvSpPr/>
          <p:nvPr/>
        </p:nvSpPr>
        <p:spPr>
          <a:xfrm>
            <a:off x="420624" y="2633472"/>
            <a:ext cx="384048" cy="384048"/>
          </a:xfrm>
          <a:prstGeom prst="ellipse">
            <a:avLst/>
          </a:prstGeom>
          <a:solidFill>
            <a:srgbClr val="145F58"/>
          </a:solidFill>
          <a:ln w="12700">
            <a:solidFill>
              <a:srgbClr val="145F58"/>
            </a:solidFill>
            <a:prstDash val="solid"/>
          </a:ln>
        </p:spPr>
      </p:sp>
      <p:sp>
        <p:nvSpPr>
          <p:cNvPr id="17" name="Text 15"/>
          <p:cNvSpPr/>
          <p:nvPr/>
        </p:nvSpPr>
        <p:spPr>
          <a:xfrm>
            <a:off x="420624" y="2633472"/>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8" name="bounded_body"/>
          <p:cNvSpPr/>
          <p:nvPr/>
        </p:nvSpPr>
        <p:spPr>
          <a:xfrm>
            <a:off x="914400" y="2423160"/>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Goal it TRADES against</a:t>
            </a:r>
            <a:endParaRPr lang="en-US" sz="1800" dirty="0"/>
          </a:p>
        </p:txBody>
      </p:sp>
      <p:sp>
        <p:nvSpPr>
          <p:cNvPr id="19" name="bounded_body"/>
          <p:cNvSpPr/>
          <p:nvPr/>
        </p:nvSpPr>
        <p:spPr>
          <a:xfrm>
            <a:off x="3566160" y="2423160"/>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GROWTH for the dominant firm itself (it shrinks to let competitors survive).</a:t>
            </a:r>
            <a:endParaRPr lang="en-US" sz="1800" dirty="0"/>
          </a:p>
        </p:txBody>
      </p:sp>
      <p:sp>
        <p:nvSpPr>
          <p:cNvPr id="20" name="Shape 18"/>
          <p:cNvSpPr/>
          <p:nvPr/>
        </p:nvSpPr>
        <p:spPr>
          <a:xfrm>
            <a:off x="274320" y="3282696"/>
            <a:ext cx="8595360" cy="804672"/>
          </a:xfrm>
          <a:prstGeom prst="rect">
            <a:avLst/>
          </a:prstGeom>
          <a:solidFill>
            <a:srgbClr val="FFFFFF"/>
          </a:solidFill>
          <a:ln w="12700">
            <a:solidFill>
              <a:srgbClr val="F2F2F2"/>
            </a:solidFill>
            <a:prstDash val="solid"/>
          </a:ln>
        </p:spPr>
      </p:sp>
      <p:sp>
        <p:nvSpPr>
          <p:cNvPr id="21" name="Shape 19"/>
          <p:cNvSpPr/>
          <p:nvPr/>
        </p:nvSpPr>
        <p:spPr>
          <a:xfrm>
            <a:off x="420624" y="3493008"/>
            <a:ext cx="384048" cy="384048"/>
          </a:xfrm>
          <a:prstGeom prst="ellipse">
            <a:avLst/>
          </a:prstGeom>
          <a:solidFill>
            <a:srgbClr val="145F58"/>
          </a:solidFill>
          <a:ln w="12700">
            <a:solidFill>
              <a:srgbClr val="145F58"/>
            </a:solidFill>
            <a:prstDash val="solid"/>
          </a:ln>
        </p:spPr>
      </p:sp>
      <p:sp>
        <p:nvSpPr>
          <p:cNvPr id="22" name="Text 20"/>
          <p:cNvSpPr/>
          <p:nvPr/>
        </p:nvSpPr>
        <p:spPr>
          <a:xfrm>
            <a:off x="420624" y="3493008"/>
            <a:ext cx="384048" cy="384048"/>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3" name="bounded_body"/>
          <p:cNvSpPr/>
          <p:nvPr/>
        </p:nvSpPr>
        <p:spPr>
          <a:xfrm>
            <a:off x="914400" y="3282696"/>
            <a:ext cx="2560320" cy="804672"/>
          </a:xfrm>
          <a:prstGeom prst="rect">
            <a:avLst/>
          </a:prstGeom>
          <a:noFill/>
          <a:ln/>
        </p:spPr>
        <p:txBody>
          <a:bodyPr wrap="square" rtlCol="0" anchor="ctr"/>
          <a:lstStyle/>
          <a:p>
            <a:pPr indent="0" marL="0">
              <a:buNone/>
            </a:pPr>
            <a:r>
              <a:rPr lang="en-US" sz="1800" b="1" dirty="0">
                <a:solidFill>
                  <a:srgbClr val="1B2A4A"/>
                </a:solidFill>
                <a:latin typeface="Arial" pitchFamily="34" charset="0"/>
                <a:ea typeface="Arial" pitchFamily="34" charset="-122"/>
                <a:cs typeface="Arial" pitchFamily="34" charset="-120"/>
              </a:rPr>
              <a:t>Historic examples</a:t>
            </a:r>
            <a:endParaRPr lang="en-US" sz="1800" dirty="0"/>
          </a:p>
        </p:txBody>
      </p:sp>
      <p:sp>
        <p:nvSpPr>
          <p:cNvPr id="24" name="bounded_body"/>
          <p:cNvSpPr/>
          <p:nvPr/>
        </p:nvSpPr>
        <p:spPr>
          <a:xfrm>
            <a:off x="3566160" y="3282696"/>
            <a:ext cx="5257800" cy="80467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1911 Standard Oil breakup; 2001 Microsoft case; current Google + Amazon cases.</a:t>
            </a:r>
            <a:endParaRPr lang="en-US" sz="1800" dirty="0"/>
          </a:p>
        </p:txBody>
      </p:sp>
      <p:sp>
        <p:nvSpPr>
          <p:cNvPr id="25" name="Shape 23"/>
          <p:cNvSpPr/>
          <p:nvPr/>
        </p:nvSpPr>
        <p:spPr>
          <a:xfrm>
            <a:off x="274320" y="4142232"/>
            <a:ext cx="8595360" cy="512064"/>
          </a:xfrm>
          <a:prstGeom prst="rect">
            <a:avLst/>
          </a:prstGeom>
          <a:solidFill>
            <a:srgbClr val="FFF8F6"/>
          </a:solidFill>
          <a:ln w="12700">
            <a:solidFill>
              <a:srgbClr val="E8735A"/>
            </a:solidFill>
            <a:prstDash val="solid"/>
          </a:ln>
        </p:spPr>
      </p:sp>
      <p:sp>
        <p:nvSpPr>
          <p:cNvPr id="26" name="Shape 24"/>
          <p:cNvSpPr/>
          <p:nvPr/>
        </p:nvSpPr>
        <p:spPr>
          <a:xfrm>
            <a:off x="274320" y="4142232"/>
            <a:ext cx="64008" cy="512064"/>
          </a:xfrm>
          <a:prstGeom prst="rect">
            <a:avLst/>
          </a:prstGeom>
          <a:solidFill>
            <a:srgbClr val="E8735A"/>
          </a:solidFill>
          <a:ln w="12700">
            <a:solidFill>
              <a:srgbClr val="E8735A"/>
            </a:solidFill>
            <a:prstDash val="solid"/>
          </a:ln>
        </p:spPr>
      </p:sp>
      <p:sp>
        <p:nvSpPr>
          <p:cNvPr id="27" name="bounded_callout"/>
          <p:cNvSpPr/>
          <p:nvPr/>
        </p:nvSpPr>
        <p:spPr>
          <a:xfrm>
            <a:off x="457200" y="418795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ANTITRUST prioritizes broad FREEDOM and EQUITY over one firm's GROWTH - the standard 1911 Standard Oil / 2001 Microsoft pattern.</a:t>
            </a:r>
            <a:endParaRPr lang="en-US" sz="14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Real Example: 2008 STIMULUS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713232"/>
          </a:xfrm>
          <a:prstGeom prst="rect">
            <a:avLst/>
          </a:prstGeom>
          <a:solidFill>
            <a:srgbClr val="F5F5F5"/>
          </a:solidFill>
          <a:ln w="12700">
            <a:solidFill>
              <a:srgbClr val="F2F2F2"/>
            </a:solidFill>
            <a:prstDash val="solid"/>
          </a:ln>
        </p:spPr>
      </p:sp>
      <p:sp>
        <p:nvSpPr>
          <p:cNvPr id="6" name="Shape 4"/>
          <p:cNvSpPr/>
          <p:nvPr/>
        </p:nvSpPr>
        <p:spPr>
          <a:xfrm>
            <a:off x="274320" y="704088"/>
            <a:ext cx="73152" cy="713232"/>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The policy</a:t>
            </a:r>
            <a:endParaRPr lang="en-US" sz="1800" dirty="0"/>
          </a:p>
        </p:txBody>
      </p:sp>
      <p:sp>
        <p:nvSpPr>
          <p:cNvPr id="8" name="bounded_body"/>
          <p:cNvSpPr/>
          <p:nvPr/>
        </p:nvSpPr>
        <p:spPr>
          <a:xfrm>
            <a:off x="2926080" y="70408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American Recovery and Reinvestment Act of 2009: $787B in stimulus spending.</a:t>
            </a:r>
            <a:endParaRPr lang="en-US" sz="1800" dirty="0"/>
          </a:p>
        </p:txBody>
      </p:sp>
      <p:sp>
        <p:nvSpPr>
          <p:cNvPr id="9" name="Shape 7"/>
          <p:cNvSpPr/>
          <p:nvPr/>
        </p:nvSpPr>
        <p:spPr>
          <a:xfrm>
            <a:off x="274320" y="1481328"/>
            <a:ext cx="8595360" cy="713232"/>
          </a:xfrm>
          <a:prstGeom prst="rect">
            <a:avLst/>
          </a:prstGeom>
          <a:solidFill>
            <a:srgbClr val="F5F5F5"/>
          </a:solidFill>
          <a:ln w="12700">
            <a:solidFill>
              <a:srgbClr val="F2F2F2"/>
            </a:solidFill>
            <a:prstDash val="solid"/>
          </a:ln>
        </p:spPr>
      </p:sp>
      <p:sp>
        <p:nvSpPr>
          <p:cNvPr id="10" name="Shape 8"/>
          <p:cNvSpPr/>
          <p:nvPr/>
        </p:nvSpPr>
        <p:spPr>
          <a:xfrm>
            <a:off x="274320" y="1481328"/>
            <a:ext cx="73152" cy="713232"/>
          </a:xfrm>
          <a:prstGeom prst="rect">
            <a:avLst/>
          </a:prstGeom>
          <a:solidFill>
            <a:srgbClr val="2A9D8F"/>
          </a:solidFill>
          <a:ln w="12700">
            <a:solidFill>
              <a:srgbClr val="2A9D8F"/>
            </a:solidFill>
            <a:prstDash val="solid"/>
          </a:ln>
        </p:spPr>
      </p:sp>
      <p:sp>
        <p:nvSpPr>
          <p:cNvPr id="11" name="bounded_body"/>
          <p:cNvSpPr/>
          <p:nvPr/>
        </p:nvSpPr>
        <p:spPr>
          <a:xfrm>
            <a:off x="457200" y="148132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Goal it ADVANCES</a:t>
            </a:r>
            <a:endParaRPr lang="en-US" sz="1800" dirty="0"/>
          </a:p>
        </p:txBody>
      </p:sp>
      <p:sp>
        <p:nvSpPr>
          <p:cNvPr id="12" name="bounded_body"/>
          <p:cNvSpPr/>
          <p:nvPr/>
        </p:nvSpPr>
        <p:spPr>
          <a:xfrm>
            <a:off x="2926080" y="148132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STABILITY - shortens the recession; preserves jobs; supports demand.</a:t>
            </a:r>
            <a:endParaRPr lang="en-US" sz="1800" dirty="0"/>
          </a:p>
        </p:txBody>
      </p:sp>
      <p:sp>
        <p:nvSpPr>
          <p:cNvPr id="13" name="Shape 11"/>
          <p:cNvSpPr/>
          <p:nvPr/>
        </p:nvSpPr>
        <p:spPr>
          <a:xfrm>
            <a:off x="274320" y="2258568"/>
            <a:ext cx="8595360" cy="713232"/>
          </a:xfrm>
          <a:prstGeom prst="rect">
            <a:avLst/>
          </a:prstGeom>
          <a:solidFill>
            <a:srgbClr val="F5F5F5"/>
          </a:solidFill>
          <a:ln w="12700">
            <a:solidFill>
              <a:srgbClr val="F2F2F2"/>
            </a:solidFill>
            <a:prstDash val="solid"/>
          </a:ln>
        </p:spPr>
      </p:sp>
      <p:sp>
        <p:nvSpPr>
          <p:cNvPr id="14" name="Shape 12"/>
          <p:cNvSpPr/>
          <p:nvPr/>
        </p:nvSpPr>
        <p:spPr>
          <a:xfrm>
            <a:off x="274320" y="2258568"/>
            <a:ext cx="73152" cy="713232"/>
          </a:xfrm>
          <a:prstGeom prst="rect">
            <a:avLst/>
          </a:prstGeom>
          <a:solidFill>
            <a:srgbClr val="2A9D8F"/>
          </a:solidFill>
          <a:ln w="12700">
            <a:solidFill>
              <a:srgbClr val="2A9D8F"/>
            </a:solidFill>
            <a:prstDash val="solid"/>
          </a:ln>
        </p:spPr>
      </p:sp>
      <p:sp>
        <p:nvSpPr>
          <p:cNvPr id="15" name="bounded_body"/>
          <p:cNvSpPr/>
          <p:nvPr/>
        </p:nvSpPr>
        <p:spPr>
          <a:xfrm>
            <a:off x="457200" y="225856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Goal it TRADES against</a:t>
            </a:r>
            <a:endParaRPr lang="en-US" sz="1800" dirty="0"/>
          </a:p>
        </p:txBody>
      </p:sp>
      <p:sp>
        <p:nvSpPr>
          <p:cNvPr id="16" name="bounded_body"/>
          <p:cNvSpPr/>
          <p:nvPr/>
        </p:nvSpPr>
        <p:spPr>
          <a:xfrm>
            <a:off x="2926080" y="225856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Long-term FREEDOM - more government spending and debt; future tax pressure.</a:t>
            </a:r>
            <a:endParaRPr lang="en-US" sz="1800" dirty="0"/>
          </a:p>
        </p:txBody>
      </p:sp>
      <p:sp>
        <p:nvSpPr>
          <p:cNvPr id="17" name="Shape 15"/>
          <p:cNvSpPr/>
          <p:nvPr/>
        </p:nvSpPr>
        <p:spPr>
          <a:xfrm>
            <a:off x="274320" y="3035808"/>
            <a:ext cx="8595360" cy="713232"/>
          </a:xfrm>
          <a:prstGeom prst="rect">
            <a:avLst/>
          </a:prstGeom>
          <a:solidFill>
            <a:srgbClr val="F5F5F5"/>
          </a:solidFill>
          <a:ln w="12700">
            <a:solidFill>
              <a:srgbClr val="F2F2F2"/>
            </a:solidFill>
            <a:prstDash val="solid"/>
          </a:ln>
        </p:spPr>
      </p:sp>
      <p:sp>
        <p:nvSpPr>
          <p:cNvPr id="18" name="Shape 16"/>
          <p:cNvSpPr/>
          <p:nvPr/>
        </p:nvSpPr>
        <p:spPr>
          <a:xfrm>
            <a:off x="274320" y="3035808"/>
            <a:ext cx="73152" cy="713232"/>
          </a:xfrm>
          <a:prstGeom prst="rect">
            <a:avLst/>
          </a:prstGeom>
          <a:solidFill>
            <a:srgbClr val="2A9D8F"/>
          </a:solidFill>
          <a:ln w="12700">
            <a:solidFill>
              <a:srgbClr val="2A9D8F"/>
            </a:solidFill>
            <a:prstDash val="solid"/>
          </a:ln>
        </p:spPr>
      </p:sp>
      <p:sp>
        <p:nvSpPr>
          <p:cNvPr id="19" name="bounded_body"/>
          <p:cNvSpPr/>
          <p:nvPr/>
        </p:nvSpPr>
        <p:spPr>
          <a:xfrm>
            <a:off x="457200" y="3035808"/>
            <a:ext cx="2377440" cy="713232"/>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Honest summary</a:t>
            </a:r>
            <a:endParaRPr lang="en-US" sz="1800" dirty="0"/>
          </a:p>
        </p:txBody>
      </p:sp>
      <p:sp>
        <p:nvSpPr>
          <p:cNvPr id="20" name="bounded_body"/>
          <p:cNvSpPr/>
          <p:nvPr/>
        </p:nvSpPr>
        <p:spPr>
          <a:xfrm>
            <a:off x="2926080" y="3035808"/>
            <a:ext cx="5897880" cy="71323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Stimulus prioritizes STABILITY in a recession at the cost of long-term DEBT.</a:t>
            </a:r>
            <a:endParaRPr lang="en-US" sz="1800" dirty="0"/>
          </a:p>
        </p:txBody>
      </p:sp>
      <p:sp>
        <p:nvSpPr>
          <p:cNvPr id="21" name="Shape 19"/>
          <p:cNvSpPr/>
          <p:nvPr/>
        </p:nvSpPr>
        <p:spPr>
          <a:xfrm>
            <a:off x="274320" y="3803904"/>
            <a:ext cx="8595360" cy="512064"/>
          </a:xfrm>
          <a:prstGeom prst="rect">
            <a:avLst/>
          </a:prstGeom>
          <a:solidFill>
            <a:srgbClr val="FFEBEE"/>
          </a:solidFill>
          <a:ln w="12700">
            <a:solidFill>
              <a:srgbClr val="C0392B"/>
            </a:solidFill>
            <a:prstDash val="solid"/>
          </a:ln>
        </p:spPr>
      </p:sp>
      <p:sp>
        <p:nvSpPr>
          <p:cNvPr id="22" name="Shape 20"/>
          <p:cNvSpPr/>
          <p:nvPr/>
        </p:nvSpPr>
        <p:spPr>
          <a:xfrm>
            <a:off x="274320" y="3803904"/>
            <a:ext cx="64008" cy="512064"/>
          </a:xfrm>
          <a:prstGeom prst="rect">
            <a:avLst/>
          </a:prstGeom>
          <a:solidFill>
            <a:srgbClr val="C0392B"/>
          </a:solidFill>
          <a:ln w="12700">
            <a:solidFill>
              <a:srgbClr val="C0392B"/>
            </a:solidFill>
            <a:prstDash val="solid"/>
          </a:ln>
        </p:spPr>
      </p:sp>
      <p:sp>
        <p:nvSpPr>
          <p:cNvPr id="23" name="bounded_callout"/>
          <p:cNvSpPr/>
          <p:nvPr/>
        </p:nvSpPr>
        <p:spPr>
          <a:xfrm>
            <a:off x="457200" y="3849624"/>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Big Idea: STIMULUS prioritizes STABILITY in a crisis - the 2009 ARRA and 2020 CARES Act both followed this logic.</a:t>
            </a:r>
            <a:endParaRPr lang="en-US" sz="14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Economic Goals Vocabulary (1 of 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bounded_body"/>
          <p:cNvSpPr/>
          <p:nvPr/>
        </p:nvSpPr>
        <p:spPr>
          <a:xfrm>
            <a:off x="365760" y="731520"/>
            <a:ext cx="8503920" cy="3506724"/>
          </a:xfrm>
          <a:prstGeom prst="rect">
            <a:avLst/>
          </a:prstGeom>
          <a:noFill/>
          <a:ln/>
        </p:spPr>
        <p:txBody>
          <a:bodyPr wrap="square" rtlCol="0" anchor="t"/>
          <a:lstStyle/>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1. ECONOMIC GOALS - the four standards GROWTH STABILITY EQUITY FREEDOM</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2. ECONOMIC GROWTH - more goods per year (REAL GDP per capita)</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3. ECONOMIC STABILITY - steady prices (INFLATION + UNEMPLOYMENT)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4. ECONOMIC EQUITY - fair income distribution (GINI COEFFICIENT)</a:t>
            </a:r>
            <a:endParaRPr lang="en-US" sz="1800" dirty="0"/>
          </a:p>
          <a:p>
            <a:pPr marL="342900" indent="-342900">
              <a:spcAft>
                <a:spcPts val="1000"/>
              </a:spcAft>
              <a:buSzPct val="100000"/>
              <a:buChar char="•"/>
            </a:pPr>
            <a:r>
              <a:rPr lang="en-US" sz="1800" dirty="0">
                <a:solidFill>
                  <a:srgbClr val="333333"/>
                </a:solidFill>
                <a:latin typeface="Arial" pitchFamily="34" charset="0"/>
                <a:ea typeface="Arial" pitchFamily="34" charset="-122"/>
                <a:cs typeface="Arial" pitchFamily="34" charset="-120"/>
              </a:rPr>
              <a:t>5. ECONOMIC FREEDOM - individuals choose jobs, businesses, purchases</a:t>
            </a:r>
            <a:endParaRPr lang="en-US" sz="1800" dirty="0"/>
          </a:p>
        </p:txBody>
      </p:sp>
      <p:sp>
        <p:nvSpPr>
          <p:cNvPr id="6" name="Shape 4"/>
          <p:cNvSpPr/>
          <p:nvPr/>
        </p:nvSpPr>
        <p:spPr>
          <a:xfrm>
            <a:off x="274320" y="4302252"/>
            <a:ext cx="8595360" cy="512064"/>
          </a:xfrm>
          <a:prstGeom prst="rect">
            <a:avLst/>
          </a:prstGeom>
          <a:solidFill>
            <a:srgbClr val="FFF8F6"/>
          </a:solidFill>
          <a:ln w="12700">
            <a:solidFill>
              <a:srgbClr val="E8735A"/>
            </a:solidFill>
            <a:prstDash val="solid"/>
          </a:ln>
        </p:spPr>
      </p:sp>
      <p:sp>
        <p:nvSpPr>
          <p:cNvPr id="7" name="Shape 5"/>
          <p:cNvSpPr/>
          <p:nvPr/>
        </p:nvSpPr>
        <p:spPr>
          <a:xfrm>
            <a:off x="274320" y="4302252"/>
            <a:ext cx="64008" cy="512064"/>
          </a:xfrm>
          <a:prstGeom prst="rect">
            <a:avLst/>
          </a:prstGeom>
          <a:solidFill>
            <a:srgbClr val="E8735A"/>
          </a:solidFill>
          <a:ln w="12700">
            <a:solidFill>
              <a:srgbClr val="E8735A"/>
            </a:solidFill>
            <a:prstDash val="solid"/>
          </a:ln>
        </p:spPr>
      </p:sp>
      <p:sp>
        <p:nvSpPr>
          <p:cNvPr id="8"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first 5 terms - ECONOMIC GOALS, GROWTH, STABILITY, EQUITY, FREEDOM - are the FOUR-GOALS framework.</a:t>
            </a:r>
            <a:endParaRPr lang="en-US" sz="14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Economic Goals Vocabulary (2 of 2)</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274320" y="704088"/>
            <a:ext cx="8595360" cy="657454"/>
          </a:xfrm>
          <a:prstGeom prst="rect">
            <a:avLst/>
          </a:prstGeom>
          <a:solidFill>
            <a:srgbClr val="F5F5F5"/>
          </a:solidFill>
          <a:ln w="12700">
            <a:solidFill>
              <a:srgbClr val="F2F2F2"/>
            </a:solidFill>
            <a:prstDash val="solid"/>
          </a:ln>
        </p:spPr>
      </p:sp>
      <p:sp>
        <p:nvSpPr>
          <p:cNvPr id="6" name="Shape 4"/>
          <p:cNvSpPr/>
          <p:nvPr/>
        </p:nvSpPr>
        <p:spPr>
          <a:xfrm>
            <a:off x="274320" y="704088"/>
            <a:ext cx="73152" cy="657454"/>
          </a:xfrm>
          <a:prstGeom prst="rect">
            <a:avLst/>
          </a:prstGeom>
          <a:solidFill>
            <a:srgbClr val="2A9D8F"/>
          </a:solidFill>
          <a:ln w="12700">
            <a:solidFill>
              <a:srgbClr val="2A9D8F"/>
            </a:solidFill>
            <a:prstDash val="solid"/>
          </a:ln>
        </p:spPr>
      </p:sp>
      <p:sp>
        <p:nvSpPr>
          <p:cNvPr id="7" name="bounded_body"/>
          <p:cNvSpPr/>
          <p:nvPr/>
        </p:nvSpPr>
        <p:spPr>
          <a:xfrm>
            <a:off x="457200" y="704088"/>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6. TRADE-OFF</a:t>
            </a:r>
            <a:endParaRPr lang="en-US" sz="1800" dirty="0"/>
          </a:p>
        </p:txBody>
      </p:sp>
      <p:sp>
        <p:nvSpPr>
          <p:cNvPr id="8" name="bounded_body"/>
          <p:cNvSpPr/>
          <p:nvPr/>
        </p:nvSpPr>
        <p:spPr>
          <a:xfrm>
            <a:off x="2926080" y="704088"/>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Giving up some of one goal to get more of another (opportunity cost at policy scale).</a:t>
            </a:r>
            <a:endParaRPr lang="en-US" sz="1800" dirty="0"/>
          </a:p>
        </p:txBody>
      </p:sp>
      <p:sp>
        <p:nvSpPr>
          <p:cNvPr id="9" name="Shape 7"/>
          <p:cNvSpPr/>
          <p:nvPr/>
        </p:nvSpPr>
        <p:spPr>
          <a:xfrm>
            <a:off x="274320" y="1425550"/>
            <a:ext cx="8595360" cy="657454"/>
          </a:xfrm>
          <a:prstGeom prst="rect">
            <a:avLst/>
          </a:prstGeom>
          <a:solidFill>
            <a:srgbClr val="F5F5F5"/>
          </a:solidFill>
          <a:ln w="12700">
            <a:solidFill>
              <a:srgbClr val="F2F2F2"/>
            </a:solidFill>
            <a:prstDash val="solid"/>
          </a:ln>
        </p:spPr>
      </p:sp>
      <p:sp>
        <p:nvSpPr>
          <p:cNvPr id="10" name="Shape 8"/>
          <p:cNvSpPr/>
          <p:nvPr/>
        </p:nvSpPr>
        <p:spPr>
          <a:xfrm>
            <a:off x="274320" y="1425550"/>
            <a:ext cx="73152" cy="657454"/>
          </a:xfrm>
          <a:prstGeom prst="rect">
            <a:avLst/>
          </a:prstGeom>
          <a:solidFill>
            <a:srgbClr val="2A9D8F"/>
          </a:solidFill>
          <a:ln w="12700">
            <a:solidFill>
              <a:srgbClr val="2A9D8F"/>
            </a:solidFill>
            <a:prstDash val="solid"/>
          </a:ln>
        </p:spPr>
      </p:sp>
      <p:sp>
        <p:nvSpPr>
          <p:cNvPr id="11" name="bounded_body"/>
          <p:cNvSpPr/>
          <p:nvPr/>
        </p:nvSpPr>
        <p:spPr>
          <a:xfrm>
            <a:off x="457200" y="1425550"/>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7. PROGRESSIVE TAXATION</a:t>
            </a:r>
            <a:endParaRPr lang="en-US" sz="1800" dirty="0"/>
          </a:p>
        </p:txBody>
      </p:sp>
      <p:sp>
        <p:nvSpPr>
          <p:cNvPr id="12" name="bounded_body"/>
          <p:cNvSpPr/>
          <p:nvPr/>
        </p:nvSpPr>
        <p:spPr>
          <a:xfrm>
            <a:off x="2926080" y="1425550"/>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Higher earners pay a higher percentage. EQUITY priority. Trades against FREEDOM.</a:t>
            </a:r>
            <a:endParaRPr lang="en-US" sz="1800" dirty="0"/>
          </a:p>
        </p:txBody>
      </p:sp>
      <p:sp>
        <p:nvSpPr>
          <p:cNvPr id="13" name="Shape 11"/>
          <p:cNvSpPr/>
          <p:nvPr/>
        </p:nvSpPr>
        <p:spPr>
          <a:xfrm>
            <a:off x="274320" y="2147011"/>
            <a:ext cx="8595360" cy="657454"/>
          </a:xfrm>
          <a:prstGeom prst="rect">
            <a:avLst/>
          </a:prstGeom>
          <a:solidFill>
            <a:srgbClr val="F5F5F5"/>
          </a:solidFill>
          <a:ln w="12700">
            <a:solidFill>
              <a:srgbClr val="F2F2F2"/>
            </a:solidFill>
            <a:prstDash val="solid"/>
          </a:ln>
        </p:spPr>
      </p:sp>
      <p:sp>
        <p:nvSpPr>
          <p:cNvPr id="14" name="Shape 12"/>
          <p:cNvSpPr/>
          <p:nvPr/>
        </p:nvSpPr>
        <p:spPr>
          <a:xfrm>
            <a:off x="274320" y="2147011"/>
            <a:ext cx="73152" cy="657454"/>
          </a:xfrm>
          <a:prstGeom prst="rect">
            <a:avLst/>
          </a:prstGeom>
          <a:solidFill>
            <a:srgbClr val="2A9D8F"/>
          </a:solidFill>
          <a:ln w="12700">
            <a:solidFill>
              <a:srgbClr val="2A9D8F"/>
            </a:solidFill>
            <a:prstDash val="solid"/>
          </a:ln>
        </p:spPr>
      </p:sp>
      <p:sp>
        <p:nvSpPr>
          <p:cNvPr id="15" name="bounded_body"/>
          <p:cNvSpPr/>
          <p:nvPr/>
        </p:nvSpPr>
        <p:spPr>
          <a:xfrm>
            <a:off x="457200" y="2147011"/>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8. DEREGULATION</a:t>
            </a:r>
            <a:endParaRPr lang="en-US" sz="1800" dirty="0"/>
          </a:p>
        </p:txBody>
      </p:sp>
      <p:sp>
        <p:nvSpPr>
          <p:cNvPr id="16" name="bounded_body"/>
          <p:cNvSpPr/>
          <p:nvPr/>
        </p:nvSpPr>
        <p:spPr>
          <a:xfrm>
            <a:off x="2926080" y="2147011"/>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Removing government rules on industries. FREEDOM priority. Trades against STABILITY.</a:t>
            </a:r>
            <a:endParaRPr lang="en-US" sz="1800" dirty="0"/>
          </a:p>
        </p:txBody>
      </p:sp>
      <p:sp>
        <p:nvSpPr>
          <p:cNvPr id="17" name="Shape 15"/>
          <p:cNvSpPr/>
          <p:nvPr/>
        </p:nvSpPr>
        <p:spPr>
          <a:xfrm>
            <a:off x="274320" y="2868473"/>
            <a:ext cx="8595360" cy="657454"/>
          </a:xfrm>
          <a:prstGeom prst="rect">
            <a:avLst/>
          </a:prstGeom>
          <a:solidFill>
            <a:srgbClr val="F5F5F5"/>
          </a:solidFill>
          <a:ln w="12700">
            <a:solidFill>
              <a:srgbClr val="F2F2F2"/>
            </a:solidFill>
            <a:prstDash val="solid"/>
          </a:ln>
        </p:spPr>
      </p:sp>
      <p:sp>
        <p:nvSpPr>
          <p:cNvPr id="18" name="Shape 16"/>
          <p:cNvSpPr/>
          <p:nvPr/>
        </p:nvSpPr>
        <p:spPr>
          <a:xfrm>
            <a:off x="274320" y="2868473"/>
            <a:ext cx="73152" cy="657454"/>
          </a:xfrm>
          <a:prstGeom prst="rect">
            <a:avLst/>
          </a:prstGeom>
          <a:solidFill>
            <a:srgbClr val="2A9D8F"/>
          </a:solidFill>
          <a:ln w="12700">
            <a:solidFill>
              <a:srgbClr val="2A9D8F"/>
            </a:solidFill>
            <a:prstDash val="solid"/>
          </a:ln>
        </p:spPr>
      </p:sp>
      <p:sp>
        <p:nvSpPr>
          <p:cNvPr id="19" name="bounded_body"/>
          <p:cNvSpPr/>
          <p:nvPr/>
        </p:nvSpPr>
        <p:spPr>
          <a:xfrm>
            <a:off x="457200" y="2868473"/>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9. STIMULUS</a:t>
            </a:r>
            <a:endParaRPr lang="en-US" sz="1800" dirty="0"/>
          </a:p>
        </p:txBody>
      </p:sp>
      <p:sp>
        <p:nvSpPr>
          <p:cNvPr id="20" name="bounded_body"/>
          <p:cNvSpPr/>
          <p:nvPr/>
        </p:nvSpPr>
        <p:spPr>
          <a:xfrm>
            <a:off x="2926080" y="2868473"/>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Government spending in a recession (2009 ARRA $787B). STABILITY priority. Trades against debt.</a:t>
            </a:r>
            <a:endParaRPr lang="en-US" sz="1800" dirty="0"/>
          </a:p>
        </p:txBody>
      </p:sp>
      <p:sp>
        <p:nvSpPr>
          <p:cNvPr id="21" name="Shape 19"/>
          <p:cNvSpPr/>
          <p:nvPr/>
        </p:nvSpPr>
        <p:spPr>
          <a:xfrm>
            <a:off x="274320" y="3589934"/>
            <a:ext cx="8595360" cy="657454"/>
          </a:xfrm>
          <a:prstGeom prst="rect">
            <a:avLst/>
          </a:prstGeom>
          <a:solidFill>
            <a:srgbClr val="F5F5F5"/>
          </a:solidFill>
          <a:ln w="12700">
            <a:solidFill>
              <a:srgbClr val="F2F2F2"/>
            </a:solidFill>
            <a:prstDash val="solid"/>
          </a:ln>
        </p:spPr>
      </p:sp>
      <p:sp>
        <p:nvSpPr>
          <p:cNvPr id="22" name="Shape 20"/>
          <p:cNvSpPr/>
          <p:nvPr/>
        </p:nvSpPr>
        <p:spPr>
          <a:xfrm>
            <a:off x="274320" y="3589934"/>
            <a:ext cx="73152" cy="657454"/>
          </a:xfrm>
          <a:prstGeom prst="rect">
            <a:avLst/>
          </a:prstGeom>
          <a:solidFill>
            <a:srgbClr val="2A9D8F"/>
          </a:solidFill>
          <a:ln w="12700">
            <a:solidFill>
              <a:srgbClr val="2A9D8F"/>
            </a:solidFill>
            <a:prstDash val="solid"/>
          </a:ln>
        </p:spPr>
      </p:sp>
      <p:sp>
        <p:nvSpPr>
          <p:cNvPr id="23" name="bounded_body"/>
          <p:cNvSpPr/>
          <p:nvPr/>
        </p:nvSpPr>
        <p:spPr>
          <a:xfrm>
            <a:off x="457200" y="3589934"/>
            <a:ext cx="2377440" cy="657454"/>
          </a:xfrm>
          <a:prstGeom prst="rect">
            <a:avLst/>
          </a:prstGeom>
          <a:noFill/>
          <a:ln/>
        </p:spPr>
        <p:txBody>
          <a:bodyPr wrap="square" rtlCol="0" anchor="ctr"/>
          <a:lstStyle/>
          <a:p>
            <a:pPr indent="0" marL="0">
              <a:buNone/>
            </a:pPr>
            <a:r>
              <a:rPr lang="en-US" sz="1800" b="1" dirty="0">
                <a:solidFill>
                  <a:srgbClr val="1B2A4A"/>
                </a:solidFill>
                <a:latin typeface="Trebuchet MS" pitchFamily="34" charset="0"/>
                <a:ea typeface="Trebuchet MS" pitchFamily="34" charset="-122"/>
                <a:cs typeface="Trebuchet MS" pitchFamily="34" charset="-120"/>
              </a:rPr>
              <a:t>10. ANTITRUST</a:t>
            </a:r>
            <a:endParaRPr lang="en-US" sz="1800" dirty="0"/>
          </a:p>
        </p:txBody>
      </p:sp>
      <p:sp>
        <p:nvSpPr>
          <p:cNvPr id="24" name="bounded_body"/>
          <p:cNvSpPr/>
          <p:nvPr/>
        </p:nvSpPr>
        <p:spPr>
          <a:xfrm>
            <a:off x="2926080" y="3589934"/>
            <a:ext cx="5897880" cy="657454"/>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Breaking up MONOPOLIES (1911 Standard Oil, 2001 Microsoft). FREEDOM + EQUITY priority.</a:t>
            </a:r>
            <a:endParaRPr lang="en-US" sz="1800" dirty="0"/>
          </a:p>
        </p:txBody>
      </p:sp>
      <p:sp>
        <p:nvSpPr>
          <p:cNvPr id="25" name="Shape 23"/>
          <p:cNvSpPr/>
          <p:nvPr/>
        </p:nvSpPr>
        <p:spPr>
          <a:xfrm>
            <a:off x="274320" y="4302252"/>
            <a:ext cx="8595360" cy="512064"/>
          </a:xfrm>
          <a:prstGeom prst="rect">
            <a:avLst/>
          </a:prstGeom>
          <a:solidFill>
            <a:srgbClr val="FFEBEE"/>
          </a:solidFill>
          <a:ln w="12700">
            <a:solidFill>
              <a:srgbClr val="C0392B"/>
            </a:solidFill>
            <a:prstDash val="solid"/>
          </a:ln>
        </p:spPr>
      </p:sp>
      <p:sp>
        <p:nvSpPr>
          <p:cNvPr id="26" name="Shape 24"/>
          <p:cNvSpPr/>
          <p:nvPr/>
        </p:nvSpPr>
        <p:spPr>
          <a:xfrm>
            <a:off x="274320" y="4302252"/>
            <a:ext cx="64008" cy="512064"/>
          </a:xfrm>
          <a:prstGeom prst="rect">
            <a:avLst/>
          </a:prstGeom>
          <a:solidFill>
            <a:srgbClr val="C0392B"/>
          </a:solidFill>
          <a:ln w="12700">
            <a:solidFill>
              <a:srgbClr val="C0392B"/>
            </a:solidFill>
            <a:prstDash val="solid"/>
          </a:ln>
        </p:spPr>
      </p:sp>
      <p:sp>
        <p:nvSpPr>
          <p:cNvPr id="27" name="bounded_callout"/>
          <p:cNvSpPr/>
          <p:nvPr/>
        </p:nvSpPr>
        <p:spPr>
          <a:xfrm>
            <a:off x="457200" y="4347972"/>
            <a:ext cx="8394192" cy="420624"/>
          </a:xfrm>
          <a:prstGeom prst="rect">
            <a:avLst/>
          </a:prstGeom>
          <a:noFill/>
          <a:ln/>
        </p:spPr>
        <p:txBody>
          <a:bodyPr wrap="square" rtlCol="0" anchor="ctr"/>
          <a:lstStyle/>
          <a:p>
            <a:pPr indent="0" marL="0">
              <a:buNone/>
            </a:pPr>
            <a:r>
              <a:rPr lang="en-US" sz="1400" dirty="0">
                <a:solidFill>
                  <a:srgbClr val="1B2A4A"/>
                </a:solidFill>
                <a:latin typeface="Arial" pitchFamily="34" charset="0"/>
                <a:ea typeface="Arial" pitchFamily="34" charset="-122"/>
                <a:cs typeface="Arial" pitchFamily="34" charset="-120"/>
              </a:rPr>
              <a:t>Key Concept: The second 5 terms - TRADE-OFF, PROGRESSIVE TAXATION, DEREGULATION, STIMULUS, ANTITRUST - are the POLICY application of the framework.</a:t>
            </a:r>
            <a:endParaRPr lang="en-US" sz="14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Shape 0"/>
          <p:cNvSpPr/>
          <p:nvPr/>
        </p:nvSpPr>
        <p:spPr>
          <a:xfrm>
            <a:off x="0" y="0"/>
            <a:ext cx="9144000" cy="594360"/>
          </a:xfrm>
          <a:prstGeom prst="rect">
            <a:avLst/>
          </a:prstGeom>
          <a:solidFill>
            <a:srgbClr val="1B2A4A"/>
          </a:solidFill>
          <a:ln w="12700">
            <a:solidFill>
              <a:srgbClr val="1B2A4A"/>
            </a:solidFill>
            <a:prstDash val="solid"/>
          </a:ln>
        </p:spPr>
      </p:sp>
      <p:sp>
        <p:nvSpPr>
          <p:cNvPr id="3" name="mllp_textfit_title_bar"/>
          <p:cNvSpPr/>
          <p:nvPr/>
        </p:nvSpPr>
        <p:spPr>
          <a:xfrm>
            <a:off x="274320" y="0"/>
            <a:ext cx="8595360" cy="594360"/>
          </a:xfrm>
          <a:prstGeom prst="rect">
            <a:avLst/>
          </a:prstGeom>
          <a:noFill/>
          <a:ln/>
        </p:spPr>
        <p:txBody>
          <a:bodyPr wrap="square" lIns="0" tIns="0" rIns="0" bIns="0" rtlCol="0" anchor="ctr"/>
          <a:lstStyle/>
          <a:p>
            <a:pPr indent="0" marL="0">
              <a:buNone/>
            </a:pPr>
            <a:r>
              <a:rPr lang="en-US" sz="2800" b="1" dirty="0">
                <a:solidFill>
                  <a:srgbClr val="FFFFFF"/>
                </a:solidFill>
                <a:latin typeface="Trebuchet MS" pitchFamily="34" charset="0"/>
                <a:ea typeface="Trebuchet MS" pitchFamily="34" charset="-122"/>
                <a:cs typeface="Trebuchet MS" pitchFamily="34" charset="-120"/>
              </a:rPr>
              <a:t>Key Takeaways</a:t>
            </a:r>
            <a:endParaRPr lang="en-US" sz="2800" dirty="0"/>
          </a:p>
        </p:txBody>
      </p:sp>
      <p:sp>
        <p:nvSpPr>
          <p:cNvPr id="4" name="Text 2"/>
          <p:cNvSpPr/>
          <p:nvPr/>
        </p:nvSpPr>
        <p:spPr>
          <a:xfrm>
            <a:off x="0" y="4942332"/>
            <a:ext cx="9144000" cy="164592"/>
          </a:xfrm>
          <a:prstGeom prst="rect">
            <a:avLst/>
          </a:prstGeom>
          <a:noFill/>
          <a:ln/>
        </p:spPr>
        <p:txBody>
          <a:bodyPr wrap="square" lIns="0" tIns="0" rIns="0" bIns="0" rtlCol="0" anchor="ctr"/>
          <a:lstStyle/>
          <a:p>
            <a:pPr algn="ctr" indent="0" marL="0">
              <a:buNone/>
            </a:pPr>
            <a:r>
              <a:rPr lang="en-US" sz="700" dirty="0">
                <a:solidFill>
                  <a:srgbClr val="595959"/>
                </a:solidFill>
                <a:latin typeface="Arial" pitchFamily="34" charset="0"/>
                <a:ea typeface="Arial" pitchFamily="34" charset="-122"/>
                <a:cs typeface="Arial" pitchFamily="34" charset="-120"/>
              </a:rPr>
              <a:t>© More Lessons Less Planning  |  morelessonslessplanning.com</a:t>
            </a:r>
            <a:endParaRPr lang="en-US" sz="700" dirty="0"/>
          </a:p>
        </p:txBody>
      </p:sp>
      <p:sp>
        <p:nvSpPr>
          <p:cNvPr id="5" name="Shape 3"/>
          <p:cNvSpPr/>
          <p:nvPr/>
        </p:nvSpPr>
        <p:spPr>
          <a:xfrm>
            <a:off x="320040" y="946861"/>
            <a:ext cx="310896" cy="310896"/>
          </a:xfrm>
          <a:prstGeom prst="ellipse">
            <a:avLst/>
          </a:prstGeom>
          <a:solidFill>
            <a:srgbClr val="145F58"/>
          </a:solidFill>
          <a:ln w="12700">
            <a:solidFill>
              <a:srgbClr val="145F58"/>
            </a:solidFill>
            <a:prstDash val="solid"/>
          </a:ln>
        </p:spPr>
      </p:sp>
      <p:sp>
        <p:nvSpPr>
          <p:cNvPr id="6" name="Text 4"/>
          <p:cNvSpPr/>
          <p:nvPr/>
        </p:nvSpPr>
        <p:spPr>
          <a:xfrm>
            <a:off x="320040" y="946861"/>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7" name="mllp_textfit_body"/>
          <p:cNvSpPr/>
          <p:nvPr/>
        </p:nvSpPr>
        <p:spPr>
          <a:xfrm>
            <a:off x="777240" y="704088"/>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Every economy needs GOALS to know if it is working</a:t>
            </a:r>
            <a:endParaRPr lang="en-US" sz="1800" dirty="0"/>
          </a:p>
        </p:txBody>
      </p:sp>
      <p:sp>
        <p:nvSpPr>
          <p:cNvPr id="8" name="Shape 6"/>
          <p:cNvSpPr/>
          <p:nvPr/>
        </p:nvSpPr>
        <p:spPr>
          <a:xfrm>
            <a:off x="320040" y="1798168"/>
            <a:ext cx="310896" cy="310896"/>
          </a:xfrm>
          <a:prstGeom prst="ellipse">
            <a:avLst/>
          </a:prstGeom>
          <a:solidFill>
            <a:srgbClr val="145F58"/>
          </a:solidFill>
          <a:ln w="12700">
            <a:solidFill>
              <a:srgbClr val="145F58"/>
            </a:solidFill>
            <a:prstDash val="solid"/>
          </a:ln>
        </p:spPr>
      </p:sp>
      <p:sp>
        <p:nvSpPr>
          <p:cNvPr id="9" name="Text 7"/>
          <p:cNvSpPr/>
          <p:nvPr/>
        </p:nvSpPr>
        <p:spPr>
          <a:xfrm>
            <a:off x="320040" y="1798168"/>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0" name="mllp_textfit_body"/>
          <p:cNvSpPr/>
          <p:nvPr/>
        </p:nvSpPr>
        <p:spPr>
          <a:xfrm>
            <a:off x="777240" y="155539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The FOUR major goals are GROWTH STABILITY EQUITY FREEDOM</a:t>
            </a:r>
            <a:endParaRPr lang="en-US" sz="1800" dirty="0"/>
          </a:p>
        </p:txBody>
      </p:sp>
      <p:sp>
        <p:nvSpPr>
          <p:cNvPr id="11" name="Shape 9"/>
          <p:cNvSpPr/>
          <p:nvPr/>
        </p:nvSpPr>
        <p:spPr>
          <a:xfrm>
            <a:off x="320040" y="2649474"/>
            <a:ext cx="310896" cy="310896"/>
          </a:xfrm>
          <a:prstGeom prst="ellipse">
            <a:avLst/>
          </a:prstGeom>
          <a:solidFill>
            <a:srgbClr val="145F58"/>
          </a:solidFill>
          <a:ln w="12700">
            <a:solidFill>
              <a:srgbClr val="145F58"/>
            </a:solidFill>
            <a:prstDash val="solid"/>
          </a:ln>
        </p:spPr>
      </p:sp>
      <p:sp>
        <p:nvSpPr>
          <p:cNvPr id="12" name="Text 10"/>
          <p:cNvSpPr/>
          <p:nvPr/>
        </p:nvSpPr>
        <p:spPr>
          <a:xfrm>
            <a:off x="320040" y="2649474"/>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3" name="mllp_textfit_body"/>
          <p:cNvSpPr/>
          <p:nvPr/>
        </p:nvSpPr>
        <p:spPr>
          <a:xfrm>
            <a:off x="777240" y="2406701"/>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You CANNOT maximize all four - every policy TRADES OFF</a:t>
            </a:r>
            <a:endParaRPr lang="en-US" sz="1800" dirty="0"/>
          </a:p>
        </p:txBody>
      </p:sp>
      <p:sp>
        <p:nvSpPr>
          <p:cNvPr id="14" name="Shape 12"/>
          <p:cNvSpPr/>
          <p:nvPr/>
        </p:nvSpPr>
        <p:spPr>
          <a:xfrm>
            <a:off x="320040" y="3500780"/>
            <a:ext cx="310896" cy="310896"/>
          </a:xfrm>
          <a:prstGeom prst="ellipse">
            <a:avLst/>
          </a:prstGeom>
          <a:solidFill>
            <a:srgbClr val="145F58"/>
          </a:solidFill>
          <a:ln w="12700">
            <a:solidFill>
              <a:srgbClr val="145F58"/>
            </a:solidFill>
            <a:prstDash val="solid"/>
          </a:ln>
        </p:spPr>
      </p:sp>
      <p:sp>
        <p:nvSpPr>
          <p:cNvPr id="15" name="Text 13"/>
          <p:cNvSpPr/>
          <p:nvPr/>
        </p:nvSpPr>
        <p:spPr>
          <a:xfrm>
            <a:off x="320040" y="3500780"/>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6" name="mllp_textfit_body"/>
          <p:cNvSpPr/>
          <p:nvPr/>
        </p:nvSpPr>
        <p:spPr>
          <a:xfrm>
            <a:off x="777240" y="3258007"/>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Read every policy as a GOAL PRIORITY statement</a:t>
            </a:r>
            <a:endParaRPr lang="en-US" sz="1800" dirty="0"/>
          </a:p>
        </p:txBody>
      </p:sp>
      <p:sp>
        <p:nvSpPr>
          <p:cNvPr id="17" name="Shape 15"/>
          <p:cNvSpPr/>
          <p:nvPr/>
        </p:nvSpPr>
        <p:spPr>
          <a:xfrm>
            <a:off x="320040" y="4352087"/>
            <a:ext cx="310896" cy="310896"/>
          </a:xfrm>
          <a:prstGeom prst="ellipse">
            <a:avLst/>
          </a:prstGeom>
          <a:solidFill>
            <a:srgbClr val="145F58"/>
          </a:solidFill>
          <a:ln w="12700">
            <a:solidFill>
              <a:srgbClr val="145F58"/>
            </a:solidFill>
            <a:prstDash val="solid"/>
          </a:ln>
        </p:spPr>
      </p:sp>
      <p:sp>
        <p:nvSpPr>
          <p:cNvPr id="18" name="Text 16"/>
          <p:cNvSpPr/>
          <p:nvPr/>
        </p:nvSpPr>
        <p:spPr>
          <a:xfrm>
            <a:off x="320040" y="4352087"/>
            <a:ext cx="310896" cy="310896"/>
          </a:xfrm>
          <a:prstGeom prst="rect">
            <a:avLst/>
          </a:prstGeom>
          <a:noFill/>
          <a:ln/>
        </p:spPr>
        <p:txBody>
          <a:bodyPr wrap="square" lIns="0" tIns="0" rIns="0" bIns="0" rtlCol="0" anchor="ctr"/>
          <a:lstStyle/>
          <a:p>
            <a:pPr algn="ctr" indent="0" marL="0">
              <a:buNone/>
            </a:pPr>
            <a:r>
              <a:rPr lang="en-US" sz="1300" b="1" dirty="0">
                <a:solidFill>
                  <a:srgbClr val="FFFFFF"/>
                </a:solidFill>
                <a:latin typeface="Arial" pitchFamily="34" charset="0"/>
                <a:ea typeface="Arial" pitchFamily="34" charset="-122"/>
                <a:cs typeface="Arial" pitchFamily="34" charset="-120"/>
              </a:rPr>
              <a:t>★</a:t>
            </a:r>
            <a:endParaRPr lang="en-US" sz="1300" dirty="0"/>
          </a:p>
        </p:txBody>
      </p:sp>
      <p:sp>
        <p:nvSpPr>
          <p:cNvPr id="19" name="mllp_textfit_body"/>
          <p:cNvSpPr/>
          <p:nvPr/>
        </p:nvSpPr>
        <p:spPr>
          <a:xfrm>
            <a:off x="777240" y="4109314"/>
            <a:ext cx="8092440" cy="796442"/>
          </a:xfrm>
          <a:prstGeom prst="rect">
            <a:avLst/>
          </a:prstGeom>
          <a:noFill/>
          <a:ln/>
        </p:spPr>
        <p:txBody>
          <a:bodyPr wrap="square" rtlCol="0" anchor="ctr"/>
          <a:lstStyle/>
          <a:p>
            <a:pPr indent="0" marL="0">
              <a:buNone/>
            </a:pPr>
            <a:r>
              <a:rPr lang="en-US" sz="1800" dirty="0">
                <a:solidFill>
                  <a:srgbClr val="333333"/>
                </a:solidFill>
                <a:latin typeface="Arial" pitchFamily="34" charset="0"/>
                <a:ea typeface="Arial" pitchFamily="34" charset="-122"/>
                <a:cs typeface="Arial" pitchFamily="34" charset="-120"/>
              </a:rPr>
              <a:t>Different societies and parties prioritize differently</a:t>
            </a:r>
            <a:endParaRPr lang="en-US" sz="18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Economic Goals - Growth, Stability, Equity, Freedom</dc:title>
  <dc:subject>PptxGenJS Presentation</dc:subject>
  <dc:creator>More Lessons Less Planning</dc:creator>
  <cp:lastModifiedBy>More Lessons Less Planning</cp:lastModifiedBy>
  <cp:revision>1</cp:revision>
  <dcterms:created xsi:type="dcterms:W3CDTF">2026-06-11T12:13:41Z</dcterms:created>
  <dcterms:modified xsi:type="dcterms:W3CDTF">2026-06-11T12:13:41Z</dcterms:modified>
</cp:coreProperties>
</file>