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hook. Ask: 'If you wanted to PREDICT whether the economy was about to go into a recession, what would you measure?' Most students will say unemployment, GDP, or stocks. Reveal: the most-watched LEADING indicator is the CONSUMER CONFIDENCE INDEX - a monthly survey of how households FEEL about the economy. When confidence collapses, consumer spending slows 3-6 months later (consumer spending is 70% of GDP). The June 2022 reading was the lowest ever recorded in the University of Michigan series - lower than 2008, lower than 2020, lower than the 1980s.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(define + why it predicts spending) maps to slides 3, 6. Target 2 (distinguish the two indexes) maps to slides 4-5. Target 3 (evaluate as real-time indicator) maps to slides 7-12 and 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consumer confidence. It is a SURVEY-BASED measure of how households FEEL about the economy. Two main U.S. indexes: the Conference Board Consumer Confidence Index (CCI; baseline 1985 = 100) and the University of Michigan Index of Consumer Sentiment (ICS; baseline 1966 = 100). The Michigan survey is the longer-running of the two - it has been published continuously since 1946. The Conference Board survey started in 1967. Both are published MONTHLY. The reason consumer confidence matters so much is that CONSUMER SPENDING accounts for about 70% of U.S. GDP - so how households feel drives the whole economy. Confidence is SOFT data (survey-based feelings) - very different from HARD data like GDP or retail sales (actual measured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each survey works. The Conference Board CCI is a MAILED survey of about 3,000 U.S. households conducted each month. It asks 5 questions about current business conditions, current job availability, expectations for business 6 months out, expectations for jobs 6 months out, and expectations for family income 6 months out. The Conference Board CCI baseline is 1985 = 100, so a reading of 130 means confidence is 30% above the 1985 level. The Michigan ICS is a TELEPHONE survey of about 600 households conducted continuously since 1946 - the longest-running consumer sentiment series in the world. It also asks 5 questions but focuses more on household finances. The Michigan baseline is 1966 Q1 = 100. Both indexes have a present-situation half AND an expectations half - the expectations half is what makes them LEADING indicators (they move before the rest of the economy).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two indexes and explain when they DIVERGE. The Conference Board CCI is more sensitive to the LABOR MARKET - it asks specifically about jobs and business conditions. The Michigan ICS is more sensitive to INFLATION and household finances - it asks about prices and buying conditions for big-ticket items. So in 2022 - when inflation was 9% but unemployment was a historic low 3.6% - the Michigan ICS crashed to its lowest reading in history (50.0 in June) while the Conference Board CCI held up much better (fell from 128 in January 2022 to about 95 in July - a big drop but nowhere near record lows). When BOTH halves of the economy are bad - like 2008, when jobs collapsed AND prices fell - both indexes crash together. The lesson: pick the index that matches your question. Worried about jobs? Use Conference Board. Worried about inflation? Use Michigan.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WHY consumer sentiment predicts spending. The mechanism is straightforward: people who feel BAD about the economy CUT SPENDING. They postpone big-ticket purchases (cars, houses, appliances, vacations). They save more, just in case they lose a job. This shift typically shows up in retail sales 3-6 months AFTER the confidence reading drops. The historical evidence: 1980 confidence crashed and the 1980-1982 recession followed. 2007-2008 confidence crashed BEFORE Lehman Brothers collapsed in September 2008. 2020 March confidence collapsed and retail sales collapsed in April. 2022 confidence collapsed in spring and retail sales growth slowed sharply in late 2022. The exception: 1990-1991 and 2001 (mild recessions where confidence and spending moved together rather than confidence leading). So confidence is a leading indicator MOST of the time - not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long-run chart. Each point plots the monthly Conference Board CCI from 2000 to 2026. Above 100 means confidence is higher than the 1985 baseline (a bullish era). Below 60 typically signals recession territory. The chart tells the story of three decades: 2000 dot-com peak near 140; collapse after 9/11 and the 2001 recession to ~85; recovery through the mid-2000s housing boom to ~110; long decline starting in 2007 to the all-time trough of about 25 in early 2009 (the Great Recession); slow recovery through the 2010s; pre-pandemic peak near 130 in 2018-2019; brief collapse to ~85 during 2020 COVID; rapid recovery to a new peak of ~128 in January 2022; sharp drop to ~95 during the 2022 inflation crisis; partial recovery to ~100-105 by mid-2024 and into 2026. Students will use this chart in Activity Part 3 Q1 to read specific values off the y-axis.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The line starts at the 2000 dot-com peak (~140), drops after 9/11 to about 85, recovers through the mid-2000s, then crashes through 2008 to its all-time trough of about 25 in early 2009 (Great Recession). The line climbs slowly through the 2010s to a 2018-2019 pre-pandemic peak near 130. Brief 2020 COVID dip. Rapid recovery to a new peak of about 128 in January 2022, then sharp drop to about 95 by mid-2022 (inflation crisis). By 2024-2026 the index has recovered to about 100-105. Students use this chart in Activity Part 3 Q1 to read specific values.
Reference labels (point to these chart features when teaching): 2009 trough ~25; 2020 COVID dip ~86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2022 collapse. The cause was straightforward: CPI inflation hit 9.1% in June 2022 - a 40-year high. Gas prices peaked above $5/gallon nationally. Real wages were FALLING even though job growth was strong (nominal wages were rising less than inflation). Russia invaded Ukraine in February 2022, sending energy and food prices surging. The numbers were dramatic: the Michigan ICS hit 50.0 in June 2022 - the all-time low in the entire 76-year history of the series. Lower than 2008 (55), lower than 2020 COVID (71), lower than 1980 stagflation (51.7). The Conference Board CCI - which is more sensitive to jobs than to prices - fell from 128 in January 2022 to about 95 by July, a big drop but nowhere near its all-time low (25 in 2009). Inflation expectations from the Michigan survey rose to 5.4% - a 40-year high. The divergence between the two indexes is the lesson: Michigan crashed because of inflation; Conference Board held up because jobs stayed strong.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2024 partial recovery. The drivers were the inverse of the 2022 collapse: CPI inflation fell from 9.1% in June 2022 to about 3% by late 2023 and 2.5-3% through 2024. Gas prices dropped back below $4/gallon. Real wages turned POSITIVE in mid-2023 (nominal wage growth started exceeding inflation). Unemployment stayed at a historic-low 3.5-4.0% throughout the recovery period. The numbers: the Michigan ICS climbed from its June 2022 low of 50.0 to about 70-75 by mid-2024. The Conference Board CCI climbed from its July 2022 low of 95 to about 100-105. Both indexes recovered partially but did NOT return to their 2018-2019 pre-pandemic peaks (Michigan ~100, Conference Board ~130). The lingering damage: even with inflation back to 3%, the MEMORY of the 9% inflation period kept sentiment below pre-pandemic norms through 2024 and into 2026. This is the soft-landing-with-scars story: hard data recovered, soft data did not 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scatter plot. The hypothesis is that consumer confidence is a TRUE leading indicator - meaning low confidence in a given year should predict slower retail sales six months later. The scatter plot tests this. Each dot is one year: the x-axis is the Conference Board CCI that year, and the y-axis is the year-over-year change in retail sales SIX MONTHS LATER. If the hypothesis is right, the dots should slope upward (higher confidence predicts faster retail sales growth). The verdict from the data: YES, confidence DOES predict retail sales six months later - but loosely. The correlation is real but not tight, because many OTHER factors also drive retail sales (Fed interest rates, gas prices, wage growth, stock market). The 2022 case is the most interesting outlier: confidence collapsed in mid-2022 but retail sales slowed only MODESTLY in late 2022 - because jobs stayed strong and wage growth continued, so people kept spending even though they felt bad about the economy. Students will read the scatter in Activity Part 4 Q1.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scatter plot. Each dot is one year between 2000 and 2024. The x-axis is the Conference Board CCI that year. The y-axis is the year-over-year change in U.S. retail sales SIX months later. The pattern: an UPWARD slope - higher confidence today predicts faster retail sales six months out. The correlation coefficient (r) is about 0.5 to 0.6 - a moderate positive correlation, not a tight one. There is real predictive content, but lots of noise from other factors. Students use this chart in Activity Part 4 Q1 to identify the slope direction and explain what the dots in the upper-right vs the lower-left mean.
Reference labels (point to these chart features when teaching): Moderate upward slope; Outliers: 2019, 2020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uses consumer confidence data and how. FEDERAL RESERVE: watches the Michigan inflation expectations component monthly. If expectations rise above 3-4%, the Fed worries that high inflation could become PERMANENT (anchored expectations) and hikes interest rates to push expectations down. In 2022, Fed Chair Jerome Powell explicitly cited rising Michigan inflation expectations as justification for the 0% to 5.25% hiking cycle. INVESTORS: use confidence data to predict retail earnings. Low confidence = sell retail stocks (Walmart, Target, consumer-discretionary names). Low confidence + high savings rate = good for utility stocks and consumer staples. The Conference Board CCI release at 10:00 AM Eastern moves the S&amp;P 500 by 0.2-0.5% on average in the first minute after publication. POLITICIANS: cite confidence data when it supports their narrative. Biden's opponents in 2022 cited the Michigan 50.0 reading as evidence of policy failure. Trump in 2018 cited the Conference Board peak of 130 as evidence of his economic success. RETAILERS: plan inventory 6 months ahead using confidence trends. Low confidence = cancel orders; high confidence = expand.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Critique consumer confidence as an indicator. The biggest problem: sentiment can DIVERGE from spending behavior. The 2022 case is the textbook example - the Michigan ICS hit an all-time low of 50.0 in June 2022, but retail sales slowed only modestly in the following 6 months. People said they felt terrible about the economy but kept spending (because jobs were strong and wages were rising). The survey may capture MOOD, not ACTION. Sample sizes are small: the Michigan survey is only 600 households per month; the Conference Board is 3,000. Survey response rates have FALLEN sharply since the 1990s - more like 10-15% today versus 30-40% in the 1990s, which raises questions about whether the samples are representative. Political polarization has affected answers since 2016: Republicans rate the economy much higher when a Republican is president, and Democrats do the same when a Democrat is president - the gap has doubled. Same economy, different feelings. Hard data (retail sales, GDP, employment) is more reliable than survey feelings - but feelings still matter because they predict future spending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practice table. February 2009: Conference Board CCI hit its all-time low of 25 during the Great Recession trough; Michigan ICS at 56.3. September 2018: Conference Board CCI peaked at 138 (the pre-pandemic high); Michigan ICS at 100.1. April 2020: Conference Board CCI fell to 85 during the COVID shock; Michigan ICS at 71.8. January 2022: Conference Board CCI still high at 128, but Michigan ICS already at 67.2 - Michigan saw inflation coming before CCI did. June 2022: Conference Board CCI at 98 (moderate drop); Michigan ICS at 50.0 - the all-time low in the 76-year Michigan series. August 2024: Conference Board CCI at 103; Michigan ICS at 67.9 - partial recovery, both below pre-pandemic. The lesson: the two indexes can DIVERGE, and January 2022 is the case to remember. Michigan's focus on prices caught the inflation crisis 6 months before Conference Board's focus on jobs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Connect each takeaway to a learning target. Target 1 (define + predict spending) = takeaways 1, 3. Target 2 (distinguish the two indexes) = takeaway 2. Target 3 (evaluate as real-time indicator) = takeaways 4, 5. Preview the activity: students will play CONSUMER ANALYST role, interpret real CCI and Michigan readings from 2020-2024, build a vocabulary reference guide, write an analysis explaining the 2022 collapse, and produce a recommendation for an investor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Consumer Confidence: Why It Predicts the Future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 survey-based number that tells economists where the economy is HEADED. When confidence collapses, retail sales slow down 3-6 months later.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consumer confidence and explain why it predicts spending</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Distinguish the Conference Board and University of Michigan indexes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consumer sentiment as a real-time indicator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Consumer Confidence?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Definition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SURVEY-BASED measure of how households FEEL about the economy now and over the next 6-12 months</a:t>
            </a:r>
            <a:endParaRPr lang="en-US" sz="17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Two main U.S. indexes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Conference Board CCI (1985 = 100) and University of Michigan ICS (1966 = 100)</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Consumer spending is about 70% of U.S. GDP - how households feel drives the economy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Type of data</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SOFT data (feelings) - different from HARD data like GDP or retail sales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Who watches it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Federal Reserve, investors, politicians, and retailers - to predict the economy</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Consumer confidence is SOFT data (how households feel). It is a LEADING indicator that often moves BEFORE the hard data does.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Surveys Work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Conference Board CCI</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Monthly survey of about 3,000 U.S. households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Asks 5 questions about current and future conditions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Mailed survey; results published last Tuesday of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Baseline: 1985 = 100 (above 100 = bullish era)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Michigan ICS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Monthly survey of about 600 U.S. households (telephone)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Asks 5 questions about household finances and economy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Published mid-month (preliminary) and end of month (final)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Baseline: 1966 Q1 = 100 (longer-running series)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Both surveys ask about CURRENT conditions AND EXPECTATIONS for 6-12 months ahead. The expectations half is what makes them leading indicators.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Conference Board vs Michigan: Why They Differ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Conference Board focus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Asks about JOBS and BUSINESS conditions - sensitive to the LABOR MARKET</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Michigan focus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Asks about HOUSEHOLD FINANCES and PRICES - sensitive to INFLATION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Sample size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Conference Board ~3,000 households/month; Michigan ~600/month (more volatile)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When they DIVERGE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2022: Michigan crashed to 50.0 on inflation; Conference Board held up as jobs stayed strong</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When they AGREE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Both crashed in 2008 (recession + job loss) and both recovered by 2024</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two indexes can DIVERGE when one half of the economy is bad (jobs vs prices). 2022 is the textbook case: jobs strong, prices high.</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Consumer Sentiment Predicts Spending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Mechanism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who feel BAD about the economy cut spending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postpone big purchases (car, house, appliance)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save more, just in case of job loss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Retail sales slow down 3-6 months later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Evidence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1980: confidence crashed; recession followed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2008: confidence crashed in 2007; Great Recession 2008</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2020: confidence crashed in March; spending crashed April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2022: confidence crashed; retail sales slowed late 2022</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Confidence is a LEADING indicator. It moves first; hard data (retail sales, GDP) moves 3-6 months later.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Consumer Confidence Over Time (2000-2026)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to read the chart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point plots the Conference Board CCI for that year. Above 100 = bullish era; below 60 = recession territory.</a:t>
            </a:r>
            <a:endParaRPr lang="en-US" sz="15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2000-2001</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Dot-com peak ~140; collapse to ~85 after 9/11 and the 2001 recession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2007-2009</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Long decline from ~110 to a 2009 trough near 25 - the lowest reading in series history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2018-2019</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Peak near 130 - the strong pre-pandemic expansion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2022</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Sharp drop from January peak ~128 to mid-year trough ~95 (inflation collapse)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Conference Board readings above 100 = bullish; 60-100 = mixed; below 60 = recession territory. The 2009 trough of 25 was the all-time low.</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Consumer Confidence Index, 2000-2026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the U.S. Conference Board Consumer Confidence Index plotted once per year from 2000 to 2026. The line starts at the dot-com peak of about 142 in 2000, falls after the 2001 recession to about 77 by 2003, recovers through the mid-2000s to about 105-106, then drops sharply into the Great Recession, reaching its all-time low of about 25 in 2009. From 2009 the line climbs through the 2010s expansion to a pre-pandemic peak of about 128 in 2018 (126 in 2019). It then dips sharply to about 86 in 2020 during the COVID shock and rebounds to about 115 in 2021. In 2022 the inflation crisis pulls the line down to about 97-98, and from 2023 to 2026 it recovers partially to about 101-105 - still below the 2018-2019 peak. The visual story: the all-time low was the 2009 Great Recession at about 25; the pre-pandemic high was about 128 in 2018-2019; the 2020 COVID dip to about 86 was brief; and the 2022 inflation dip to about 97 has only partially recovered.">    </p:cNvPr>
          <p:cNvPicPr>
            <a:picLocks noChangeAspect="1"/>
          </p:cNvPicPr>
          <p:nvPr/>
        </p:nvPicPr>
        <p:blipFill>
          <a:blip r:embed="rId1"/>
          <a:stretch>
            <a:fillRect/>
          </a:stretch>
        </p:blipFill>
        <p:spPr>
          <a:xfrm>
            <a:off x="1818071" y="795528"/>
            <a:ext cx="550785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Conference Board CCI, annual. 2009 trough ~25; 2018-19 peak ~128.</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2022 Confidence Collapse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Cause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CPI inflation hit 9.1% in June 2022 - a 40-year high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Gas prices peaked above $5/gallon nationally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wages were FALLING despite job growth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Russia invaded Ukraine in Feb 2022; energy surged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Numbers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Michigan ICS hit 50.0 in June 2022 - all-time low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Lower than 2008 (55), 2020 (71), or 1980 (51.7)</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Conference Board CCI fell from 128 (Jan) to 95 (Jul)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expectations rose to 5.4% (a 40-year high)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The 2022 Michigan reading of 50.0 was the LOWEST in the entire 76-year history of the series. Lower than 2008. Lower than 1980 stagflation.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2024 Partial Recovery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Drivers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CPI inflation fell from 9.1% to ~3% by late 2023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Gas prices dropped back below $4/gallon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wages turned POSITIVE in mid-2023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stayed at 3.5-4.0% throughout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Numbers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Michigan ICS climbed from 50 (Jun 2022) to ~70-75 (2024)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Conference Board CCI climbed from 95 (Jul 2022) to ~100-105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Still BELOW pre-pandemic peaks (130 vs 100-105)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expectations fell back to ~3% (near normal)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2024 recovery was PARTIAL - sentiment came back but did not return to 2018-2019 peaks. Memory of inflation lingers.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Does Confidence Actually Predict Retail Sales?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Hypothesis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If confidence leads, low confidence should predict slower retail sales 6 months later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Chart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Plots Conference Board CCI against retail sales growth 6 months later</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to expect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POSITIVE correlation - higher confidence predicts faster retail sales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Verdict</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Yes, but loosely - other factors (Fed rates, oil, wages) also drive retail sales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Surprise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2022: confidence collapsed but retail sales slowed only modestly (jobs stayed strong)</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Sentiment is one signal, not the only signal. The 2022 case shows you can have a confidence collapse WITHOUT a recession.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50" b="1" dirty="0">
                <a:solidFill>
                  <a:srgbClr val="FFFFFF"/>
                </a:solidFill>
                <a:latin typeface="Trebuchet MS" pitchFamily="34" charset="0"/>
                <a:ea typeface="Trebuchet MS" pitchFamily="34" charset="-122"/>
                <a:cs typeface="Trebuchet MS" pitchFamily="34" charset="-120"/>
              </a:rPr>
              <a:t>Confidence This Month vs Retail Sales 6 Months Later</a:t>
            </a:r>
            <a:endParaRPr lang="en-US" sz="24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catter plot showing the relationship between the Conference Board Consumer Confidence Index and U.S. retail sales year-over-year growth six months later. Each dot is one YEAR from 2000 to 2024 (25 dots). The x-axis is the Conference Board CCI (about 25 to 142); the y-axis is retail sales year-over-year percent change six months later (about -8% to +8%). The dots form a moderately UPWARD-SLOPING pattern (correlation about r = 0.5 to 0.6, a moderate and loose positive relationship). The LOWER-LEFT holds the 2008 and 2009 recession years: low confidence (CCI below 60) paired with negative retail sales six months later (about -8% in 2008 and -5% in 2009). The UPPER-RIGHT holds high-confidence expansion years (CCI above 120 in 2000, 2017, and 2018) paired with solid retail growth of about 5%. The fit is loose because of notable OUTLIERS: 2020 (CCI about 86 but retail surged about +8% six months later because of pandemic stimulus checks) and 2019 (high CCI about 127 but retail fell about -2.5% six months later because the COVID shutdown hit in spring 2020). The visual story: confidence DOES predict retail sales on average, but loosely - stimulus, recessions, and shocks create real scatter.">    </p:cNvPr>
          <p:cNvPicPr>
            <a:picLocks noChangeAspect="1"/>
          </p:cNvPicPr>
          <p:nvPr/>
        </p:nvPicPr>
        <p:blipFill>
          <a:blip r:embed="rId1"/>
          <a:stretch>
            <a:fillRect/>
          </a:stretch>
        </p:blipFill>
        <p:spPr>
          <a:xfrm>
            <a:off x="2128498" y="795528"/>
            <a:ext cx="488700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Each dot = one year. Confidence loosely predicts retail sales 6 mo later.</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Investors and Politicians Use 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045970" cy="3515868"/>
          </a:xfrm>
          <a:prstGeom prst="rect">
            <a:avLst/>
          </a:prstGeom>
          <a:solidFill>
            <a:srgbClr val="F0FAF8"/>
          </a:solidFill>
          <a:ln w="12700">
            <a:solidFill>
              <a:srgbClr val="DDDDDD"/>
            </a:solidFill>
            <a:prstDash val="solid"/>
          </a:ln>
        </p:spPr>
      </p:sp>
      <p:sp>
        <p:nvSpPr>
          <p:cNvPr id="6" name="Shape 4"/>
          <p:cNvSpPr/>
          <p:nvPr/>
        </p:nvSpPr>
        <p:spPr>
          <a:xfrm>
            <a:off x="274320" y="731520"/>
            <a:ext cx="2045970" cy="438912"/>
          </a:xfrm>
          <a:prstGeom prst="rect">
            <a:avLst/>
          </a:prstGeom>
          <a:solidFill>
            <a:srgbClr val="2A9D8F"/>
          </a:solidFill>
          <a:ln w="12700">
            <a:solidFill>
              <a:srgbClr val="2A9D8F"/>
            </a:solidFill>
            <a:prstDash val="solid"/>
          </a:ln>
        </p:spPr>
      </p:sp>
      <p:sp>
        <p:nvSpPr>
          <p:cNvPr id="7" name="Text 5"/>
          <p:cNvSpPr/>
          <p:nvPr/>
        </p:nvSpPr>
        <p:spPr>
          <a:xfrm>
            <a:off x="274320" y="731520"/>
            <a:ext cx="2045970" cy="438912"/>
          </a:xfrm>
          <a:prstGeom prst="rect">
            <a:avLst/>
          </a:prstGeom>
          <a:noFill/>
          <a:ln/>
        </p:spPr>
        <p:txBody>
          <a:bodyPr wrap="square" lIns="0" tIns="0" rIns="0" bIns="0" rtlCol="0" anchor="ctr"/>
          <a:lstStyle/>
          <a:p>
            <a:pPr algn="ctr" indent="0" marL="0">
              <a:buNone/>
            </a:pPr>
            <a:r>
              <a:rPr lang="en-US" sz="1400" b="1" dirty="0">
                <a:solidFill>
                  <a:srgbClr val="1B2A4A"/>
                </a:solidFill>
                <a:latin typeface="Trebuchet MS" pitchFamily="34" charset="0"/>
                <a:ea typeface="Trebuchet MS" pitchFamily="34" charset="-122"/>
                <a:cs typeface="Trebuchet MS" pitchFamily="34" charset="-120"/>
              </a:rPr>
              <a:t>Federal Reserve</a:t>
            </a:r>
            <a:endParaRPr lang="en-US" sz="1400" dirty="0"/>
          </a:p>
        </p:txBody>
      </p:sp>
      <p:sp>
        <p:nvSpPr>
          <p:cNvPr id="8" name="bounded_body"/>
          <p:cNvSpPr/>
          <p:nvPr/>
        </p:nvSpPr>
        <p:spPr>
          <a:xfrm>
            <a:off x="365760" y="1261872"/>
            <a:ext cx="186309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Tracks Michigan inflation expectations monthly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Rising expectations can prompt rate hikes</a:t>
            </a:r>
            <a:endParaRPr lang="en-US" sz="1800" dirty="0"/>
          </a:p>
        </p:txBody>
      </p:sp>
      <p:sp>
        <p:nvSpPr>
          <p:cNvPr id="9" name="Shape 7"/>
          <p:cNvSpPr/>
          <p:nvPr/>
        </p:nvSpPr>
        <p:spPr>
          <a:xfrm>
            <a:off x="2457450" y="731520"/>
            <a:ext cx="2045970" cy="3515868"/>
          </a:xfrm>
          <a:prstGeom prst="rect">
            <a:avLst/>
          </a:prstGeom>
          <a:solidFill>
            <a:srgbClr val="E8EDF4"/>
          </a:solidFill>
          <a:ln w="12700">
            <a:solidFill>
              <a:srgbClr val="DDDDDD"/>
            </a:solidFill>
            <a:prstDash val="solid"/>
          </a:ln>
        </p:spPr>
      </p:sp>
      <p:sp>
        <p:nvSpPr>
          <p:cNvPr id="10" name="Shape 8"/>
          <p:cNvSpPr/>
          <p:nvPr/>
        </p:nvSpPr>
        <p:spPr>
          <a:xfrm>
            <a:off x="2457450" y="731520"/>
            <a:ext cx="2045970" cy="438912"/>
          </a:xfrm>
          <a:prstGeom prst="rect">
            <a:avLst/>
          </a:prstGeom>
          <a:solidFill>
            <a:srgbClr val="1B2A4A"/>
          </a:solidFill>
          <a:ln w="12700">
            <a:solidFill>
              <a:srgbClr val="1B2A4A"/>
            </a:solidFill>
            <a:prstDash val="solid"/>
          </a:ln>
        </p:spPr>
      </p:sp>
      <p:sp>
        <p:nvSpPr>
          <p:cNvPr id="11" name="Text 9"/>
          <p:cNvSpPr/>
          <p:nvPr/>
        </p:nvSpPr>
        <p:spPr>
          <a:xfrm>
            <a:off x="2457450" y="731520"/>
            <a:ext cx="204597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Investors</a:t>
            </a:r>
            <a:endParaRPr lang="en-US" sz="1400" dirty="0"/>
          </a:p>
        </p:txBody>
      </p:sp>
      <p:sp>
        <p:nvSpPr>
          <p:cNvPr id="12" name="bounded_body"/>
          <p:cNvSpPr/>
          <p:nvPr/>
        </p:nvSpPr>
        <p:spPr>
          <a:xfrm>
            <a:off x="2548890" y="1261872"/>
            <a:ext cx="186309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Forecast retail earnings from confidence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Reports can move markets within minutes</a:t>
            </a:r>
            <a:endParaRPr lang="en-US" sz="1800" dirty="0"/>
          </a:p>
        </p:txBody>
      </p:sp>
      <p:sp>
        <p:nvSpPr>
          <p:cNvPr id="13" name="Shape 11"/>
          <p:cNvSpPr/>
          <p:nvPr/>
        </p:nvSpPr>
        <p:spPr>
          <a:xfrm>
            <a:off x="4640580" y="731520"/>
            <a:ext cx="2045970" cy="3515868"/>
          </a:xfrm>
          <a:prstGeom prst="rect">
            <a:avLst/>
          </a:prstGeom>
          <a:solidFill>
            <a:srgbClr val="FFF8F6"/>
          </a:solidFill>
          <a:ln w="12700">
            <a:solidFill>
              <a:srgbClr val="DDDDDD"/>
            </a:solidFill>
            <a:prstDash val="solid"/>
          </a:ln>
        </p:spPr>
      </p:sp>
      <p:sp>
        <p:nvSpPr>
          <p:cNvPr id="14" name="Shape 12"/>
          <p:cNvSpPr/>
          <p:nvPr/>
        </p:nvSpPr>
        <p:spPr>
          <a:xfrm>
            <a:off x="4640580" y="731520"/>
            <a:ext cx="2045970" cy="438912"/>
          </a:xfrm>
          <a:prstGeom prst="rect">
            <a:avLst/>
          </a:prstGeom>
          <a:solidFill>
            <a:srgbClr val="E8735A"/>
          </a:solidFill>
          <a:ln w="12700">
            <a:solidFill>
              <a:srgbClr val="E8735A"/>
            </a:solidFill>
            <a:prstDash val="solid"/>
          </a:ln>
        </p:spPr>
      </p:sp>
      <p:sp>
        <p:nvSpPr>
          <p:cNvPr id="15" name="Text 13"/>
          <p:cNvSpPr/>
          <p:nvPr/>
        </p:nvSpPr>
        <p:spPr>
          <a:xfrm>
            <a:off x="4640580" y="731520"/>
            <a:ext cx="2045970" cy="438912"/>
          </a:xfrm>
          <a:prstGeom prst="rect">
            <a:avLst/>
          </a:prstGeom>
          <a:noFill/>
          <a:ln/>
        </p:spPr>
        <p:txBody>
          <a:bodyPr wrap="square" lIns="0" tIns="0" rIns="0" bIns="0" rtlCol="0" anchor="ctr"/>
          <a:lstStyle/>
          <a:p>
            <a:pPr algn="ctr" indent="0" marL="0">
              <a:buNone/>
            </a:pPr>
            <a:r>
              <a:rPr lang="en-US" sz="1400" b="1" dirty="0">
                <a:solidFill>
                  <a:srgbClr val="1B2A4A"/>
                </a:solidFill>
                <a:latin typeface="Trebuchet MS" pitchFamily="34" charset="0"/>
                <a:ea typeface="Trebuchet MS" pitchFamily="34" charset="-122"/>
                <a:cs typeface="Trebuchet MS" pitchFamily="34" charset="-120"/>
              </a:rPr>
              <a:t>Politicians</a:t>
            </a:r>
            <a:endParaRPr lang="en-US" sz="1400" dirty="0"/>
          </a:p>
        </p:txBody>
      </p:sp>
      <p:sp>
        <p:nvSpPr>
          <p:cNvPr id="16" name="bounded_body"/>
          <p:cNvSpPr/>
          <p:nvPr/>
        </p:nvSpPr>
        <p:spPr>
          <a:xfrm>
            <a:off x="4732020" y="1261872"/>
            <a:ext cx="186309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High confidence suggests policy is working</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Low confidence suggests failure</a:t>
            </a:r>
            <a:endParaRPr lang="en-US" sz="1800" dirty="0"/>
          </a:p>
        </p:txBody>
      </p:sp>
      <p:sp>
        <p:nvSpPr>
          <p:cNvPr id="17" name="Shape 15"/>
          <p:cNvSpPr/>
          <p:nvPr/>
        </p:nvSpPr>
        <p:spPr>
          <a:xfrm>
            <a:off x="6823710" y="731520"/>
            <a:ext cx="2045970" cy="3515868"/>
          </a:xfrm>
          <a:prstGeom prst="rect">
            <a:avLst/>
          </a:prstGeom>
          <a:solidFill>
            <a:srgbClr val="E3F2FD"/>
          </a:solidFill>
          <a:ln w="12700">
            <a:solidFill>
              <a:srgbClr val="DDDDDD"/>
            </a:solidFill>
            <a:prstDash val="solid"/>
          </a:ln>
        </p:spPr>
      </p:sp>
      <p:sp>
        <p:nvSpPr>
          <p:cNvPr id="18" name="Shape 16"/>
          <p:cNvSpPr/>
          <p:nvPr/>
        </p:nvSpPr>
        <p:spPr>
          <a:xfrm>
            <a:off x="6823710" y="731520"/>
            <a:ext cx="2045970" cy="438912"/>
          </a:xfrm>
          <a:prstGeom prst="rect">
            <a:avLst/>
          </a:prstGeom>
          <a:solidFill>
            <a:srgbClr val="1565C0"/>
          </a:solidFill>
          <a:ln w="12700">
            <a:solidFill>
              <a:srgbClr val="1565C0"/>
            </a:solidFill>
            <a:prstDash val="solid"/>
          </a:ln>
        </p:spPr>
      </p:sp>
      <p:sp>
        <p:nvSpPr>
          <p:cNvPr id="19" name="Text 17"/>
          <p:cNvSpPr/>
          <p:nvPr/>
        </p:nvSpPr>
        <p:spPr>
          <a:xfrm>
            <a:off x="6823710" y="731520"/>
            <a:ext cx="204597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Retailers</a:t>
            </a:r>
            <a:endParaRPr lang="en-US" sz="1400" dirty="0"/>
          </a:p>
        </p:txBody>
      </p:sp>
      <p:sp>
        <p:nvSpPr>
          <p:cNvPr id="20" name="bounded_body"/>
          <p:cNvSpPr/>
          <p:nvPr/>
        </p:nvSpPr>
        <p:spPr>
          <a:xfrm>
            <a:off x="6915150" y="1261872"/>
            <a:ext cx="186309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Plan inventory about 6 months ahead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Confidence guides orders and hiring</a:t>
            </a:r>
            <a:endParaRPr lang="en-US" sz="1800" dirty="0"/>
          </a:p>
        </p:txBody>
      </p:sp>
      <p:sp>
        <p:nvSpPr>
          <p:cNvPr id="21" name="Shape 19"/>
          <p:cNvSpPr/>
          <p:nvPr/>
        </p:nvSpPr>
        <p:spPr>
          <a:xfrm>
            <a:off x="274320" y="4302252"/>
            <a:ext cx="8595360" cy="512064"/>
          </a:xfrm>
          <a:prstGeom prst="rect">
            <a:avLst/>
          </a:prstGeom>
          <a:solidFill>
            <a:srgbClr val="FFF8F6"/>
          </a:solidFill>
          <a:ln w="12700">
            <a:solidFill>
              <a:srgbClr val="E8735A"/>
            </a:solidFill>
            <a:prstDash val="solid"/>
          </a:ln>
        </p:spPr>
      </p:sp>
      <p:sp>
        <p:nvSpPr>
          <p:cNvPr id="22" name="Shape 20"/>
          <p:cNvSpPr/>
          <p:nvPr/>
        </p:nvSpPr>
        <p:spPr>
          <a:xfrm>
            <a:off x="274320" y="4302252"/>
            <a:ext cx="64008" cy="512064"/>
          </a:xfrm>
          <a:prstGeom prst="rect">
            <a:avLst/>
          </a:prstGeom>
          <a:solidFill>
            <a:srgbClr val="E8735A"/>
          </a:solidFill>
          <a:ln w="12700">
            <a:solidFill>
              <a:srgbClr val="E8735A"/>
            </a:solidFill>
            <a:prstDash val="solid"/>
          </a:ln>
        </p:spPr>
      </p:sp>
      <p:sp>
        <p:nvSpPr>
          <p:cNvPr id="23"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Did You Know: Consumer-confidence releases can move stock prices within minutes.</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Limits of Sentiment Data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Sentiment MISSES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Sentiment can DIVERGE from spending behavior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2022: confidence crashed but spending stayed OK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Survey may capture mood, not action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Sample sizes are small (600-3,000 households)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Survey Quality Issues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Response rates have FALLEN since the 1990s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Political polarization affects answers (R vs 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Same economy = different reading by political party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Hard data (retail sales) is more reliable than feelings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Since 2016, the gap between how Republican vs Democratic households rate the economy has DOUBLED. Same economy, different feelings.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Practice: Interpreting Consumer Confidence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148840"/>
                <a:gridCol w="2148840"/>
                <a:gridCol w="2148840"/>
                <a:gridCol w="214884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Month</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CB CCI</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Michigan ICS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Signals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Feb 2009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25</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56.3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Recession trough; all-time CCI low</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Sep 2018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138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100.1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Pre-pandemic peak (Trump 1st term)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Apr 2020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85</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71.8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COVID shock; brief but sharp</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Jan 2022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128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67.2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Michigan warned on inflation; CCI did not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Jun 2022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98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50.0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Michigan all-time low; CCI moderate drop</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Aug 2024</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103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67.9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Partial recovery; both below pre-pandemic</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two indexes can tell DIFFERENT stories. Jan 2022 is the case to remember: Michigan saw inflation coming; CCI did not.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Consumer confidence is SURVEY-based data; it measures how households FEEL</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Two main U.S. indexes: Conference Board CCI and Michigan ICS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is a LEADING indicator - it moves 3-6 months before retail sales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2022 collapse: Michigan hit 50.0 (all-time low); CCI fell to 95</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2024 partial recovery; both still below pre-pandemic peaks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Confidence Why It Predicts the Future</dc:title>
  <dc:subject>PptxGenJS Presentation</dc:subject>
  <dc:creator>More Lessons Less Planning</dc:creator>
  <cp:lastModifiedBy>More Lessons Less Planning</cp:lastModifiedBy>
  <cp:revision>1</cp:revision>
  <dcterms:created xsi:type="dcterms:W3CDTF">2026-07-28T13:28:49Z</dcterms:created>
  <dcterms:modified xsi:type="dcterms:W3CDTF">2026-07-28T13:28:49Z</dcterms:modified>
</cp:coreProperties>
</file>