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CAPSTONE of Unit 8. Students now know what insurance is, how a policy works, and the main types (auto, health, renters/homeowners, life, disability). This lesson answers the question that ties it all together: how much coverage do you actually NEED? Buying too little leaves a dangerous gap you pay out of pocket; buying too much wastes money on premiums. The skill is finding the right balance for a real situation. Tell students they will leave class able to evaluate how much coverage a person needs, calculate a coverage gap, read a chart showing how a higher deductible lowers the premium, and recommend a coverage plan for a real client - Devon Carter, a 24-year-old renter and used-car owner who is not sure whether his coverage is set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and connect them to the arc of the lesson. Target 1 is the big-picture judgment skill: matching COVERAGE LEVEL to a real situation. Target 2 is the central tradeoff of the lesson: a higher DEDUCTIBLE means a lower PREMIUM, and students will read a chart that shows it. Target 3 is the math: calculate a COVERAGE GAP (replacement value minus coverage limit) and the OUT-OF-POCKET COST of a claim (deductible plus any uncovered amount). Target 4 is the payoff - recognizing UNDERINSURANCE and recommending a coverage plan that fixes it. By the end, students can look at a person's situation and say how much coverage they need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students how to figure out how much coverage a situation requires, starting from the losses that need to be covered. Step one is to estimate the REPLACEMENT VALUE - what it would cost TODAY to replace the property you own, not what you originally paid for it (a five-year-old couch and TV cost more to replace new than their current used value). Step two is to set the COVERAGE LIMIT - the most the policy will pay for a covered loss - to match that replacement value; a limit set below replacement value leaves you exposed. Introduce COVERAGE LEVEL - how much protection a policy provides, set by its limits and its deductible together - as the overall measure of how much coverage you have. Finally, remind students that coverage is not only about their own property: LIABILITY COVERAGE pays for harm you cause to OTHER people or their property (like a guest injured in your apartment or an at-fault car accident), and it is a critical part of choosing enough coverage. Key terms - Replacement value: what it would cost today to replace the property you own. Coverage limit: the most your insurance policy will pay for a covered loss. Coverage level: how much protection a policy provides, set by its limits and deductible. Liability coverage: the part of a policy that pays for harm you cause to other people or their property.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frames the central tension of the whole lesson: every coverage choice is a tradeoff between protection and cost. More protection - a higher COVERAGE LIMIT, lower deductible, more add-ons - always means a higher PREMIUM, the amount you pay regularly (monthly or yearly) to keep the policy active. Pushing in the other direction, choosing a higher DEDUCTIBLE - the amount you pay out of pocket on a claim before insurance pays - LOWERS your premium, because you are agreeing to shoulder more of each claim yourself. Warn students about the trap on the other side: buying too little coverage just to save on premium leaves a gap that you pay out of pocket after a loss, which can be far more expensive than the premium you saved. The goal, stated plainly, is to buy ENOUGH coverage to protect what you would actually lose, at a premium you can genuinely afford - not the cheapest policy, and not the most expensive. Key terms - Premium: the amount you pay regularly to keep an insurance policy active. Deductible: the amount you pay out of pocket on a claim before insurance pays.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first quantitative model of the lesson - teach it explicitly and put it on the board under a clear label before students calculate with it. A LABELED MODEL - THE COVERAGE GAP: COVERAGE GAP = REPLACEMENT VALUE - COVERAGE LIMIT (floored at $0, because a limit above your replacement value does not give you extra money). Define each piece: REPLACEMENT VALUE is what it costs to replace everything today; COVERAGE LIMIT is the most the policy will pay. Work the model with the lesson's persona: Devon Carter's belongings would cost $30,000 to replace, but his current renters policy has a COVERAGE LIMIT of only $20,000, so COVERAGE GAP = $30,000 - $20,000 = $10,000 - the amount Devon would pay OUT OF HIS OWN POCKET if a fire destroyed everything. Connect it to vocabulary: a positive coverage gap is exactly what UNDERINSURANCE means - a coverage limit set too low to cover the full value of a loss. Show students the fix: raising the coverage limit to match the $30,000 replacement value brings the gap down to $0. Tell students Activity Part 3 asks them to calculate coverage gaps for new situations. Key terms - Coverage gap: the amount of a loss above your coverage limit that you must pay yourself. Underinsurance: having a coverage limit set too low to cover the full value of a loss.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visual by teaching the relationship the chart will show: the DEDUCTIBLE you choose directly sets your PREMIUM. Raising the deductible LOWERS the premium, because a higher deductible means you have agreed to pay more of each claim yourself, so the insurer takes on less risk and charges you less each year. Tell students the chart on the next slide plots the annual premium at five different deductible levels, from a low $250 deductible up to a high $5,000 deductible, and the line slopes DOWNWARD from left to right - proof that higher deductible equals lower premium. Point out the pattern they should look for: the premium drops FASTEST at the low end (going from a $250 to a $500 deductible saves the most per dollar of extra deductible) and FLATTENS as the deductible keeps rising - the first few hundred dollars of extra deductible buy the biggest premium savings. Set up the next slide as the evidence, and tell students Activity Part 4 asks them to read exact premium values off this chart and calculate the savings between deductible levels.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read the line on their own before discussing. The chart plots the annual premium against the deductible amount. At a $250 deductible the annual premium is $1,600 - the highest point. Raising the deductible to $500 drops the premium to $1,400. At a $1,000 deductible it is $1,150. At a $2,000 deductible it is $950. And at a $5,000 deductible it bottoms out at $800 - the lowest point. Point out the two things the shape of the line shows: (1) it slopes DOWNWARD, confirming that a higher deductible always means a lower premium; and (2) it FLATTENS as it goes right - the first steps (from $250 to $500 to $1,000) drop the premium quickly, but the later steps (from $2,000 to $5,000) barely move it, even though the deductible tripled. Work one savings calculation live: going from a $500 to a $1,000 deductible saves $1,400 - $1,150 = $250 a year, but adds $500 to what you would pay on a claim - so it takes two claim-free years to break even. This is the chart Activity Part 4 reads and analyzes; students will read all five values and calculate the annual savings between levels.
Reference labels (point to these chart features when teaching): $250 deductible: $1,600/yr; $5,000 deductible: $800/yr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second quantitative model, and it shows the real dollar cost of being underinsured. A LABELED MODEL - OUT-OF-POCKET COST: OUT-OF-POCKET COST = DEDUCTIBLE + UNCOVERED AMOUNT. Define each piece: the DEDUCTIBLE is what you always pay first on any claim; the UNCOVERED AMOUNT is the part of the loss your policy will NOT pay - and on a total loss, the uncovered amount is exactly the COVERAGE GAP from the last model. Work both versions with Devon: imagine an apartment fire is a TOTAL loss at his $30,000 replacement value. With his current UNDERINSURED policy ($20,000 limit, $10,000 gap, $500 deductible): OUT-OF-POCKET COST = $500 + $10,000 = $10,500. Now with a WELL-INSURED policy ($30,000 limit, $0 gap, same $500 deductible): OUT-OF-POCKET COST = $500 + $0 = $500. Make the punchline explicit: being underinsured cost Devon an extra $10,000 out of his own pocket on the same disaster - the entire coverage gap. This is why matching your coverage limit to your replacement value matters so much. Tell students Activity Part 3 asks them to calculate out-of-pocket cost for new cases. Key terms - Out-of-pocket cost: the total amount you pay yourself on a claim, deductible plus any uncovered 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why underinsurance is so dangerous: it is invisible until the worst possible moment. UNDERINSURANCE - a coverage limit set too low to cover the full value of a loss - does not cost you anything month to month, so people rarely notice it; you discover it only when you file a claim after a real loss and learn the policy will not pay enough. Explain the two forces that quietly create underinsurance over time. First, your REPLACEMENT VALUE rises as your life fills up - every new laptop, piece of furniture, or appliance adds to what it would cost to replace everything, while an old coverage limit stays frozen. Second, inflation raises the cost to rebuild a home or replace belongings, so a limit that comfortably covered your property a few years ago may fall short today. Make the danger concrete by pointing back to Devon: his $20,000 limit felt fine when he first rented, but his belongings now total $30,000 to replace - a $10,000 gap he does not feel until a fire. The fix is simple and cheap compared to the risk: raise the coverage limit to match your CURRENT replacement value and close the gap. Key term - Underinsurance: having a coverage limit set too low to cover the full value of a loss.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that 'how much coverage do you need?' has no single answer - it depends on your life stage, and the right answer changes over time. Walk through a progression students can picture. A YOUNG RENTER (like Devon) needs renters coverage for their belongings and auto coverage for their car; the COVERAGE LIMIT can be smaller because they own less, but LIABILITY COVERAGE still matters - a single at-fault accident or injured guest can cost far more than their belongings. A NEW HOMEOWNER needs homeowners coverage with a MUCH higher coverage limit, because now the replacement value includes an entire home, not just furniture. A GROWING FAMILY adds new needs entirely - life coverage to protect dependents if a parent dies, disability coverage to protect income, and higher liability coverage as assets and dependents grow. State the rule plainly: the right COVERAGE LEVEL - how much protection a policy provides, set by its limits and deductible - changes as your life changes; coverage is not something you set once and forget. This is exactly why the next slide is about reviewing coverage every year. Key term - Coverage level: how much protection a policy provides, set by its limits and deductible.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habit that keeps coverage right over time: the annual POLICY REVIEW - checking your coverage each year to make sure it still matches your needs. Walk through what a good review actually does. First, re-estimate your REPLACEMENT VALUE - because you accumulate belongings over a year, a rising replacement value may have quietly opened a new COVERAGE GAP since your last review, and catching it here is how you prevent underinsurance. Second, adjust your limits and deductible: raise the COVERAGE LIMIT if the review shows you are underinsured, and revisit your DEDUCTIBLE against your current savings - if you now have an emergency fund, a higher deductible may be worth the lower premium; if money is tight, a lower deductible may be safer. Third, ask about discounts: bundling multiple policies with one insurer, improving home or car safety, or a clean claims history can all lower your PREMIUM without cutting your coverage. Frame the whole review as the maintenance step that keeps a coverage plan matched to a life that keeps changing - it takes an hour a year and prevents the expensive surprise of discovering underinsurance during a real loss. Key term - Policy review: checking your coverage each year to make sure it still matches your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whole lesson together into one repeatable process students can apply to any real situation - this is the exact procedure they use in the Activity capstone. Step 1: find the REPLACEMENT VALUE by adding up what it would cost to replace everything today - this is the anchor number everything else compares to. Step 2: check for a COVERAGE GAP using the labeled model, COVERAGE GAP = REPLACEMENT VALUE - COVERAGE LIMIT; a positive gap means the person is underinsured and paying that gap out of pocket after a loss. Step 3: weigh the DEDUCTIBLE tradeoff - a higher deductible lowers the yearly PREMIUM but raises the OUT-OF-POCKET COST on a claim, so the right deductible depends on how much the person keeps in savings. Step 4: recommend a coverage plan - raise the coverage limit to close any gap, and choose a deductible the person's savings can actually cover if they had to file a claim tomorrow. Tell students the Activity's final Part asks them to run exactly these four steps for a brand-new client and write up a coverage recommendation, applying every skill from today's lesson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back to the learning targets. T1 (how much you need) -&gt; match the COVERAGE LIMIT to your REPLACEMENT VALUE, the cost to replace everything you own today. T2 (the coverage gap) -&gt; COVERAGE GAP = REPLACEMENT VALUE - COVERAGE LIMIT; Devon's was $30,000 - $20,000 = $10,000, and a positive gap is exactly what UNDERINSURANCE means. T3 (out-of-pocket) -&gt; OUT-OF-POCKET COST = DEDUCTIBLE + UNCOVERED AMOUNT; underinsured, Devon's total-loss claim cost $10,500, versus just $500 well-insured. T4 (the tradeoff) -&gt; a higher DEDUCTIBLE lowers your yearly PREMIUM but raises your out-of-pocket cost on a claim, so choose a deductible your savings can cover. T5 (the habit) -&gt; do a yearly POLICY REVIEW so your coverage keeps matching a life that keeps changing. Close by returning to the opening question: students can now look at a real situation - like Devon's - and say exactly how much coverage the person needs, what it would cost,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Choosing Coverage: How Much Do You Really Need?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Learn how to weigh coverage against cost, spot the danger of being underinsured, and figure out exactly how much coverage a real situation requires.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how much coverage a given situation requires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tradeoff between a higher deductible and a lower premium</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a coverage gap and the out-of-pocket cost of a claim</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Recognize underinsurance and recommend a coverage plan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Much Coverage Do You Need?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Start with what you would lose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Add up the REPLACEMENT VALUE - what it would cost today to replace the property you own</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Set the coverage limit to match</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COVERAGE LIMIT is the most your policy will pay for a covered loss - aim to match your replacement value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Check the coverage level</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Your COVERAGE LEVEL is how much protection a policy provides, set by its limits and deductible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Do not forget liability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LIABILITY COVERAGE pays for harm you cause to other people or their property, not just your own losses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How much coverage you need starts with your REPLACEMENT VALUE - set the COVERAGE LIMIT to match what you would actually lose.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Coverage-Cost Tradeoff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More coverage costs more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higher COVERAGE LIMIT and more protection mean a higher PREMIUM - the amount you pay to keep the policy active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deductible pushes back</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Choosing a higher DEDUCTIBLE lowers your premium, because you agree to pay more yourself on a claim</a:t>
            </a:r>
            <a:endParaRPr lang="en-US" sz="17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Too little coverage is risky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Buying too little coverage to save on premium leaves a gap you pay out of pocket after a loss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Find the balance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goal is enough coverage to protect what you would lose, at a premium you can actually afford</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More coverage means a higher PREMIUM; a higher DEDUCTIBLE lowers it. The goal is enough coverage at a price you can afford.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Labeled Model - The Coverage Gap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LABELED MODEL (the coverage gap)</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COVERAGE GAP = REPLACEMENT VALUE - COVERAGE LIMIT - the amount above your limit you pay yourself</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Worked example - Devon's belongings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REPLACEMENT VALUE $30,000 - COVERAGE LIMIT $20,000 = COVERAGE GAP $10,000</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gap means underinsurance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positive COVERAGE GAP means UNDERINSURANCE - a limit set too low to cover the full loss</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Close the gap</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Raising the COVERAGE LIMIT to match the replacement value brings the gap down to $0</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COVERAGE GAP = REPLACEMENT VALUE - COVERAGE LIMIT. Devon's gap: $30,000 - $20,000 = $10,000 he pays himself.</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Higher Deductible = Lower Premium (Chart Intro)</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deductible sets the premium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Raising your DEDUCTIBLE lowers your PREMIUM, because you take on more of each claim yourself</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line slopes down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 the next chart, as the deductible rises left to right, the annual premium falls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savings shrink</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premium drops FASTEST at the low end and flattens as the deductible keeps rising</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next slide shows it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chart on the next slide shows the annual premium at five deductible levels, from $250 to $5,000</a:t>
            </a:r>
            <a:endParaRPr lang="en-US" sz="17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Raising your DEDUCTIBLE lowers your PREMIUM - the next chart shows the annual premium at five deductible levels.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100" b="1" dirty="0">
                <a:solidFill>
                  <a:srgbClr val="FFFFFF"/>
                </a:solidFill>
                <a:latin typeface="Trebuchet MS" pitchFamily="34" charset="0"/>
                <a:ea typeface="Trebuchet MS" pitchFamily="34" charset="-122"/>
                <a:cs typeface="Trebuchet MS" pitchFamily="34" charset="-120"/>
              </a:rPr>
              <a:t>The Deductible-Premium Tradeoff: Annual Premium by Deductible</a:t>
            </a:r>
            <a:endParaRPr lang="en-US" sz="21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showing how the annual insurance premium falls as the deductible rises. At a $250 deductible the annual premium is $1,600. At $500 it is $1,400. At $1,000 it is $1,150. At $2,000 it is $950. At $5,000 it is $800. The downward-sloping line shows that choosing a higher deductible lowers the yearly premium, but the drop gets smaller as the deductible keeps rising.">    </p:cNvPr>
          <p:cNvPicPr>
            <a:picLocks noChangeAspect="1"/>
          </p:cNvPicPr>
          <p:nvPr/>
        </p:nvPicPr>
        <p:blipFill>
          <a:blip r:embed="rId1"/>
          <a:stretch>
            <a:fillRect/>
          </a:stretch>
        </p:blipFill>
        <p:spPr>
          <a:xfrm>
            <a:off x="1744004" y="795528"/>
            <a:ext cx="5655993"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Annual premium at five deductible levels, from $250 to $5,000.</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Labeled Model - Out-of-Pocket Cost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LABELED MODEL (out-of-pocket cost)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OUT-OF-POCKET COST = DEDUCTIBLE + UNCOVERED AMOUNT - the total you pay yourself on a claim</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uncovered amount is the gap</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On a total loss, the UNCOVERED AMOUNT is your COVERAGE GAP - the loss above your coverage limit</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Underinsured - Devon's total loss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DEDUCTIBLE $500 + UNCOVERED $10,000 = OUT-OF-POCKET COST $10,500</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Well-insured - the same loss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DEDUCTIBLE $500 + UNCOVERED $0 = OUT-OF-POCKET COST $500 - the gap is gone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OUT-OF-POCKET COST = DEDUCTIBLE + UNCOVERED AMOUNT. Underinsured, Devon pays $10,500; well-insured, just $500.</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Danger of Underinsurance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Underinsurance hides until a loss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 do not feel UNDERINSURANCE until you file a claim and discover the limit is too low</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Values creep up over time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 you buy more, your REPLACEMENT VALUE rises - and an old limit quietly falls behind it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Inflation raises rebuild costs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cost to rebuild or replace rises over time, so a limit that fit years ago may not fit now</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fix is simple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Raise the COVERAGE LIMIT to match your current replacement value and close the gap</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UNDERINSURANCE stays hidden until you file a claim - values creep up, so raise your limit to match your replacement value.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Matching Coverage to Your Life Stage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Young renter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Renters + auto coverage; a smaller COVERAGE LIMIT matches fewer belongings, and liability still matters</a:t>
            </a:r>
            <a:endParaRPr lang="en-US" sz="16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New homeowner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Homeowners coverage with a much higher COVERAGE LIMIT to match the home's replacement value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Growing family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Add life and disability coverage; higher LIABILITY COVERAGE as assets and dependents grow</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rule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right COVERAGE LEVEL changes as your life changes - it is not set once and forgotten</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right COVERAGE LEVEL changes with your life stage - a young renter and a growing family need very different coverage.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Reviewing Your Coverage Yearly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Do a policy review every year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POLICY REVIEW means checking your coverage each year to make sure it still matches your needs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Re-check your replacement value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Add up what you own now - a rising REPLACEMENT VALUE may have opened a new coverage gap</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Adjust your limits and deductible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Raise the COVERAGE LIMIT if you are underinsured; revisit the DEDUCTIBLE against your savings</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Ask about discounts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Bundling policies or improving safety can lower your PREMIUM without cutting coverage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yearly POLICY REVIEW re-checks your replacement value, closes new coverage gaps, and keeps your premium efficient.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Calculate the Right Coverage Level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Find the replacement value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Add up what it would cost to replace everything you own today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Check for a coverage gap</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COVERAGE GAP = REPLACEMENT VALUE - COVERAGE LIMIT - a positive gap means underinsurance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 Weigh the deductible tradeoff</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higher DEDUCTIBLE lowers the PREMIUM but raises your out-of-pocket cost on a claim</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Recommend a coverage plan</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Raise the limit to close the gap; pick a deductible your savings can cover</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Calculating coverage means four steps - find replacement value, check the gap, weigh the deductible, and recommend a plan.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Match your COVERAGE LIMIT to your REPLACEMENT VALUE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COVERAGE GAP = REPLACEMENT VALUE - COVERAGE LIMIT (a gap = UNDERINSURANCE)</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OUT-OF-POCKET COST = DEDUCTIBLE + UNCOVERED AMOUNT</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higher DEDUCTIBLE lowers your PREMIUM but raises what you pay on a claim</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Do a yearly POLICY REVIEW so your coverage keeps matching your life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Choosing Coverage: How Much Do You Really Need?</dc:title>
  <dc:subject>PptxGenJS Presentation</dc:subject>
  <dc:creator>More Lessons Less Planning</dc:creator>
  <cp:lastModifiedBy>More Lessons Less Planning</cp:lastModifiedBy>
  <cp:revision>1</cp:revision>
  <dcterms:created xsi:type="dcterms:W3CDTF">2026-09-07T00:17:13Z</dcterms:created>
  <dcterms:modified xsi:type="dcterms:W3CDTF">2026-09-07T00:17:13Z</dcterms:modified>
</cp:coreProperties>
</file>