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 with the lesson question: why would a country where almost everyone belonged to one group let a tiny few pay no taxes and hold all the privileges? Preview the answer: the unfairness of the Old Regime's three estates, plus a financial crisis and new Enlightenment ideas, pushed France toward revolution in 1789.</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five targets keep the lesson centered: the structure of the Old Regime, the inequality inside it, the calling of the Estates-General and the fight over voting, Sieyes's argument, and the big picture of how these causes combined.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Before the Revolution, France's social system was called the Old Regime, and it divided everyone into three estates, or legal classes. The First Estate was the clergy, the leaders of the Catholic Church. The Second Estate was the nobility, wealthy landowning aristocrats. The Third Estate was everyone else, from poor peasants to the middle class.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First and Second Estates held special privileges, and their biggest privilege was being largely exempt from taxes; they also owned much of the land and held the top positions. The Third Estate paid most of the taxes. The main land tax, called the taille, fell on the Third Estate, and peasants owed taxes to the king, the church, and their lords.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Third Estate was about 97 percent of France's people. It included poor peasants who worked the land, city workers, and craftspeople. It also included the bourgeoisie, the middle class, who were merchants, lawyers, and professionals. Even wealthy, educated members of the bourgeoisie were still shut out of the privileges the top two estates enjoyed.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a French political cartoon from 1789. It shows a bent-over commoner of the Third Estate carrying a clergyman and a noble on his back, an image of how the Third Estate supported the privileged estates. Use it as a historical reference image, not as evidence for any single fact.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By the 1780s the French government was deeply in debt and ran a deficit, spending far more than it collected. Costly wars, including helping the American Revolution, drained the treasury. Bad harvests in 1788 made bread scarce and expensive. Hungry, overtaxed people grew angrier at the unfair system.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Enlightenment thinkers questioned kings and inherited privilege. Locke argued that government should protect people's natural rights, and Rousseau argued that power should come from the people. These ideas made inequality look unjust rather than natural. Educated members of the Third Estate read and shared them, asking why birth alone should decide power and privilege.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Desperate for money, King Louis XVI called the Estates-General, an assembly of all three estates. It had not met since 1614, about 175 years earlier. Each estate sent representatives to meet in 1789, and the king hoped they would approve new taxes.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Estates-General voted by order. In vote by order, each estate cast one vote, so there were three votes total, one per estate. The First and Second Estates usually voted together, which let the two privileged estates outvote the Third, two to one. The Third Estate spoke for about 97 percent of France but could always be defeated.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early 1789 the Abbe Sieyes wrote a pamphlet called What Is the Third Estate? He asked, What is the Third Estate? and answered, Everything. He asked what it had been until now in the political order, and answered, Nothing. He asked what it wanted, and answered, to become something. The pamphlet was a persuasive argument, not a neutral description, and it made the Third Estate's case for equality and real representation.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a portrait of Emmanuel-Joseph Sieyes, painted by Jacques-Louis David in 1817. Sieyes was the clergyman and political writer who published What Is the Third Estate? in 1789. Use the portrait as a reference image to picture the author, not as evidence for any idea.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 the Estates-General, the Third Estate demanded a fairer vote, but the king and the privileged estates resisted. Feeling shut out, the Third Estate refused to back down, and this standoff over inequality set the Revolution in motion. The next steps, the National Assembly and the storming of the Bastille, came in mid-1789 and are the story of the next lesson.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Review the five terms exactly as defined: Estates-General, First Estate, Second Estate, Third Estate, and Old Regime. Students use these definitions to complete the Reference Guide in the Activity.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Review the five terms exactly as defined: bourgeoisie, privilege, taille, vote by order, and deficit. Students use these definitions to complete the Reference Guide in the Activity.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with the essential question. Each takeaway connects the inequality of the estates, the financial crisis, the fight over voting, and the Enlightenment ideas to the coming of the French Revolution in 1789.</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B2A4A"/>
        </a:solidFill>
      </p:bgPr>
    </p:bg>
    <p:spTree>
      <p:nvGrpSpPr>
        <p:cNvPr id="1" name=""/>
        <p:cNvGrpSpPr/>
        <p:nvPr/>
      </p:nvGrpSpPr>
      <p:grpSpPr>
        <a:xfrm>
          <a:off x="0" y="0"/>
          <a:ext cx="0" cy="0"/>
          <a:chOff x="0" y="0"/>
          <a:chExt cx="0" cy="0"/>
        </a:xfrm>
      </p:grpSpPr>
      <p:sp>
        <p:nvSpPr>
          <p:cNvPr id="2" name="Text 0"/>
          <p:cNvSpPr/>
          <p:nvPr/>
        </p:nvSpPr>
        <p:spPr>
          <a:xfrm>
            <a:off x="457200" y="1371600"/>
            <a:ext cx="8229600" cy="1463040"/>
          </a:xfrm>
          <a:prstGeom prst="rect">
            <a:avLst/>
          </a:prstGeom>
          <a:noFill/>
          <a:ln/>
        </p:spPr>
        <p:txBody>
          <a:bodyPr wrap="square" rtlCol="0" anchor="ctr"/>
          <a:lstStyle/>
          <a:p>
            <a:pPr algn="ctr" indent="0" marL="0">
              <a:buNone/>
            </a:pPr>
            <a:r>
              <a:rPr lang="en-US" sz="3800" b="1" dirty="0">
                <a:solidFill>
                  <a:srgbClr val="FFFFFF"/>
                </a:solidFill>
                <a:latin typeface="Trebuchet MS" pitchFamily="34" charset="0"/>
                <a:ea typeface="Trebuchet MS" pitchFamily="34" charset="-122"/>
                <a:cs typeface="Trebuchet MS" pitchFamily="34" charset="-120"/>
              </a:rPr>
              <a:t>Causes of the French Revolution</a:t>
            </a:r>
            <a:endParaRPr lang="en-US" sz="3800" dirty="0"/>
          </a:p>
        </p:txBody>
      </p:sp>
      <p:sp>
        <p:nvSpPr>
          <p:cNvPr id="3" name="Text 1"/>
          <p:cNvSpPr/>
          <p:nvPr/>
        </p:nvSpPr>
        <p:spPr>
          <a:xfrm>
            <a:off x="457200" y="2926080"/>
            <a:ext cx="8229600" cy="457200"/>
          </a:xfrm>
          <a:prstGeom prst="rect">
            <a:avLst/>
          </a:prstGeom>
          <a:noFill/>
          <a:ln/>
        </p:spPr>
        <p:txBody>
          <a:bodyPr wrap="square" rtlCol="0" anchor="ctr"/>
          <a:lstStyle/>
          <a:p>
            <a:pPr algn="ctr" indent="0" marL="0">
              <a:buNone/>
            </a:pPr>
            <a:r>
              <a:rPr lang="en-US" sz="1800" i="1" dirty="0">
                <a:solidFill>
                  <a:srgbClr val="FFFFFF"/>
                </a:solidFill>
                <a:latin typeface="Arial" pitchFamily="34" charset="0"/>
                <a:ea typeface="Arial" pitchFamily="34" charset="-122"/>
                <a:cs typeface="Arial" pitchFamily="34" charset="-120"/>
              </a:rPr>
              <a:t>How the inequality of France's Estates system set the French Revolution in motion</a:t>
            </a:r>
            <a:endParaRPr lang="en-US" sz="1800" dirty="0"/>
          </a:p>
        </p:txBody>
      </p:sp>
      <p:sp>
        <p:nvSpPr>
          <p:cNvPr id="4" name="Shape 2"/>
          <p:cNvSpPr/>
          <p:nvPr/>
        </p:nvSpPr>
        <p:spPr>
          <a:xfrm>
            <a:off x="0" y="4942332"/>
            <a:ext cx="9144000" cy="109728"/>
          </a:xfrm>
          <a:prstGeom prst="rect">
            <a:avLst/>
          </a:prstGeom>
          <a:solidFill>
            <a:srgbClr val="2A9D8F"/>
          </a:solidFill>
          <a:ln w="12700">
            <a:solidFill>
              <a:srgbClr val="2A9D8F"/>
            </a:solidFill>
            <a:prstDash val="solid"/>
          </a:ln>
        </p:spPr>
      </p:sp>
      <p:sp>
        <p:nvSpPr>
          <p:cNvPr id="5" name="Shape 3"/>
          <p:cNvSpPr/>
          <p:nvPr/>
        </p:nvSpPr>
        <p:spPr>
          <a:xfrm>
            <a:off x="0" y="5052060"/>
            <a:ext cx="9144000" cy="91440"/>
          </a:xfrm>
          <a:prstGeom prst="rect">
            <a:avLst/>
          </a:prstGeom>
          <a:solidFill>
            <a:srgbClr val="E8735A"/>
          </a:solidFill>
          <a:ln w="12700">
            <a:solidFill>
              <a:srgbClr val="E8735A"/>
            </a:solidFill>
            <a:prstDash val="solid"/>
          </a:ln>
        </p:spPr>
      </p:sp>
      <p:sp>
        <p:nvSpPr>
          <p:cNvPr id="6" name="Text 4"/>
          <p:cNvSpPr/>
          <p:nvPr/>
        </p:nvSpPr>
        <p:spPr>
          <a:xfrm>
            <a:off x="0" y="4741164"/>
            <a:ext cx="9144000" cy="219456"/>
          </a:xfrm>
          <a:prstGeom prst="rect">
            <a:avLst/>
          </a:prstGeom>
          <a:noFill/>
          <a:ln/>
        </p:spPr>
        <p:txBody>
          <a:bodyPr wrap="square" rtlCol="0" anchor="ctr"/>
          <a:lstStyle/>
          <a:p>
            <a:pPr algn="ctr" indent="0" marL="0">
              <a:buNone/>
            </a:pPr>
            <a:r>
              <a:rPr lang="en-US" sz="900" dirty="0">
                <a:solidFill>
                  <a:srgbClr val="FFFFFF"/>
                </a:solidFill>
                <a:latin typeface="Arial" pitchFamily="34" charset="0"/>
                <a:ea typeface="Arial" pitchFamily="34" charset="-122"/>
                <a:cs typeface="Arial" pitchFamily="34" charset="-120"/>
              </a:rPr>
              <a:t>© More Lessons Less Planning  |  morelessonslessplanning.com</a:t>
            </a:r>
            <a:endParaRPr lang="en-US" sz="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Learning Targets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781812"/>
          </a:xfrm>
          <a:prstGeom prst="rect">
            <a:avLst/>
          </a:prstGeom>
          <a:solidFill>
            <a:srgbClr val="FFFFFF"/>
          </a:solidFill>
          <a:ln w="12700">
            <a:solidFill>
              <a:srgbClr val="F2F2F2"/>
            </a:solidFill>
            <a:prstDash val="solid"/>
          </a:ln>
        </p:spPr>
      </p:sp>
      <p:sp>
        <p:nvSpPr>
          <p:cNvPr id="6" name="Shape 4"/>
          <p:cNvSpPr/>
          <p:nvPr/>
        </p:nvSpPr>
        <p:spPr>
          <a:xfrm>
            <a:off x="438912" y="912114"/>
            <a:ext cx="365760" cy="365760"/>
          </a:xfrm>
          <a:prstGeom prst="ellipse">
            <a:avLst/>
          </a:prstGeom>
          <a:solidFill>
            <a:srgbClr val="145F58"/>
          </a:solidFill>
          <a:ln w="12700">
            <a:solidFill>
              <a:srgbClr val="145F58"/>
            </a:solidFill>
            <a:prstDash val="solid"/>
          </a:ln>
        </p:spPr>
      </p:sp>
      <p:sp>
        <p:nvSpPr>
          <p:cNvPr id="7" name="Text 5"/>
          <p:cNvSpPr/>
          <p:nvPr/>
        </p:nvSpPr>
        <p:spPr>
          <a:xfrm>
            <a:off x="438912" y="912114"/>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mllp_textfit_body"/>
          <p:cNvSpPr/>
          <p:nvPr/>
        </p:nvSpPr>
        <p:spPr>
          <a:xfrm>
            <a:off x="941832" y="704088"/>
            <a:ext cx="7882128" cy="78181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Describe the Old Regime and France's three estates</a:t>
            </a:r>
            <a:endParaRPr lang="en-US" sz="1800" dirty="0"/>
          </a:p>
        </p:txBody>
      </p:sp>
      <p:sp>
        <p:nvSpPr>
          <p:cNvPr id="9" name="Shape 7"/>
          <p:cNvSpPr/>
          <p:nvPr/>
        </p:nvSpPr>
        <p:spPr>
          <a:xfrm>
            <a:off x="274320" y="1549908"/>
            <a:ext cx="8595360" cy="781812"/>
          </a:xfrm>
          <a:prstGeom prst="rect">
            <a:avLst/>
          </a:prstGeom>
          <a:solidFill>
            <a:srgbClr val="FFFFFF"/>
          </a:solidFill>
          <a:ln w="12700">
            <a:solidFill>
              <a:srgbClr val="F2F2F2"/>
            </a:solidFill>
            <a:prstDash val="solid"/>
          </a:ln>
        </p:spPr>
      </p:sp>
      <p:sp>
        <p:nvSpPr>
          <p:cNvPr id="10" name="Shape 8"/>
          <p:cNvSpPr/>
          <p:nvPr/>
        </p:nvSpPr>
        <p:spPr>
          <a:xfrm>
            <a:off x="438912" y="1757934"/>
            <a:ext cx="365760" cy="365760"/>
          </a:xfrm>
          <a:prstGeom prst="ellipse">
            <a:avLst/>
          </a:prstGeom>
          <a:solidFill>
            <a:srgbClr val="145F58"/>
          </a:solidFill>
          <a:ln w="12700">
            <a:solidFill>
              <a:srgbClr val="145F58"/>
            </a:solidFill>
            <a:prstDash val="solid"/>
          </a:ln>
        </p:spPr>
      </p:sp>
      <p:sp>
        <p:nvSpPr>
          <p:cNvPr id="11" name="Text 9"/>
          <p:cNvSpPr/>
          <p:nvPr/>
        </p:nvSpPr>
        <p:spPr>
          <a:xfrm>
            <a:off x="438912" y="1757934"/>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2" name="mllp_textfit_body"/>
          <p:cNvSpPr/>
          <p:nvPr/>
        </p:nvSpPr>
        <p:spPr>
          <a:xfrm>
            <a:off x="941832" y="1549908"/>
            <a:ext cx="7882128" cy="78181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Explain the inequality of privilege versus the tax burden</a:t>
            </a:r>
            <a:endParaRPr lang="en-US" sz="1800" dirty="0"/>
          </a:p>
        </p:txBody>
      </p:sp>
      <p:sp>
        <p:nvSpPr>
          <p:cNvPr id="13" name="Shape 11"/>
          <p:cNvSpPr/>
          <p:nvPr/>
        </p:nvSpPr>
        <p:spPr>
          <a:xfrm>
            <a:off x="274320" y="2395728"/>
            <a:ext cx="8595360" cy="781812"/>
          </a:xfrm>
          <a:prstGeom prst="rect">
            <a:avLst/>
          </a:prstGeom>
          <a:solidFill>
            <a:srgbClr val="FFFFFF"/>
          </a:solidFill>
          <a:ln w="12700">
            <a:solidFill>
              <a:srgbClr val="F2F2F2"/>
            </a:solidFill>
            <a:prstDash val="solid"/>
          </a:ln>
        </p:spPr>
      </p:sp>
      <p:sp>
        <p:nvSpPr>
          <p:cNvPr id="14" name="Shape 12"/>
          <p:cNvSpPr/>
          <p:nvPr/>
        </p:nvSpPr>
        <p:spPr>
          <a:xfrm>
            <a:off x="438912" y="2603754"/>
            <a:ext cx="365760" cy="365760"/>
          </a:xfrm>
          <a:prstGeom prst="ellipse">
            <a:avLst/>
          </a:prstGeom>
          <a:solidFill>
            <a:srgbClr val="145F58"/>
          </a:solidFill>
          <a:ln w="12700">
            <a:solidFill>
              <a:srgbClr val="145F58"/>
            </a:solidFill>
            <a:prstDash val="solid"/>
          </a:ln>
        </p:spPr>
      </p:sp>
      <p:sp>
        <p:nvSpPr>
          <p:cNvPr id="15" name="Text 13"/>
          <p:cNvSpPr/>
          <p:nvPr/>
        </p:nvSpPr>
        <p:spPr>
          <a:xfrm>
            <a:off x="438912" y="2603754"/>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6" name="mllp_textfit_body"/>
          <p:cNvSpPr/>
          <p:nvPr/>
        </p:nvSpPr>
        <p:spPr>
          <a:xfrm>
            <a:off x="941832" y="2395728"/>
            <a:ext cx="7882128" cy="78181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Explain the Estates-General and the fight over vote by order</a:t>
            </a:r>
            <a:endParaRPr lang="en-US" sz="1800" dirty="0"/>
          </a:p>
        </p:txBody>
      </p:sp>
      <p:sp>
        <p:nvSpPr>
          <p:cNvPr id="17" name="Shape 15"/>
          <p:cNvSpPr/>
          <p:nvPr/>
        </p:nvSpPr>
        <p:spPr>
          <a:xfrm>
            <a:off x="274320" y="3241548"/>
            <a:ext cx="8595360" cy="781812"/>
          </a:xfrm>
          <a:prstGeom prst="rect">
            <a:avLst/>
          </a:prstGeom>
          <a:solidFill>
            <a:srgbClr val="FFFFFF"/>
          </a:solidFill>
          <a:ln w="12700">
            <a:solidFill>
              <a:srgbClr val="F2F2F2"/>
            </a:solidFill>
            <a:prstDash val="solid"/>
          </a:ln>
        </p:spPr>
      </p:sp>
      <p:sp>
        <p:nvSpPr>
          <p:cNvPr id="18" name="Shape 16"/>
          <p:cNvSpPr/>
          <p:nvPr/>
        </p:nvSpPr>
        <p:spPr>
          <a:xfrm>
            <a:off x="438912" y="3449574"/>
            <a:ext cx="365760" cy="365760"/>
          </a:xfrm>
          <a:prstGeom prst="ellipse">
            <a:avLst/>
          </a:prstGeom>
          <a:solidFill>
            <a:srgbClr val="145F58"/>
          </a:solidFill>
          <a:ln w="12700">
            <a:solidFill>
              <a:srgbClr val="145F58"/>
            </a:solidFill>
            <a:prstDash val="solid"/>
          </a:ln>
        </p:spPr>
      </p:sp>
      <p:sp>
        <p:nvSpPr>
          <p:cNvPr id="19" name="Text 17"/>
          <p:cNvSpPr/>
          <p:nvPr/>
        </p:nvSpPr>
        <p:spPr>
          <a:xfrm>
            <a:off x="438912" y="3449574"/>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20" name="mllp_textfit_body"/>
          <p:cNvSpPr/>
          <p:nvPr/>
        </p:nvSpPr>
        <p:spPr>
          <a:xfrm>
            <a:off x="941832" y="3241548"/>
            <a:ext cx="7882128" cy="78181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Analyze Sieyes's What Is the Third Estate? as a persuasive argument</a:t>
            </a:r>
            <a:endParaRPr lang="en-US" sz="1800" dirty="0"/>
          </a:p>
        </p:txBody>
      </p:sp>
      <p:sp>
        <p:nvSpPr>
          <p:cNvPr id="21" name="Shape 19"/>
          <p:cNvSpPr/>
          <p:nvPr/>
        </p:nvSpPr>
        <p:spPr>
          <a:xfrm>
            <a:off x="274320" y="4087368"/>
            <a:ext cx="8595360" cy="781812"/>
          </a:xfrm>
          <a:prstGeom prst="rect">
            <a:avLst/>
          </a:prstGeom>
          <a:solidFill>
            <a:srgbClr val="FFFFFF"/>
          </a:solidFill>
          <a:ln w="12700">
            <a:solidFill>
              <a:srgbClr val="F2F2F2"/>
            </a:solidFill>
            <a:prstDash val="solid"/>
          </a:ln>
        </p:spPr>
      </p:sp>
      <p:sp>
        <p:nvSpPr>
          <p:cNvPr id="22" name="Shape 20"/>
          <p:cNvSpPr/>
          <p:nvPr/>
        </p:nvSpPr>
        <p:spPr>
          <a:xfrm>
            <a:off x="438912" y="4295394"/>
            <a:ext cx="365760" cy="365760"/>
          </a:xfrm>
          <a:prstGeom prst="ellipse">
            <a:avLst/>
          </a:prstGeom>
          <a:solidFill>
            <a:srgbClr val="145F58"/>
          </a:solidFill>
          <a:ln w="12700">
            <a:solidFill>
              <a:srgbClr val="145F58"/>
            </a:solidFill>
            <a:prstDash val="solid"/>
          </a:ln>
        </p:spPr>
      </p:sp>
      <p:sp>
        <p:nvSpPr>
          <p:cNvPr id="23" name="Text 21"/>
          <p:cNvSpPr/>
          <p:nvPr/>
        </p:nvSpPr>
        <p:spPr>
          <a:xfrm>
            <a:off x="438912" y="4295394"/>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24" name="mllp_textfit_body"/>
          <p:cNvSpPr/>
          <p:nvPr/>
        </p:nvSpPr>
        <p:spPr>
          <a:xfrm>
            <a:off x="941832" y="4087368"/>
            <a:ext cx="7882128" cy="78181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Explain how crisis, inequality, and ideas pushed France to revolution</a:t>
            </a:r>
            <a:endParaRPr lang="en-US" sz="1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Old Regime: France's Three Estates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bounded_body"/>
          <p:cNvSpPr/>
          <p:nvPr/>
        </p:nvSpPr>
        <p:spPr>
          <a:xfrm>
            <a:off x="365760" y="731520"/>
            <a:ext cx="8503920" cy="3506724"/>
          </a:xfrm>
          <a:prstGeom prst="rect">
            <a:avLst/>
          </a:prstGeom>
          <a:noFill/>
          <a:ln/>
        </p:spPr>
        <p:txBody>
          <a:bodyPr wrap="square" rtlCol="0" anchor="t"/>
          <a:lstStyle/>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Before the Revolution, France's social system was called the Old Regime.</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It divided everyone into three estates, or legal classes.</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The First Estate was the clergy - the leaders of the Catholic Church.</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The Second Estate was the nobility - wealthy landowning aristocrats.</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The Third Estate was everyone else, from poor peasants to the middle class.</a:t>
            </a:r>
            <a:endParaRPr lang="en-US" sz="1800" dirty="0"/>
          </a:p>
        </p:txBody>
      </p:sp>
      <p:sp>
        <p:nvSpPr>
          <p:cNvPr id="6" name="Shape 4"/>
          <p:cNvSpPr/>
          <p:nvPr/>
        </p:nvSpPr>
        <p:spPr>
          <a:xfrm>
            <a:off x="274320" y="4302252"/>
            <a:ext cx="8595360" cy="512064"/>
          </a:xfrm>
          <a:prstGeom prst="rect">
            <a:avLst/>
          </a:prstGeom>
          <a:solidFill>
            <a:srgbClr val="FFF8F6"/>
          </a:solidFill>
          <a:ln w="12700">
            <a:solidFill>
              <a:srgbClr val="E8735A"/>
            </a:solidFill>
            <a:prstDash val="solid"/>
          </a:ln>
        </p:spPr>
      </p:sp>
      <p:sp>
        <p:nvSpPr>
          <p:cNvPr id="7" name="Shape 5"/>
          <p:cNvSpPr/>
          <p:nvPr/>
        </p:nvSpPr>
        <p:spPr>
          <a:xfrm>
            <a:off x="274320" y="4302252"/>
            <a:ext cx="64008" cy="512064"/>
          </a:xfrm>
          <a:prstGeom prst="rect">
            <a:avLst/>
          </a:prstGeom>
          <a:solidFill>
            <a:srgbClr val="E8735A"/>
          </a:solidFill>
          <a:ln w="12700">
            <a:solidFill>
              <a:srgbClr val="E8735A"/>
            </a:solidFill>
            <a:prstDash val="solid"/>
          </a:ln>
        </p:spPr>
      </p:sp>
      <p:sp>
        <p:nvSpPr>
          <p:cNvPr id="8"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The Old Regime split French society into three estates - the clergy, the nobility, and everyone else.</a:t>
            </a:r>
            <a:endParaRPr lang="en-US" sz="14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700" b="1" dirty="0">
                <a:solidFill>
                  <a:srgbClr val="FFFFFF"/>
                </a:solidFill>
                <a:latin typeface="Trebuchet MS" pitchFamily="34" charset="0"/>
                <a:ea typeface="Trebuchet MS" pitchFamily="34" charset="-122"/>
                <a:cs typeface="Trebuchet MS" pitchFamily="34" charset="-120"/>
              </a:rPr>
              <a:t>A System of Inequality: Privilege vs. Tax Burden</a:t>
            </a:r>
            <a:endParaRPr lang="en-US" sz="27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45F58"/>
          </a:solidFill>
          <a:ln w="12700">
            <a:solidFill>
              <a:srgbClr val="145F58"/>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Privilege for the Few</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 First and Second Estates held special privileges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Their biggest privilege was being largely exempt from taxes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They owned much of the land and held the top positions</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Taxes for the Many</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 Third Estate paid most of the taxes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 main land tax, the taille, fell on the Third Estate</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Peasants owed taxes to the king, the church, and their lords</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The First and Second Estates held privileges and paid few taxes, while the Third Estate carried the tax burden.</a:t>
            </a:r>
            <a:endParaRPr lang="en-US" sz="14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Third Estate: Almost Everyone</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bounded_body"/>
          <p:cNvSpPr/>
          <p:nvPr/>
        </p:nvSpPr>
        <p:spPr>
          <a:xfrm>
            <a:off x="365760" y="731520"/>
            <a:ext cx="8503920" cy="3506724"/>
          </a:xfrm>
          <a:prstGeom prst="rect">
            <a:avLst/>
          </a:prstGeom>
          <a:noFill/>
          <a:ln/>
        </p:spPr>
        <p:txBody>
          <a:bodyPr wrap="square" rtlCol="0" anchor="t"/>
          <a:lstStyle/>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The Third Estate was about 97% of France's people.</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It included poor peasants who worked the land.</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It included city workers and craftspeople.</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It also included the bourgeoisie, the middle class.</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The bourgeoisie were merchants, lawyers, and professionals.</a:t>
            </a:r>
            <a:endParaRPr lang="en-US" sz="1800" dirty="0"/>
          </a:p>
        </p:txBody>
      </p:sp>
      <p:sp>
        <p:nvSpPr>
          <p:cNvPr id="6" name="Shape 4"/>
          <p:cNvSpPr/>
          <p:nvPr/>
        </p:nvSpPr>
        <p:spPr>
          <a:xfrm>
            <a:off x="274320" y="4302252"/>
            <a:ext cx="8595360" cy="512064"/>
          </a:xfrm>
          <a:prstGeom prst="rect">
            <a:avLst/>
          </a:prstGeom>
          <a:solidFill>
            <a:srgbClr val="FFF8F6"/>
          </a:solidFill>
          <a:ln w="12700">
            <a:solidFill>
              <a:srgbClr val="E8735A"/>
            </a:solidFill>
            <a:prstDash val="solid"/>
          </a:ln>
        </p:spPr>
      </p:sp>
      <p:sp>
        <p:nvSpPr>
          <p:cNvPr id="7" name="Shape 5"/>
          <p:cNvSpPr/>
          <p:nvPr/>
        </p:nvSpPr>
        <p:spPr>
          <a:xfrm>
            <a:off x="274320" y="4302252"/>
            <a:ext cx="64008" cy="512064"/>
          </a:xfrm>
          <a:prstGeom prst="rect">
            <a:avLst/>
          </a:prstGeom>
          <a:solidFill>
            <a:srgbClr val="E8735A"/>
          </a:solidFill>
          <a:ln w="12700">
            <a:solidFill>
              <a:srgbClr val="E8735A"/>
            </a:solidFill>
            <a:prstDash val="solid"/>
          </a:ln>
        </p:spPr>
      </p:sp>
      <p:sp>
        <p:nvSpPr>
          <p:cNvPr id="8"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The Third Estate was about 97% of France, from poor peasants to the middle-class bourgeoisie.</a:t>
            </a:r>
            <a:endParaRPr lang="en-US" sz="14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A 1789 caricature of the three estates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457200" y="758952"/>
            <a:ext cx="8229600" cy="3616452"/>
          </a:xfrm>
          <a:prstGeom prst="rect">
            <a:avLst/>
          </a:prstGeom>
          <a:solidFill>
            <a:srgbClr val="FFFFFF"/>
          </a:solidFill>
          <a:ln w="12700">
            <a:solidFill>
              <a:srgbClr val="F2F2F2"/>
            </a:solidFill>
            <a:prstDash val="solid"/>
          </a:ln>
        </p:spPr>
      </p:sp>
      <p:pic>
        <p:nvPicPr>
          <p:cNvPr id="6" name="Image 0" descr="A 1789 French political cartoon showing a bent-over Third Estate commoner carrying a clergyman and a nobleman on his back, illustrating how the common people bore the burden of the two privileged estates.">    </p:cNvPr>
          <p:cNvPicPr>
            <a:picLocks noChangeAspect="1"/>
          </p:cNvPicPr>
          <p:nvPr/>
        </p:nvPicPr>
        <p:blipFill>
          <a:blip r:embed="rId1"/>
          <a:stretch>
            <a:fillRect/>
          </a:stretch>
        </p:blipFill>
        <p:spPr>
          <a:xfrm>
            <a:off x="2800350" y="795528"/>
            <a:ext cx="3543300" cy="3543300"/>
          </a:xfrm>
          <a:prstGeom prst="rect">
            <a:avLst/>
          </a:prstGeom>
        </p:spPr>
      </p:pic>
      <p:sp>
        <p:nvSpPr>
          <p:cNvPr id="7" name="mllp_textfit_caption"/>
          <p:cNvSpPr/>
          <p:nvPr/>
        </p:nvSpPr>
        <p:spPr>
          <a:xfrm>
            <a:off x="457200" y="4430268"/>
            <a:ext cx="8229600" cy="402336"/>
          </a:xfrm>
          <a:prstGeom prst="rect">
            <a:avLst/>
          </a:prstGeom>
          <a:noFill/>
          <a:ln/>
        </p:spPr>
        <p:txBody>
          <a:bodyPr wrap="square" rtlCol="0" anchor="t"/>
          <a:lstStyle/>
          <a:p>
            <a:pPr algn="ctr" indent="0" marL="0">
              <a:buNone/>
            </a:pPr>
            <a:r>
              <a:rPr lang="en-US" sz="1600" i="1" dirty="0">
                <a:solidFill>
                  <a:srgbClr val="595959"/>
                </a:solidFill>
                <a:latin typeface="Arial" pitchFamily="34" charset="0"/>
                <a:ea typeface="Arial" pitchFamily="34" charset="-122"/>
                <a:cs typeface="Arial" pitchFamily="34" charset="-120"/>
              </a:rPr>
              <a:t>1789 cartoon: a Third Estate commoner carries the clergy and nobility</a:t>
            </a:r>
            <a:endParaRPr lang="en-US" sz="16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A Kingdom in Financial Crisis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bounded_body"/>
          <p:cNvSpPr/>
          <p:nvPr/>
        </p:nvSpPr>
        <p:spPr>
          <a:xfrm>
            <a:off x="365760" y="731520"/>
            <a:ext cx="8503920" cy="3506724"/>
          </a:xfrm>
          <a:prstGeom prst="rect">
            <a:avLst/>
          </a:prstGeom>
          <a:noFill/>
          <a:ln/>
        </p:spPr>
        <p:txBody>
          <a:bodyPr wrap="square" rtlCol="0" anchor="t"/>
          <a:lstStyle/>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By the 1780s the French government was deeply in debt.</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It ran a deficit, spending far more than it collected.</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Costly wars, including helping the American Revolution, drained the treasury.</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Bad harvests in 1788 made bread scarce and expensive.</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Hungry, overtaxed people grew angrier at the unfair system.</a:t>
            </a:r>
            <a:endParaRPr lang="en-US" sz="1800" dirty="0"/>
          </a:p>
        </p:txBody>
      </p:sp>
      <p:sp>
        <p:nvSpPr>
          <p:cNvPr id="6" name="Shape 4"/>
          <p:cNvSpPr/>
          <p:nvPr/>
        </p:nvSpPr>
        <p:spPr>
          <a:xfrm>
            <a:off x="274320" y="4302252"/>
            <a:ext cx="8595360" cy="512064"/>
          </a:xfrm>
          <a:prstGeom prst="rect">
            <a:avLst/>
          </a:prstGeom>
          <a:solidFill>
            <a:srgbClr val="FFF8F6"/>
          </a:solidFill>
          <a:ln w="12700">
            <a:solidFill>
              <a:srgbClr val="E8735A"/>
            </a:solidFill>
            <a:prstDash val="solid"/>
          </a:ln>
        </p:spPr>
      </p:sp>
      <p:sp>
        <p:nvSpPr>
          <p:cNvPr id="7" name="Shape 5"/>
          <p:cNvSpPr/>
          <p:nvPr/>
        </p:nvSpPr>
        <p:spPr>
          <a:xfrm>
            <a:off x="274320" y="4302252"/>
            <a:ext cx="64008" cy="512064"/>
          </a:xfrm>
          <a:prstGeom prst="rect">
            <a:avLst/>
          </a:prstGeom>
          <a:solidFill>
            <a:srgbClr val="E8735A"/>
          </a:solidFill>
          <a:ln w="12700">
            <a:solidFill>
              <a:srgbClr val="E8735A"/>
            </a:solidFill>
            <a:prstDash val="solid"/>
          </a:ln>
        </p:spPr>
      </p:sp>
      <p:sp>
        <p:nvSpPr>
          <p:cNvPr id="8"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Debt, a growing deficit, and bad harvests in 1788 pushed France into a crisis the old tax system could not fix.</a:t>
            </a:r>
            <a:endParaRPr lang="en-US" sz="14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Enlightenment Ideas Question the Old Order</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45F58"/>
          </a:solidFill>
          <a:ln w="12700">
            <a:solidFill>
              <a:srgbClr val="145F58"/>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New Ideas Spread</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Enlightenment thinkers questioned kings and inherited privilege</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Locke argued government should protect people's natural rights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Rousseau argued that power should come from the people</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A Challenge to Privilege</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These ideas made inequality look unjust, not natural</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Educated members of the Third Estate read and shared them</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They asked why birth alone should decide power and privilege</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Enlightenment ideas about rights and equality made the inequality of the Old Regime look unjust.</a:t>
            </a:r>
            <a:endParaRPr lang="en-US" sz="14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King Calls the Estates-General, 1789</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bounded_body"/>
          <p:cNvSpPr/>
          <p:nvPr/>
        </p:nvSpPr>
        <p:spPr>
          <a:xfrm>
            <a:off x="365760" y="731520"/>
            <a:ext cx="8503920" cy="3506724"/>
          </a:xfrm>
          <a:prstGeom prst="rect">
            <a:avLst/>
          </a:prstGeom>
          <a:noFill/>
          <a:ln/>
        </p:spPr>
        <p:txBody>
          <a:bodyPr wrap="square" rtlCol="0" anchor="t"/>
          <a:lstStyle/>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Desperate for money, King Louis XVI called the Estates-General.</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The Estates-General was an assembly of all three estates.</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It had not met since 1614, about 175 years earlier.</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Each estate sent representatives to meet in 1789.</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The king hoped they would approve new taxes.</a:t>
            </a:r>
            <a:endParaRPr lang="en-US" sz="1800" dirty="0"/>
          </a:p>
        </p:txBody>
      </p:sp>
      <p:sp>
        <p:nvSpPr>
          <p:cNvPr id="6" name="Shape 4"/>
          <p:cNvSpPr/>
          <p:nvPr/>
        </p:nvSpPr>
        <p:spPr>
          <a:xfrm>
            <a:off x="274320" y="4302252"/>
            <a:ext cx="8595360" cy="512064"/>
          </a:xfrm>
          <a:prstGeom prst="rect">
            <a:avLst/>
          </a:prstGeom>
          <a:solidFill>
            <a:srgbClr val="FFF8F6"/>
          </a:solidFill>
          <a:ln w="12700">
            <a:solidFill>
              <a:srgbClr val="E8735A"/>
            </a:solidFill>
            <a:prstDash val="solid"/>
          </a:ln>
        </p:spPr>
      </p:sp>
      <p:sp>
        <p:nvSpPr>
          <p:cNvPr id="7" name="Shape 5"/>
          <p:cNvSpPr/>
          <p:nvPr/>
        </p:nvSpPr>
        <p:spPr>
          <a:xfrm>
            <a:off x="274320" y="4302252"/>
            <a:ext cx="64008" cy="512064"/>
          </a:xfrm>
          <a:prstGeom prst="rect">
            <a:avLst/>
          </a:prstGeom>
          <a:solidFill>
            <a:srgbClr val="E8735A"/>
          </a:solidFill>
          <a:ln w="12700">
            <a:solidFill>
              <a:srgbClr val="E8735A"/>
            </a:solidFill>
            <a:prstDash val="solid"/>
          </a:ln>
        </p:spPr>
      </p:sp>
      <p:sp>
        <p:nvSpPr>
          <p:cNvPr id="8"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In 1789 Louis XVI called the Estates-General, which had not met since 1614, to solve the money crisis.</a:t>
            </a:r>
            <a:endParaRPr lang="en-US" sz="14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An Unfair Vote: Vote by Order</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45F58"/>
          </a:solidFill>
          <a:ln w="12700">
            <a:solidFill>
              <a:srgbClr val="145F58"/>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How Voting Worked</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 Estates-General voted by order</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In vote by order, each estate cast one vote</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So there were three votes total, one per estate</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Why It Was Unfair</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 First and Second Estates usually voted together</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That let the two privileged estates outvote the Third, 2 to 1</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The Third Estate spoke for 97% but could always be defeated</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Vote by order gave each estate one vote, so the two privileged estates could always outvote the Third.</a:t>
            </a:r>
            <a:endParaRPr lang="en-US" sz="14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"What Is the Third Estate?" Sieyes's Argument</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bounded_body"/>
          <p:cNvSpPr/>
          <p:nvPr/>
        </p:nvSpPr>
        <p:spPr>
          <a:xfrm>
            <a:off x="365760" y="731520"/>
            <a:ext cx="8503920" cy="3506724"/>
          </a:xfrm>
          <a:prstGeom prst="rect">
            <a:avLst/>
          </a:prstGeom>
          <a:noFill/>
          <a:ln/>
        </p:spPr>
        <p:txBody>
          <a:bodyPr wrap="square" rtlCol="0" anchor="t"/>
          <a:lstStyle/>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In early 1789 Abbe Sieyes wrote a pamphlet, What Is the Third Estate?</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He asked: What is the Third Estate? He answered, Everything.</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He asked what it had been until now: Nothing.</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He asked what it wanted: to become something.</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The pamphlet was an argument, not a neutral description.</a:t>
            </a:r>
            <a:endParaRPr lang="en-US" sz="1800" dirty="0"/>
          </a:p>
        </p:txBody>
      </p:sp>
      <p:sp>
        <p:nvSpPr>
          <p:cNvPr id="6" name="Shape 4"/>
          <p:cNvSpPr/>
          <p:nvPr/>
        </p:nvSpPr>
        <p:spPr>
          <a:xfrm>
            <a:off x="274320" y="4302252"/>
            <a:ext cx="8595360" cy="512064"/>
          </a:xfrm>
          <a:prstGeom prst="rect">
            <a:avLst/>
          </a:prstGeom>
          <a:solidFill>
            <a:srgbClr val="FFF8F6"/>
          </a:solidFill>
          <a:ln w="12700">
            <a:solidFill>
              <a:srgbClr val="E8735A"/>
            </a:solidFill>
            <a:prstDash val="solid"/>
          </a:ln>
        </p:spPr>
      </p:sp>
      <p:sp>
        <p:nvSpPr>
          <p:cNvPr id="7" name="Shape 5"/>
          <p:cNvSpPr/>
          <p:nvPr/>
        </p:nvSpPr>
        <p:spPr>
          <a:xfrm>
            <a:off x="274320" y="4302252"/>
            <a:ext cx="64008" cy="512064"/>
          </a:xfrm>
          <a:prstGeom prst="rect">
            <a:avLst/>
          </a:prstGeom>
          <a:solidFill>
            <a:srgbClr val="E8735A"/>
          </a:solidFill>
          <a:ln w="12700">
            <a:solidFill>
              <a:srgbClr val="E8735A"/>
            </a:solidFill>
            <a:prstDash val="solid"/>
          </a:ln>
        </p:spPr>
      </p:sp>
      <p:sp>
        <p:nvSpPr>
          <p:cNvPr id="8"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Sieyes argued the Third Estate was 'everything' yet treated as 'nothing,' and demanded to become 'something.'</a:t>
            </a:r>
            <a:endParaRPr lang="en-US" sz="14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Emmanuel-Joseph Sieyes, author of the pamphlet</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457200" y="758952"/>
            <a:ext cx="8229600" cy="3616452"/>
          </a:xfrm>
          <a:prstGeom prst="rect">
            <a:avLst/>
          </a:prstGeom>
          <a:solidFill>
            <a:srgbClr val="FFFFFF"/>
          </a:solidFill>
          <a:ln w="12700">
            <a:solidFill>
              <a:srgbClr val="F2F2F2"/>
            </a:solidFill>
            <a:prstDash val="solid"/>
          </a:ln>
        </p:spPr>
      </p:sp>
      <p:pic>
        <p:nvPicPr>
          <p:cNvPr id="6" name="Image 0" descr="A period oil portrait of Emmanuel-Joseph Sieyes, author of the 1789 pamphlet 'What Is the Third Estate?', painted by Jacques-Louis David in 1817.">    </p:cNvPr>
          <p:cNvPicPr>
            <a:picLocks noChangeAspect="1"/>
          </p:cNvPicPr>
          <p:nvPr/>
        </p:nvPicPr>
        <p:blipFill>
          <a:blip r:embed="rId1"/>
          <a:stretch>
            <a:fillRect/>
          </a:stretch>
        </p:blipFill>
        <p:spPr>
          <a:xfrm>
            <a:off x="2800350" y="795528"/>
            <a:ext cx="3543300" cy="3543300"/>
          </a:xfrm>
          <a:prstGeom prst="rect">
            <a:avLst/>
          </a:prstGeom>
        </p:spPr>
      </p:pic>
      <p:sp>
        <p:nvSpPr>
          <p:cNvPr id="7" name="mllp_textfit_caption"/>
          <p:cNvSpPr/>
          <p:nvPr/>
        </p:nvSpPr>
        <p:spPr>
          <a:xfrm>
            <a:off x="457200" y="4430268"/>
            <a:ext cx="8229600" cy="402336"/>
          </a:xfrm>
          <a:prstGeom prst="rect">
            <a:avLst/>
          </a:prstGeom>
          <a:noFill/>
          <a:ln/>
        </p:spPr>
        <p:txBody>
          <a:bodyPr wrap="square" rtlCol="0" anchor="t"/>
          <a:lstStyle/>
          <a:p>
            <a:pPr algn="ctr" indent="0" marL="0">
              <a:buNone/>
            </a:pPr>
            <a:r>
              <a:rPr lang="en-US" sz="1600" i="1" dirty="0">
                <a:solidFill>
                  <a:srgbClr val="595959"/>
                </a:solidFill>
                <a:latin typeface="Arial" pitchFamily="34" charset="0"/>
                <a:ea typeface="Arial" pitchFamily="34" charset="-122"/>
                <a:cs typeface="Arial" pitchFamily="34" charset="-120"/>
              </a:rPr>
              <a:t>Emmanuel-Joseph Sieyes, portrait by Jacques-Louis David (1817)</a:t>
            </a:r>
            <a:endParaRPr lang="en-US" sz="16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From Exclusion Toward Revolution</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bounded_body"/>
          <p:cNvSpPr/>
          <p:nvPr/>
        </p:nvSpPr>
        <p:spPr>
          <a:xfrm>
            <a:off x="365760" y="731520"/>
            <a:ext cx="8503920" cy="3506724"/>
          </a:xfrm>
          <a:prstGeom prst="rect">
            <a:avLst/>
          </a:prstGeom>
          <a:noFill/>
          <a:ln/>
        </p:spPr>
        <p:txBody>
          <a:bodyPr wrap="square" rtlCol="0" anchor="t"/>
          <a:lstStyle/>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At the Estates-General, the Third Estate demanded a fairer vote.</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The king and privileged estates resisted their demands.</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Feeling shut out, the Third Estate refused to back down.</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This standoff over inequality set the Revolution in motion.</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The next steps - the National Assembly and the Bastille - came in mid-1789.</a:t>
            </a:r>
            <a:endParaRPr lang="en-US" sz="1800" dirty="0"/>
          </a:p>
        </p:txBody>
      </p:sp>
      <p:sp>
        <p:nvSpPr>
          <p:cNvPr id="6" name="Shape 4"/>
          <p:cNvSpPr/>
          <p:nvPr/>
        </p:nvSpPr>
        <p:spPr>
          <a:xfrm>
            <a:off x="274320" y="4302252"/>
            <a:ext cx="8595360" cy="512064"/>
          </a:xfrm>
          <a:prstGeom prst="rect">
            <a:avLst/>
          </a:prstGeom>
          <a:solidFill>
            <a:srgbClr val="FFF8F6"/>
          </a:solidFill>
          <a:ln w="12700">
            <a:solidFill>
              <a:srgbClr val="E8735A"/>
            </a:solidFill>
            <a:prstDash val="solid"/>
          </a:ln>
        </p:spPr>
      </p:sp>
      <p:sp>
        <p:nvSpPr>
          <p:cNvPr id="7" name="Shape 5"/>
          <p:cNvSpPr/>
          <p:nvPr/>
        </p:nvSpPr>
        <p:spPr>
          <a:xfrm>
            <a:off x="274320" y="4302252"/>
            <a:ext cx="64008" cy="512064"/>
          </a:xfrm>
          <a:prstGeom prst="rect">
            <a:avLst/>
          </a:prstGeom>
          <a:solidFill>
            <a:srgbClr val="E8735A"/>
          </a:solidFill>
          <a:ln w="12700">
            <a:solidFill>
              <a:srgbClr val="E8735A"/>
            </a:solidFill>
            <a:prstDash val="solid"/>
          </a:ln>
        </p:spPr>
      </p:sp>
      <p:sp>
        <p:nvSpPr>
          <p:cNvPr id="8"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The Third Estate's exclusion at the Estates-General turned frustration into the start of revolution in 1789.</a:t>
            </a:r>
            <a:endParaRPr lang="en-US" sz="14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750" b="1" dirty="0">
                <a:solidFill>
                  <a:srgbClr val="FFFFFF"/>
                </a:solidFill>
                <a:latin typeface="Trebuchet MS" pitchFamily="34" charset="0"/>
                <a:ea typeface="Trebuchet MS" pitchFamily="34" charset="-122"/>
                <a:cs typeface="Trebuchet MS" pitchFamily="34" charset="-120"/>
              </a:rPr>
              <a:t>Reference Guide: The Old Regime and Its Estates</a:t>
            </a:r>
            <a:endParaRPr lang="en-US" sz="275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657454"/>
          </a:xfrm>
          <a:prstGeom prst="rect">
            <a:avLst/>
          </a:prstGeom>
          <a:solidFill>
            <a:srgbClr val="F5F5F5"/>
          </a:solidFill>
          <a:ln w="12700">
            <a:solidFill>
              <a:srgbClr val="F2F2F2"/>
            </a:solidFill>
            <a:prstDash val="solid"/>
          </a:ln>
        </p:spPr>
      </p:sp>
      <p:sp>
        <p:nvSpPr>
          <p:cNvPr id="6" name="Shape 4"/>
          <p:cNvSpPr/>
          <p:nvPr/>
        </p:nvSpPr>
        <p:spPr>
          <a:xfrm>
            <a:off x="274320" y="704088"/>
            <a:ext cx="73152" cy="657454"/>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Estates-General</a:t>
            </a:r>
            <a:endParaRPr lang="en-US" sz="1800" dirty="0"/>
          </a:p>
        </p:txBody>
      </p:sp>
      <p:sp>
        <p:nvSpPr>
          <p:cNvPr id="8" name="bounded_body"/>
          <p:cNvSpPr/>
          <p:nvPr/>
        </p:nvSpPr>
        <p:spPr>
          <a:xfrm>
            <a:off x="2926080" y="704088"/>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assembly of representatives from France's three estates, called by the king in 1789.</a:t>
            </a:r>
            <a:endParaRPr lang="en-US" sz="1800" dirty="0"/>
          </a:p>
        </p:txBody>
      </p:sp>
      <p:sp>
        <p:nvSpPr>
          <p:cNvPr id="9" name="Shape 7"/>
          <p:cNvSpPr/>
          <p:nvPr/>
        </p:nvSpPr>
        <p:spPr>
          <a:xfrm>
            <a:off x="274320" y="1425550"/>
            <a:ext cx="8595360" cy="657454"/>
          </a:xfrm>
          <a:prstGeom prst="rect">
            <a:avLst/>
          </a:prstGeom>
          <a:solidFill>
            <a:srgbClr val="F5F5F5"/>
          </a:solidFill>
          <a:ln w="12700">
            <a:solidFill>
              <a:srgbClr val="F2F2F2"/>
            </a:solidFill>
            <a:prstDash val="solid"/>
          </a:ln>
        </p:spPr>
      </p:sp>
      <p:sp>
        <p:nvSpPr>
          <p:cNvPr id="10" name="Shape 8"/>
          <p:cNvSpPr/>
          <p:nvPr/>
        </p:nvSpPr>
        <p:spPr>
          <a:xfrm>
            <a:off x="274320" y="1425550"/>
            <a:ext cx="73152" cy="657454"/>
          </a:xfrm>
          <a:prstGeom prst="rect">
            <a:avLst/>
          </a:prstGeom>
          <a:solidFill>
            <a:srgbClr val="2A9D8F"/>
          </a:solidFill>
          <a:ln w="12700">
            <a:solidFill>
              <a:srgbClr val="2A9D8F"/>
            </a:solidFill>
            <a:prstDash val="solid"/>
          </a:ln>
        </p:spPr>
      </p:sp>
      <p:sp>
        <p:nvSpPr>
          <p:cNvPr id="11" name="bounded_body"/>
          <p:cNvSpPr/>
          <p:nvPr/>
        </p:nvSpPr>
        <p:spPr>
          <a:xfrm>
            <a:off x="457200" y="1425550"/>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First Estate</a:t>
            </a:r>
            <a:endParaRPr lang="en-US" sz="1800" dirty="0"/>
          </a:p>
        </p:txBody>
      </p:sp>
      <p:sp>
        <p:nvSpPr>
          <p:cNvPr id="12" name="bounded_body"/>
          <p:cNvSpPr/>
          <p:nvPr/>
        </p:nvSpPr>
        <p:spPr>
          <a:xfrm>
            <a:off x="2926080" y="1425550"/>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clergy; the smallest estate, largely exempt from taxes.</a:t>
            </a:r>
            <a:endParaRPr lang="en-US" sz="1800" dirty="0"/>
          </a:p>
        </p:txBody>
      </p:sp>
      <p:sp>
        <p:nvSpPr>
          <p:cNvPr id="13" name="Shape 11"/>
          <p:cNvSpPr/>
          <p:nvPr/>
        </p:nvSpPr>
        <p:spPr>
          <a:xfrm>
            <a:off x="274320" y="2147011"/>
            <a:ext cx="8595360" cy="657454"/>
          </a:xfrm>
          <a:prstGeom prst="rect">
            <a:avLst/>
          </a:prstGeom>
          <a:solidFill>
            <a:srgbClr val="F5F5F5"/>
          </a:solidFill>
          <a:ln w="12700">
            <a:solidFill>
              <a:srgbClr val="F2F2F2"/>
            </a:solidFill>
            <a:prstDash val="solid"/>
          </a:ln>
        </p:spPr>
      </p:sp>
      <p:sp>
        <p:nvSpPr>
          <p:cNvPr id="14" name="Shape 12"/>
          <p:cNvSpPr/>
          <p:nvPr/>
        </p:nvSpPr>
        <p:spPr>
          <a:xfrm>
            <a:off x="274320" y="2147011"/>
            <a:ext cx="73152" cy="657454"/>
          </a:xfrm>
          <a:prstGeom prst="rect">
            <a:avLst/>
          </a:prstGeom>
          <a:solidFill>
            <a:srgbClr val="2A9D8F"/>
          </a:solidFill>
          <a:ln w="12700">
            <a:solidFill>
              <a:srgbClr val="2A9D8F"/>
            </a:solidFill>
            <a:prstDash val="solid"/>
          </a:ln>
        </p:spPr>
      </p:sp>
      <p:sp>
        <p:nvSpPr>
          <p:cNvPr id="15" name="bounded_body"/>
          <p:cNvSpPr/>
          <p:nvPr/>
        </p:nvSpPr>
        <p:spPr>
          <a:xfrm>
            <a:off x="457200" y="2147011"/>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Second Estate</a:t>
            </a:r>
            <a:endParaRPr lang="en-US" sz="1800" dirty="0"/>
          </a:p>
        </p:txBody>
      </p:sp>
      <p:sp>
        <p:nvSpPr>
          <p:cNvPr id="16" name="bounded_body"/>
          <p:cNvSpPr/>
          <p:nvPr/>
        </p:nvSpPr>
        <p:spPr>
          <a:xfrm>
            <a:off x="2926080" y="2147011"/>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nobility; landowning aristocrats with special privileges and few taxes.</a:t>
            </a:r>
            <a:endParaRPr lang="en-US" sz="1800" dirty="0"/>
          </a:p>
        </p:txBody>
      </p:sp>
      <p:sp>
        <p:nvSpPr>
          <p:cNvPr id="17" name="Shape 15"/>
          <p:cNvSpPr/>
          <p:nvPr/>
        </p:nvSpPr>
        <p:spPr>
          <a:xfrm>
            <a:off x="274320" y="2868473"/>
            <a:ext cx="8595360" cy="657454"/>
          </a:xfrm>
          <a:prstGeom prst="rect">
            <a:avLst/>
          </a:prstGeom>
          <a:solidFill>
            <a:srgbClr val="F5F5F5"/>
          </a:solidFill>
          <a:ln w="12700">
            <a:solidFill>
              <a:srgbClr val="F2F2F2"/>
            </a:solidFill>
            <a:prstDash val="solid"/>
          </a:ln>
        </p:spPr>
      </p:sp>
      <p:sp>
        <p:nvSpPr>
          <p:cNvPr id="18" name="Shape 16"/>
          <p:cNvSpPr/>
          <p:nvPr/>
        </p:nvSpPr>
        <p:spPr>
          <a:xfrm>
            <a:off x="274320" y="2868473"/>
            <a:ext cx="73152" cy="657454"/>
          </a:xfrm>
          <a:prstGeom prst="rect">
            <a:avLst/>
          </a:prstGeom>
          <a:solidFill>
            <a:srgbClr val="2A9D8F"/>
          </a:solidFill>
          <a:ln w="12700">
            <a:solidFill>
              <a:srgbClr val="2A9D8F"/>
            </a:solidFill>
            <a:prstDash val="solid"/>
          </a:ln>
        </p:spPr>
      </p:sp>
      <p:sp>
        <p:nvSpPr>
          <p:cNvPr id="19" name="bounded_body"/>
          <p:cNvSpPr/>
          <p:nvPr/>
        </p:nvSpPr>
        <p:spPr>
          <a:xfrm>
            <a:off x="457200" y="2868473"/>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Third Estate</a:t>
            </a:r>
            <a:endParaRPr lang="en-US" sz="1800" dirty="0"/>
          </a:p>
        </p:txBody>
      </p:sp>
      <p:sp>
        <p:nvSpPr>
          <p:cNvPr id="20" name="bounded_body"/>
          <p:cNvSpPr/>
          <p:nvPr/>
        </p:nvSpPr>
        <p:spPr>
          <a:xfrm>
            <a:off x="2926080" y="2868473"/>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commoners, about 97% of France, who paid most of the taxes.</a:t>
            </a:r>
            <a:endParaRPr lang="en-US" sz="1800" dirty="0"/>
          </a:p>
        </p:txBody>
      </p:sp>
      <p:sp>
        <p:nvSpPr>
          <p:cNvPr id="21" name="Shape 19"/>
          <p:cNvSpPr/>
          <p:nvPr/>
        </p:nvSpPr>
        <p:spPr>
          <a:xfrm>
            <a:off x="274320" y="3589934"/>
            <a:ext cx="8595360" cy="657454"/>
          </a:xfrm>
          <a:prstGeom prst="rect">
            <a:avLst/>
          </a:prstGeom>
          <a:solidFill>
            <a:srgbClr val="F5F5F5"/>
          </a:solidFill>
          <a:ln w="12700">
            <a:solidFill>
              <a:srgbClr val="F2F2F2"/>
            </a:solidFill>
            <a:prstDash val="solid"/>
          </a:ln>
        </p:spPr>
      </p:sp>
      <p:sp>
        <p:nvSpPr>
          <p:cNvPr id="22" name="Shape 20"/>
          <p:cNvSpPr/>
          <p:nvPr/>
        </p:nvSpPr>
        <p:spPr>
          <a:xfrm>
            <a:off x="274320" y="3589934"/>
            <a:ext cx="73152" cy="657454"/>
          </a:xfrm>
          <a:prstGeom prst="rect">
            <a:avLst/>
          </a:prstGeom>
          <a:solidFill>
            <a:srgbClr val="2A9D8F"/>
          </a:solidFill>
          <a:ln w="12700">
            <a:solidFill>
              <a:srgbClr val="2A9D8F"/>
            </a:solidFill>
            <a:prstDash val="solid"/>
          </a:ln>
        </p:spPr>
      </p:sp>
      <p:sp>
        <p:nvSpPr>
          <p:cNvPr id="23" name="bounded_body"/>
          <p:cNvSpPr/>
          <p:nvPr/>
        </p:nvSpPr>
        <p:spPr>
          <a:xfrm>
            <a:off x="457200" y="3589934"/>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Old Regime</a:t>
            </a:r>
            <a:endParaRPr lang="en-US" sz="1800" dirty="0"/>
          </a:p>
        </p:txBody>
      </p:sp>
      <p:sp>
        <p:nvSpPr>
          <p:cNvPr id="24" name="bounded_body"/>
          <p:cNvSpPr/>
          <p:nvPr/>
        </p:nvSpPr>
        <p:spPr>
          <a:xfrm>
            <a:off x="2926080" y="3589934"/>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France's system before the Revolution, built on the three estates and privilege.</a:t>
            </a:r>
            <a:endParaRPr lang="en-US" sz="1800" dirty="0"/>
          </a:p>
        </p:txBody>
      </p:sp>
      <p:sp>
        <p:nvSpPr>
          <p:cNvPr id="25" name="Shape 23"/>
          <p:cNvSpPr/>
          <p:nvPr/>
        </p:nvSpPr>
        <p:spPr>
          <a:xfrm>
            <a:off x="274320" y="4302252"/>
            <a:ext cx="8595360" cy="512064"/>
          </a:xfrm>
          <a:prstGeom prst="rect">
            <a:avLst/>
          </a:prstGeom>
          <a:solidFill>
            <a:srgbClr val="FFEBEE"/>
          </a:solidFill>
          <a:ln w="12700">
            <a:solidFill>
              <a:srgbClr val="C0392B"/>
            </a:solidFill>
            <a:prstDash val="solid"/>
          </a:ln>
        </p:spPr>
      </p:sp>
      <p:sp>
        <p:nvSpPr>
          <p:cNvPr id="26" name="Shape 24"/>
          <p:cNvSpPr/>
          <p:nvPr/>
        </p:nvSpPr>
        <p:spPr>
          <a:xfrm>
            <a:off x="274320" y="4302252"/>
            <a:ext cx="64008" cy="512064"/>
          </a:xfrm>
          <a:prstGeom prst="rect">
            <a:avLst/>
          </a:prstGeom>
          <a:solidFill>
            <a:srgbClr val="C0392B"/>
          </a:solidFill>
          <a:ln w="12700">
            <a:solidFill>
              <a:srgbClr val="C0392B"/>
            </a:solidFill>
            <a:prstDash val="solid"/>
          </a:ln>
        </p:spPr>
      </p:sp>
      <p:sp>
        <p:nvSpPr>
          <p:cNvPr id="27"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Tip: These five terms name the assembly, the three estates, and the whole system they belonged to.</a:t>
            </a:r>
            <a:endParaRPr lang="en-US" sz="14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Reference Guide: Inequality and Crisis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657454"/>
          </a:xfrm>
          <a:prstGeom prst="rect">
            <a:avLst/>
          </a:prstGeom>
          <a:solidFill>
            <a:srgbClr val="F5F5F5"/>
          </a:solidFill>
          <a:ln w="12700">
            <a:solidFill>
              <a:srgbClr val="F2F2F2"/>
            </a:solidFill>
            <a:prstDash val="solid"/>
          </a:ln>
        </p:spPr>
      </p:sp>
      <p:sp>
        <p:nvSpPr>
          <p:cNvPr id="6" name="Shape 4"/>
          <p:cNvSpPr/>
          <p:nvPr/>
        </p:nvSpPr>
        <p:spPr>
          <a:xfrm>
            <a:off x="274320" y="704088"/>
            <a:ext cx="73152" cy="657454"/>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bourgeoisie</a:t>
            </a:r>
            <a:endParaRPr lang="en-US" sz="1800" dirty="0"/>
          </a:p>
        </p:txBody>
      </p:sp>
      <p:sp>
        <p:nvSpPr>
          <p:cNvPr id="8" name="bounded_body"/>
          <p:cNvSpPr/>
          <p:nvPr/>
        </p:nvSpPr>
        <p:spPr>
          <a:xfrm>
            <a:off x="2926080" y="704088"/>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middle class of the Third Estate, such as merchants, lawyers, and professionals.</a:t>
            </a:r>
            <a:endParaRPr lang="en-US" sz="1800" dirty="0"/>
          </a:p>
        </p:txBody>
      </p:sp>
      <p:sp>
        <p:nvSpPr>
          <p:cNvPr id="9" name="Shape 7"/>
          <p:cNvSpPr/>
          <p:nvPr/>
        </p:nvSpPr>
        <p:spPr>
          <a:xfrm>
            <a:off x="274320" y="1425550"/>
            <a:ext cx="8595360" cy="657454"/>
          </a:xfrm>
          <a:prstGeom prst="rect">
            <a:avLst/>
          </a:prstGeom>
          <a:solidFill>
            <a:srgbClr val="F5F5F5"/>
          </a:solidFill>
          <a:ln w="12700">
            <a:solidFill>
              <a:srgbClr val="F2F2F2"/>
            </a:solidFill>
            <a:prstDash val="solid"/>
          </a:ln>
        </p:spPr>
      </p:sp>
      <p:sp>
        <p:nvSpPr>
          <p:cNvPr id="10" name="Shape 8"/>
          <p:cNvSpPr/>
          <p:nvPr/>
        </p:nvSpPr>
        <p:spPr>
          <a:xfrm>
            <a:off x="274320" y="1425550"/>
            <a:ext cx="73152" cy="657454"/>
          </a:xfrm>
          <a:prstGeom prst="rect">
            <a:avLst/>
          </a:prstGeom>
          <a:solidFill>
            <a:srgbClr val="2A9D8F"/>
          </a:solidFill>
          <a:ln w="12700">
            <a:solidFill>
              <a:srgbClr val="2A9D8F"/>
            </a:solidFill>
            <a:prstDash val="solid"/>
          </a:ln>
        </p:spPr>
      </p:sp>
      <p:sp>
        <p:nvSpPr>
          <p:cNvPr id="11" name="bounded_body"/>
          <p:cNvSpPr/>
          <p:nvPr/>
        </p:nvSpPr>
        <p:spPr>
          <a:xfrm>
            <a:off x="457200" y="1425550"/>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privilege</a:t>
            </a:r>
            <a:endParaRPr lang="en-US" sz="1800" dirty="0"/>
          </a:p>
        </p:txBody>
      </p:sp>
      <p:sp>
        <p:nvSpPr>
          <p:cNvPr id="12" name="bounded_body"/>
          <p:cNvSpPr/>
          <p:nvPr/>
        </p:nvSpPr>
        <p:spPr>
          <a:xfrm>
            <a:off x="2926080" y="1425550"/>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 special right or advantage, such as tax exemption, held by the top two estates.</a:t>
            </a:r>
            <a:endParaRPr lang="en-US" sz="1800" dirty="0"/>
          </a:p>
        </p:txBody>
      </p:sp>
      <p:sp>
        <p:nvSpPr>
          <p:cNvPr id="13" name="Shape 11"/>
          <p:cNvSpPr/>
          <p:nvPr/>
        </p:nvSpPr>
        <p:spPr>
          <a:xfrm>
            <a:off x="274320" y="2147011"/>
            <a:ext cx="8595360" cy="657454"/>
          </a:xfrm>
          <a:prstGeom prst="rect">
            <a:avLst/>
          </a:prstGeom>
          <a:solidFill>
            <a:srgbClr val="F5F5F5"/>
          </a:solidFill>
          <a:ln w="12700">
            <a:solidFill>
              <a:srgbClr val="F2F2F2"/>
            </a:solidFill>
            <a:prstDash val="solid"/>
          </a:ln>
        </p:spPr>
      </p:sp>
      <p:sp>
        <p:nvSpPr>
          <p:cNvPr id="14" name="Shape 12"/>
          <p:cNvSpPr/>
          <p:nvPr/>
        </p:nvSpPr>
        <p:spPr>
          <a:xfrm>
            <a:off x="274320" y="2147011"/>
            <a:ext cx="73152" cy="657454"/>
          </a:xfrm>
          <a:prstGeom prst="rect">
            <a:avLst/>
          </a:prstGeom>
          <a:solidFill>
            <a:srgbClr val="2A9D8F"/>
          </a:solidFill>
          <a:ln w="12700">
            <a:solidFill>
              <a:srgbClr val="2A9D8F"/>
            </a:solidFill>
            <a:prstDash val="solid"/>
          </a:ln>
        </p:spPr>
      </p:sp>
      <p:sp>
        <p:nvSpPr>
          <p:cNvPr id="15" name="bounded_body"/>
          <p:cNvSpPr/>
          <p:nvPr/>
        </p:nvSpPr>
        <p:spPr>
          <a:xfrm>
            <a:off x="457200" y="2147011"/>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taille</a:t>
            </a:r>
            <a:endParaRPr lang="en-US" sz="1800" dirty="0"/>
          </a:p>
        </p:txBody>
      </p:sp>
      <p:sp>
        <p:nvSpPr>
          <p:cNvPr id="16" name="bounded_body"/>
          <p:cNvSpPr/>
          <p:nvPr/>
        </p:nvSpPr>
        <p:spPr>
          <a:xfrm>
            <a:off x="2926080" y="2147011"/>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main direct land tax, paid by the Third Estate but not the nobility or clergy.</a:t>
            </a:r>
            <a:endParaRPr lang="en-US" sz="1800" dirty="0"/>
          </a:p>
        </p:txBody>
      </p:sp>
      <p:sp>
        <p:nvSpPr>
          <p:cNvPr id="17" name="Shape 15"/>
          <p:cNvSpPr/>
          <p:nvPr/>
        </p:nvSpPr>
        <p:spPr>
          <a:xfrm>
            <a:off x="274320" y="2868473"/>
            <a:ext cx="8595360" cy="657454"/>
          </a:xfrm>
          <a:prstGeom prst="rect">
            <a:avLst/>
          </a:prstGeom>
          <a:solidFill>
            <a:srgbClr val="F5F5F5"/>
          </a:solidFill>
          <a:ln w="12700">
            <a:solidFill>
              <a:srgbClr val="F2F2F2"/>
            </a:solidFill>
            <a:prstDash val="solid"/>
          </a:ln>
        </p:spPr>
      </p:sp>
      <p:sp>
        <p:nvSpPr>
          <p:cNvPr id="18" name="Shape 16"/>
          <p:cNvSpPr/>
          <p:nvPr/>
        </p:nvSpPr>
        <p:spPr>
          <a:xfrm>
            <a:off x="274320" y="2868473"/>
            <a:ext cx="73152" cy="657454"/>
          </a:xfrm>
          <a:prstGeom prst="rect">
            <a:avLst/>
          </a:prstGeom>
          <a:solidFill>
            <a:srgbClr val="2A9D8F"/>
          </a:solidFill>
          <a:ln w="12700">
            <a:solidFill>
              <a:srgbClr val="2A9D8F"/>
            </a:solidFill>
            <a:prstDash val="solid"/>
          </a:ln>
        </p:spPr>
      </p:sp>
      <p:sp>
        <p:nvSpPr>
          <p:cNvPr id="19" name="bounded_body"/>
          <p:cNvSpPr/>
          <p:nvPr/>
        </p:nvSpPr>
        <p:spPr>
          <a:xfrm>
            <a:off x="457200" y="2868473"/>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vote by order</a:t>
            </a:r>
            <a:endParaRPr lang="en-US" sz="1800" dirty="0"/>
          </a:p>
        </p:txBody>
      </p:sp>
      <p:sp>
        <p:nvSpPr>
          <p:cNvPr id="20" name="bounded_body"/>
          <p:cNvSpPr/>
          <p:nvPr/>
        </p:nvSpPr>
        <p:spPr>
          <a:xfrm>
            <a:off x="2926080" y="2868473"/>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Each estate cast one vote, so the two privileged estates outvote the Third.</a:t>
            </a:r>
            <a:endParaRPr lang="en-US" sz="1800" dirty="0"/>
          </a:p>
        </p:txBody>
      </p:sp>
      <p:sp>
        <p:nvSpPr>
          <p:cNvPr id="21" name="Shape 19"/>
          <p:cNvSpPr/>
          <p:nvPr/>
        </p:nvSpPr>
        <p:spPr>
          <a:xfrm>
            <a:off x="274320" y="3589934"/>
            <a:ext cx="8595360" cy="657454"/>
          </a:xfrm>
          <a:prstGeom prst="rect">
            <a:avLst/>
          </a:prstGeom>
          <a:solidFill>
            <a:srgbClr val="F5F5F5"/>
          </a:solidFill>
          <a:ln w="12700">
            <a:solidFill>
              <a:srgbClr val="F2F2F2"/>
            </a:solidFill>
            <a:prstDash val="solid"/>
          </a:ln>
        </p:spPr>
      </p:sp>
      <p:sp>
        <p:nvSpPr>
          <p:cNvPr id="22" name="Shape 20"/>
          <p:cNvSpPr/>
          <p:nvPr/>
        </p:nvSpPr>
        <p:spPr>
          <a:xfrm>
            <a:off x="274320" y="3589934"/>
            <a:ext cx="73152" cy="657454"/>
          </a:xfrm>
          <a:prstGeom prst="rect">
            <a:avLst/>
          </a:prstGeom>
          <a:solidFill>
            <a:srgbClr val="2A9D8F"/>
          </a:solidFill>
          <a:ln w="12700">
            <a:solidFill>
              <a:srgbClr val="2A9D8F"/>
            </a:solidFill>
            <a:prstDash val="solid"/>
          </a:ln>
        </p:spPr>
      </p:sp>
      <p:sp>
        <p:nvSpPr>
          <p:cNvPr id="23" name="bounded_body"/>
          <p:cNvSpPr/>
          <p:nvPr/>
        </p:nvSpPr>
        <p:spPr>
          <a:xfrm>
            <a:off x="457200" y="3589934"/>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deficit</a:t>
            </a:r>
            <a:endParaRPr lang="en-US" sz="1800" dirty="0"/>
          </a:p>
        </p:txBody>
      </p:sp>
      <p:sp>
        <p:nvSpPr>
          <p:cNvPr id="24" name="bounded_body"/>
          <p:cNvSpPr/>
          <p:nvPr/>
        </p:nvSpPr>
        <p:spPr>
          <a:xfrm>
            <a:off x="2926080" y="3589934"/>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 shortfall in which the government spends far more money than it takes in.</a:t>
            </a:r>
            <a:endParaRPr lang="en-US" sz="1800" dirty="0"/>
          </a:p>
        </p:txBody>
      </p:sp>
      <p:sp>
        <p:nvSpPr>
          <p:cNvPr id="25" name="Shape 23"/>
          <p:cNvSpPr/>
          <p:nvPr/>
        </p:nvSpPr>
        <p:spPr>
          <a:xfrm>
            <a:off x="274320" y="4302252"/>
            <a:ext cx="8595360" cy="512064"/>
          </a:xfrm>
          <a:prstGeom prst="rect">
            <a:avLst/>
          </a:prstGeom>
          <a:solidFill>
            <a:srgbClr val="FFEBEE"/>
          </a:solidFill>
          <a:ln w="12700">
            <a:solidFill>
              <a:srgbClr val="C0392B"/>
            </a:solidFill>
            <a:prstDash val="solid"/>
          </a:ln>
        </p:spPr>
      </p:sp>
      <p:sp>
        <p:nvSpPr>
          <p:cNvPr id="26" name="Shape 24"/>
          <p:cNvSpPr/>
          <p:nvPr/>
        </p:nvSpPr>
        <p:spPr>
          <a:xfrm>
            <a:off x="274320" y="4302252"/>
            <a:ext cx="64008" cy="512064"/>
          </a:xfrm>
          <a:prstGeom prst="rect">
            <a:avLst/>
          </a:prstGeom>
          <a:solidFill>
            <a:srgbClr val="C0392B"/>
          </a:solidFill>
          <a:ln w="12700">
            <a:solidFill>
              <a:srgbClr val="C0392B"/>
            </a:solidFill>
            <a:prstDash val="solid"/>
          </a:ln>
        </p:spPr>
      </p:sp>
      <p:sp>
        <p:nvSpPr>
          <p:cNvPr id="27"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Tip: These five terms name the middle class, the unfair advantages, the tax, the voting rule, and the money crisis.</a:t>
            </a:r>
            <a:endParaRPr lang="en-US" sz="14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Key Takeaways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320040" y="946861"/>
            <a:ext cx="310896" cy="310896"/>
          </a:xfrm>
          <a:prstGeom prst="ellipse">
            <a:avLst/>
          </a:prstGeom>
          <a:solidFill>
            <a:srgbClr val="145F58"/>
          </a:solidFill>
          <a:ln w="12700">
            <a:solidFill>
              <a:srgbClr val="145F58"/>
            </a:solidFill>
            <a:prstDash val="solid"/>
          </a:ln>
        </p:spPr>
      </p:sp>
      <p:sp>
        <p:nvSpPr>
          <p:cNvPr id="6" name="Text 4"/>
          <p:cNvSpPr/>
          <p:nvPr/>
        </p:nvSpPr>
        <p:spPr>
          <a:xfrm>
            <a:off x="320040" y="946861"/>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7" name="mllp_textfit_body"/>
          <p:cNvSpPr/>
          <p:nvPr/>
        </p:nvSpPr>
        <p:spPr>
          <a:xfrm>
            <a:off x="777240" y="704088"/>
            <a:ext cx="8092440" cy="79644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Old Regime split France into three estates, with privilege for the few.</a:t>
            </a:r>
            <a:endParaRPr lang="en-US" sz="1800" dirty="0"/>
          </a:p>
        </p:txBody>
      </p:sp>
      <p:sp>
        <p:nvSpPr>
          <p:cNvPr id="8" name="Shape 6"/>
          <p:cNvSpPr/>
          <p:nvPr/>
        </p:nvSpPr>
        <p:spPr>
          <a:xfrm>
            <a:off x="320040" y="1798168"/>
            <a:ext cx="310896" cy="310896"/>
          </a:xfrm>
          <a:prstGeom prst="ellipse">
            <a:avLst/>
          </a:prstGeom>
          <a:solidFill>
            <a:srgbClr val="145F58"/>
          </a:solidFill>
          <a:ln w="12700">
            <a:solidFill>
              <a:srgbClr val="145F58"/>
            </a:solidFill>
            <a:prstDash val="solid"/>
          </a:ln>
        </p:spPr>
      </p:sp>
      <p:sp>
        <p:nvSpPr>
          <p:cNvPr id="9" name="Text 7"/>
          <p:cNvSpPr/>
          <p:nvPr/>
        </p:nvSpPr>
        <p:spPr>
          <a:xfrm>
            <a:off x="320040" y="1798168"/>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0" name="mllp_textfit_body"/>
          <p:cNvSpPr/>
          <p:nvPr/>
        </p:nvSpPr>
        <p:spPr>
          <a:xfrm>
            <a:off x="777240" y="1555394"/>
            <a:ext cx="8092440" cy="79644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Third Estate was about 97% of France but paid most of the taxes.</a:t>
            </a:r>
            <a:endParaRPr lang="en-US" sz="1800" dirty="0"/>
          </a:p>
        </p:txBody>
      </p:sp>
      <p:sp>
        <p:nvSpPr>
          <p:cNvPr id="11" name="Shape 9"/>
          <p:cNvSpPr/>
          <p:nvPr/>
        </p:nvSpPr>
        <p:spPr>
          <a:xfrm>
            <a:off x="320040" y="2649474"/>
            <a:ext cx="310896" cy="310896"/>
          </a:xfrm>
          <a:prstGeom prst="ellipse">
            <a:avLst/>
          </a:prstGeom>
          <a:solidFill>
            <a:srgbClr val="145F58"/>
          </a:solidFill>
          <a:ln w="12700">
            <a:solidFill>
              <a:srgbClr val="145F58"/>
            </a:solidFill>
            <a:prstDash val="solid"/>
          </a:ln>
        </p:spPr>
      </p:sp>
      <p:sp>
        <p:nvSpPr>
          <p:cNvPr id="12" name="Text 10"/>
          <p:cNvSpPr/>
          <p:nvPr/>
        </p:nvSpPr>
        <p:spPr>
          <a:xfrm>
            <a:off x="320040" y="2649474"/>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3" name="mllp_textfit_body"/>
          <p:cNvSpPr/>
          <p:nvPr/>
        </p:nvSpPr>
        <p:spPr>
          <a:xfrm>
            <a:off x="777240" y="2406701"/>
            <a:ext cx="8092440" cy="79644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Debt, a deficit, and bad harvests forced the king to call the Estates-General.</a:t>
            </a:r>
            <a:endParaRPr lang="en-US" sz="1800" dirty="0"/>
          </a:p>
        </p:txBody>
      </p:sp>
      <p:sp>
        <p:nvSpPr>
          <p:cNvPr id="14" name="Shape 12"/>
          <p:cNvSpPr/>
          <p:nvPr/>
        </p:nvSpPr>
        <p:spPr>
          <a:xfrm>
            <a:off x="320040" y="3500780"/>
            <a:ext cx="310896" cy="310896"/>
          </a:xfrm>
          <a:prstGeom prst="ellipse">
            <a:avLst/>
          </a:prstGeom>
          <a:solidFill>
            <a:srgbClr val="145F58"/>
          </a:solidFill>
          <a:ln w="12700">
            <a:solidFill>
              <a:srgbClr val="145F58"/>
            </a:solidFill>
            <a:prstDash val="solid"/>
          </a:ln>
        </p:spPr>
      </p:sp>
      <p:sp>
        <p:nvSpPr>
          <p:cNvPr id="15" name="Text 13"/>
          <p:cNvSpPr/>
          <p:nvPr/>
        </p:nvSpPr>
        <p:spPr>
          <a:xfrm>
            <a:off x="320040" y="3500780"/>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6" name="mllp_textfit_body"/>
          <p:cNvSpPr/>
          <p:nvPr/>
        </p:nvSpPr>
        <p:spPr>
          <a:xfrm>
            <a:off x="777240" y="3258007"/>
            <a:ext cx="8092440" cy="79644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Vote by order let the two privileged estates outvote the Third Estate.</a:t>
            </a:r>
            <a:endParaRPr lang="en-US" sz="1800" dirty="0"/>
          </a:p>
        </p:txBody>
      </p:sp>
      <p:sp>
        <p:nvSpPr>
          <p:cNvPr id="17" name="Shape 15"/>
          <p:cNvSpPr/>
          <p:nvPr/>
        </p:nvSpPr>
        <p:spPr>
          <a:xfrm>
            <a:off x="320040" y="4352087"/>
            <a:ext cx="310896" cy="310896"/>
          </a:xfrm>
          <a:prstGeom prst="ellipse">
            <a:avLst/>
          </a:prstGeom>
          <a:solidFill>
            <a:srgbClr val="145F58"/>
          </a:solidFill>
          <a:ln w="12700">
            <a:solidFill>
              <a:srgbClr val="145F58"/>
            </a:solidFill>
            <a:prstDash val="solid"/>
          </a:ln>
        </p:spPr>
      </p:sp>
      <p:sp>
        <p:nvSpPr>
          <p:cNvPr id="18" name="Text 16"/>
          <p:cNvSpPr/>
          <p:nvPr/>
        </p:nvSpPr>
        <p:spPr>
          <a:xfrm>
            <a:off x="320040" y="4352087"/>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9" name="mllp_textfit_body"/>
          <p:cNvSpPr/>
          <p:nvPr/>
        </p:nvSpPr>
        <p:spPr>
          <a:xfrm>
            <a:off x="777240" y="4109314"/>
            <a:ext cx="8092440" cy="79644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Inequality, crisis, and new ideas together pushed France toward revolution.</a:t>
            </a:r>
            <a:endParaRPr lang="en-US" sz="18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Causes of the French Revolution</dc:title>
  <dc:subject>PptxGenJS Presentation</dc:subject>
  <dc:creator>More Lessons Less Planning</dc:creator>
  <cp:lastModifiedBy>More Lessons Less Planning</cp:lastModifiedBy>
  <cp:revision>1</cp:revision>
  <dcterms:created xsi:type="dcterms:W3CDTF">2026-08-04T19:25:14Z</dcterms:created>
  <dcterms:modified xsi:type="dcterms:W3CDTF">2026-08-04T19:25:14Z</dcterms:modified>
</cp:coreProperties>
</file>