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what a colony needs before it needs anything else: workers. Then say this lesson traces how the colony filled that need, and how the deal offered to workers changed completely between 1619 and 1705.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the difference between a historical argument and a proven fact. Students should be able to repeat the claim while also naming it as an interpretation.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legal capstone of the lesson. Everything from 1662, 1667, and the years after 1676 gets gathered here into a single statute.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this table against slide six's checklist - same four categories, completely different answers.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source-analysis skill slide - it prepares students for the Primary Source Spotlight in the Activity, which excerpts the 1705 statute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this slide by returning to the essential-question thread: the system was built and chosen, and it was resisted from the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thirty seconds on the next slide before explaining anything. Ask what they notice is printed versus handwritten.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silent time with the document first. Ask what looks pre-printed and what looks hand-filled before naming any of it.
Reference labels (point to these chart features when teaching): Pre-printed form text; Handwritten details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essential question: this system was built, chosen, and defended by people in law - and it was resisted by people from the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target four aloud. The Primary Source Spotlight and the final Part of the Activity both grade it directly.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problem before the solution: land is not the scarce resource in early Virginia, labor 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terms sit on the Activity Reference Guide. Make sure students can tell the SYSTEM (indentured servitude) apart from the DOCUMENT (an indenture).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students past 'servants got land' - most did not. The fifty acres went to the person who paid the passage fee.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baseline students will compare against later, when the same four categories look completely different under the 1705 slave code.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pivot point - status is not yet fixed by race in law. The next slide shows exactly how that changes.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These two laws are the legal machinery that makes slavery hereditary and permanent - everything after 1667 builds on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students flatten this into 'poor people vs. rich people.' Name the frontier war with Native nations as a real cause too, not just backdrop.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Bound Labor: How Servitude Became Slavery</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US History - Unit 2: Colonial America</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After the Rising: A New Labor Bargain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Many historians argue that Virginia's planters answered 1676 by widening the legal gap between poor white colonists and enslaved Africans.</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A widely held historians' interpretation, not a settled fact</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Poor white colonists gained new legal privileges over enslaved people; the two groups that had once fought side by side were pulled apart by law.</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This is an argument historians make about cause - not a fact this lesson proves outright.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Written Into Law: 1705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Slave Code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body of colonial laws that fixed the status of enslaved people and controlled their lives.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Chattel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Property that can be bought, sold, and passed down to heirs, like livestock or tools.</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Note: The 1705 act pulled decades of earlier rules into one consolidated slave code.</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Systems, Side by Side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Feature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Indentured Servitude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Slavery Under the 1705 Code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Length of service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fixed term, usually four to seven years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For life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Passed to children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 - status ended with the servant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Yes - passed from parent to child at birth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Access to court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Could sue for abuse or unpaid freedom dues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Very limited under the 1705 code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Legal status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person under contract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Treated as property that could be bought, sold, and inherited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One system had an end date built in. After 1705, the other did not.</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to Read a Law That Denies People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Name who wrote it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This is the language of enslavers and lawmakers, not of the people it describes.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Watch for the people erased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law that treats people as property still describes real people with real lives.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Note the year and the place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1705 Virginia statute reflects one colony's choices at one moment, not a universal rule.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Cross-check with other evidence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Court records, letters, and the archaeological record can confirm or complicate what a law claims.</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Tip: Ask who benefited from this law being written the way it was.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Refusing the System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Everyday resistance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Slowing down work on purpose.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Breaking tools or feigning illness.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Preserving language and family ties.</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Open resistance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Running away, alone or in groups.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Sabotaging crops or equipment.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Planning uprisings, at real risk.</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What the word covers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Resistance: many ways enslaved people opposed bondage, daily and in the open.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 single act ended the system.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They never simply accepted it.</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Colonial slave codes existed largely because lawmakers feared organized resistance.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Paper That Bound a Servant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Most contracts were pre-printed forms with blanks for names and dates.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merchant filled in the servant's name, county, and age by hand.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form named the term of years, the destination, and the ship.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sides signed, or made their mark, at the foot of the page.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surviving 1684 contract preserves what this paperwork looked like.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The next slide is a real servant contract from 1684.</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Contract from 1684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black-and-white scan of a single-sheet English servant indenture from 1684. Most of the sheet is dense printed legal type opening with the blackletter words This Indenture beside an engraved royal-arms ornament, and the printed text names King Charles the Second and an order of December 1682 about persons bound to serve in the plantations in America. Names, a home county, an age, a merchant, a destination, a term of years, a ship and a captain have been written into the printed blanks by hand in a seventeenth-century script that is only partly legible. Near the foot the printed text promises the servant meat, drink, apparel, lodging, washing and other necessaries for the term. The signing block is dated Anno Dom. 1684, carries the signature Benjamin Maple and a round dark wax seal at the right, and a printed line across the very bottom reads REDUCED PHOTOCOPY FROM MIDDLESEX HALL OF RECORDS, LONDON.">    </p:cNvPr>
          <p:cNvPicPr>
            <a:picLocks noChangeAspect="1"/>
          </p:cNvPicPr>
          <p:nvPr/>
        </p:nvPicPr>
        <p:blipFill>
          <a:blip r:embed="rId1"/>
          <a:stretch>
            <a:fillRect/>
          </a:stretch>
        </p:blipFill>
        <p:spPr>
          <a:xfrm>
            <a:off x="3559629" y="795528"/>
            <a:ext cx="2024743"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1684 servant contract: the terms were printed, the names written in.</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1619, Virginia law had not yet fixed a person's status by race.</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labor contract gave planters workers and paid land to financiers.</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1662 and 1667 made bondage hereditary and ended the baptism escape.</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Historians argue planters widened the legal gap after 1676.</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1705 slave code classified enslaved people as legal property.</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Enslaved people resisted this system from its earliest years.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English colonies first filled their labor needs from Europe.</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how new laws made slavery last for life and pass to children.</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historians link Bacon's Rebellion to the laws that followed.</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a 1705 Virginia law and identify what it made legal.</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enslaved people resisted a system people chose to build.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Land Without Workers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Tobacco needed constant hand labor to plant, weed, and cure 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England could not simply order colonists to cross an ocean and work for free.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Planters needed workers who would labor for years, not months.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Most poor English families could not pay their own way across the Atlantic.</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Investors needed a system to move workers overseas and profit.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Tobacco was profitable only if someone else did the exhausting labor of growing it.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Paying for the Voyage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Indentured Servitude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labor system in which a person works a fixed number of years to repay the cost of passage.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Indenture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signed contract that bound a worker to a master for an agreed number of years.</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'Indenture' comes from the jagged cut once used to match the two halves of a contract.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Reward Was Land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headright system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headright: a grant of fifty colonial acres for a worker's ocean passage.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Paying for one worker earned fifty acres; for ten, five hundred.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land went to whoever paid, not the worker who crossed.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Who actually profited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Planters who paid many passages built large holdings.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worker who finished the term still needed land of their own.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system rewarded whoever had capital, not whoever did the labor.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headright system paid land to whoever financed the voyage, not to the worker who made it.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Life Under a Labor Contract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Freedom Dues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corn, money, and goods a master owed a servant at the end of the contract.</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Room, food, and clothing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master had to provide these for the length of the term, though enforcement varied widely.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Access to court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servant could sue a master in county court for abuse or for withheld freedom dues.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fixed end date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Most terms ran four to seven years, after which the servant was legally free.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A servant's contract had an end date. That single fact matters on the slides ahead.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Africans in Virginia Before the Codes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1619 an English ship sold about twenty captive Africans in Virginia.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Virginia law had not yet tied lifelong bondage to a person's race.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Some gained freedom, later owning land and even servants of their own.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master could free an enslaved person through manumission.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Manumission: the formal legal act where an owner released a person from slavery.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Individual cases could turn out very differently from one another.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Anthony Johnson, a free Black Virginian, owned land and held servants of his own by the 1650s.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Law Turns a Corner: 1662 and 1667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1662: Status follows the mother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child's status now followed the mother, not the father.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Hereditary meant passed from parent to child, not earned, chosen, or agreed to.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child born to an enslaved mother was enslaved too.</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1667: Baptism no longer freed you</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baptized Christian could still be held in bondage.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act said baptism did not change enslaved status.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law closed a path some had used toward freedom.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Two laws, five years apart, each closed a path out of bondage that had existed before.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1676: A Rising of the Landless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Bacon's Rebellion: in 1676 colonists and servants attacked the government.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Nathaniel Bacon, a wealthy planter, led the rebels against Governor Berkeley.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rebels burned Jamestown and briefly forced the governor to flee.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Enslaved and free Black Virginians fought alongside poor white colonists.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rebellion collapsed after Bacon died of dysentery later that same year.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 rebellion's causes were tangled - frontier conflict with Native nations, land hunger, and anger at the governor all played a part.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Bound Labor: How Servitude Became Slavery</dc:title>
  <dc:subject>PptxGenJS Presentation</dc:subject>
  <dc:creator>More Lessons Less Planning</dc:creator>
  <cp:lastModifiedBy>More Lessons Less Planning</cp:lastModifiedBy>
  <cp:revision>1</cp:revision>
  <dcterms:created xsi:type="dcterms:W3CDTF">2026-08-24T02:43:17Z</dcterms:created>
  <dcterms:modified xsi:type="dcterms:W3CDTF">2026-08-24T02:43:17Z</dcterms:modified>
</cp:coreProperties>
</file>