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how long students think it took Germany to defeat France in 1940. Most guess a year or more. The answer is six weeks, and that gap is the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the whole lesson rests on. If students accept that France had more tanks, they have to look for a different explanation.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table up a moment. The attack into Belgium was the diversion, and the Allies walked into it on day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left column is the combined-arms slide in action. Air, infantry, and engineers each did a job the tanks could not do alone.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shaded wedge running west from Sedan is the breakthrough. This is the situation on 16 May, one day after the telegram students will read in Activity Part 4.
Reference labels (point to these chart features when teaching): Sedan on the Meuse; German salient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west rather than driving on Paris is the decision that wins the campaign. Ask students why the capital was the wrong target.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this beside the previous map in your head. Five days separate them, and in those five days the wedge reached the sea and split the Allied armies in two.
Reference labels (point to these chart features when teaching): Abbeville on the coast; Armies cut off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halt order is one of the most argued-about decisions of the war. Present it as a decision, not a mystery, and move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back at the two maps when you teach salient. Students have already seen one grow; now it gets a name.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abstract idea students find hardest and remember longest. Use a relay-race image: it does not matter how fast you run if the baton arrives late.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how little of the campaign is left after Dunkirk. The decisive work was done in the first ten days.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target five. The whole lesson is built to make that sentence something students can defend with evidence rather than repeat.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sentence students must be able to defend in Activity Part 5. Have them read the callout aloud together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quotation aloud once. Then ask what a doctor's word for a rupture is doing in a diplomatic telegram, and what it tells you about how the breakthrough looked from Paris.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takeaway students will use in Activity Part 5. Committing to one out loud makes the written response much easier to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puzzle before explaining it. Students who believe France was simply weak will not understand anything that follows.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blitzkrieg out loud and then say combined arms out loud. The second word is what the first word actually means.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arrive believing the Maginot Line failed. It did exactly what it was built to do. The failure was in what it was not built to cover.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Ardennes was not undefended because nobody noticed it. It was lightly defended because the French judged it unusable at scale, and that judgment was written into the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Trace two things with a finger: the hatched Maginot Line running up the German border and stopping, and the red dashed German arrow that goes through the Ardennes and out to the Channel. The blue Allied arrows go the other way, north into Belgium.
Reference labels (point to these chart features when teaching): Maginot Line; Ardennes Forest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panzer division is the key idea here. Grouping the parts under one commander is what let them move at one speed.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of the three cards a modern army could copy most easily. Radio is the cheap one, and it is the one France had least of.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Blitzkrieg and the Fall of France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Why the Bigger Army Lost in Six Weeks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Numbers Were Not the Problem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2455164"/>
          </a:xfrm>
          <a:prstGeom prst="rect">
            <a:avLst/>
          </a:prstGeom>
          <a:solidFill>
            <a:srgbClr val="F5F5F5"/>
          </a:solidFill>
          <a:ln w="12700">
            <a:solidFill>
              <a:srgbClr val="DDDDDD"/>
            </a:solidFill>
            <a:prstDash val="solid"/>
          </a:ln>
        </p:spPr>
      </p:sp>
      <p:sp>
        <p:nvSpPr>
          <p:cNvPr id="6" name="Text 4"/>
          <p:cNvSpPr/>
          <p:nvPr/>
        </p:nvSpPr>
        <p:spPr>
          <a:xfrm>
            <a:off x="274320" y="927933"/>
            <a:ext cx="4206240" cy="1423995"/>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2,400</a:t>
            </a:r>
            <a:endParaRPr lang="en-US" sz="4000" dirty="0"/>
          </a:p>
        </p:txBody>
      </p:sp>
      <p:sp>
        <p:nvSpPr>
          <p:cNvPr id="7" name="bounded_body"/>
          <p:cNvSpPr/>
          <p:nvPr/>
        </p:nvSpPr>
        <p:spPr>
          <a:xfrm>
            <a:off x="347472" y="2351928"/>
            <a:ext cx="4059936" cy="73654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German tanks committed in the West</a:t>
            </a:r>
            <a:endParaRPr lang="en-US" sz="1800" dirty="0"/>
          </a:p>
        </p:txBody>
      </p:sp>
      <p:sp>
        <p:nvSpPr>
          <p:cNvPr id="8" name="Shape 6"/>
          <p:cNvSpPr/>
          <p:nvPr/>
        </p:nvSpPr>
        <p:spPr>
          <a:xfrm>
            <a:off x="4663440" y="731520"/>
            <a:ext cx="4206240" cy="2455164"/>
          </a:xfrm>
          <a:prstGeom prst="rect">
            <a:avLst/>
          </a:prstGeom>
          <a:solidFill>
            <a:srgbClr val="F5F5F5"/>
          </a:solidFill>
          <a:ln w="12700">
            <a:solidFill>
              <a:srgbClr val="DDDDDD"/>
            </a:solidFill>
            <a:prstDash val="solid"/>
          </a:ln>
        </p:spPr>
      </p:sp>
      <p:sp>
        <p:nvSpPr>
          <p:cNvPr id="9" name="Text 7"/>
          <p:cNvSpPr/>
          <p:nvPr/>
        </p:nvSpPr>
        <p:spPr>
          <a:xfrm>
            <a:off x="4663440" y="927933"/>
            <a:ext cx="4206240" cy="1423995"/>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3,000+</a:t>
            </a:r>
            <a:endParaRPr lang="en-US" sz="4000" dirty="0"/>
          </a:p>
        </p:txBody>
      </p:sp>
      <p:sp>
        <p:nvSpPr>
          <p:cNvPr id="10" name="bounded_body"/>
          <p:cNvSpPr/>
          <p:nvPr/>
        </p:nvSpPr>
        <p:spPr>
          <a:xfrm>
            <a:off x="4736592" y="2351928"/>
            <a:ext cx="4059936" cy="73654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French tanks available in May 1940</a:t>
            </a:r>
            <a:endParaRPr lang="en-US" sz="1800" dirty="0"/>
          </a:p>
        </p:txBody>
      </p:sp>
      <p:sp>
        <p:nvSpPr>
          <p:cNvPr id="11" name="Shape 9"/>
          <p:cNvSpPr/>
          <p:nvPr/>
        </p:nvSpPr>
        <p:spPr>
          <a:xfrm>
            <a:off x="274320" y="3296412"/>
            <a:ext cx="8595360" cy="914400"/>
          </a:xfrm>
          <a:prstGeom prst="rect">
            <a:avLst/>
          </a:prstGeom>
          <a:solidFill>
            <a:srgbClr val="F5F5F5"/>
          </a:solidFill>
          <a:ln w="12700">
            <a:solidFill>
              <a:srgbClr val="F2F2F2"/>
            </a:solidFill>
            <a:prstDash val="solid"/>
          </a:ln>
        </p:spPr>
      </p:sp>
      <p:sp>
        <p:nvSpPr>
          <p:cNvPr id="12" name="bounded_body"/>
          <p:cNvSpPr/>
          <p:nvPr/>
        </p:nvSpPr>
        <p:spPr>
          <a:xfrm>
            <a:off x="457200" y="3296412"/>
            <a:ext cx="8229600" cy="45720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Germany: Massed its tanks in ten panzer divisions and struck one point</a:t>
            </a:r>
            <a:endParaRPr lang="en-US" sz="1750" dirty="0"/>
          </a:p>
        </p:txBody>
      </p:sp>
      <p:sp>
        <p:nvSpPr>
          <p:cNvPr id="13" name="Shape 11"/>
          <p:cNvSpPr/>
          <p:nvPr/>
        </p:nvSpPr>
        <p:spPr>
          <a:xfrm>
            <a:off x="320040" y="3753612"/>
            <a:ext cx="8503920" cy="0"/>
          </a:xfrm>
          <a:prstGeom prst="line">
            <a:avLst/>
          </a:prstGeom>
          <a:noFill/>
          <a:ln w="6350">
            <a:solidFill>
              <a:srgbClr val="F2F2F2"/>
            </a:solidFill>
            <a:prstDash val="solid"/>
          </a:ln>
        </p:spPr>
      </p:sp>
      <p:sp>
        <p:nvSpPr>
          <p:cNvPr id="14" name="bounded_body"/>
          <p:cNvSpPr/>
          <p:nvPr/>
        </p:nvSpPr>
        <p:spPr>
          <a:xfrm>
            <a:off x="457200" y="37536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France: Spread its tanks along the front to support the infantry</a:t>
            </a:r>
            <a:endParaRPr lang="en-US" sz="1800" dirty="0"/>
          </a:p>
        </p:txBody>
      </p:sp>
      <p:sp>
        <p:nvSpPr>
          <p:cNvPr id="15" name="Shape 13"/>
          <p:cNvSpPr/>
          <p:nvPr/>
        </p:nvSpPr>
        <p:spPr>
          <a:xfrm>
            <a:off x="274320" y="4302252"/>
            <a:ext cx="8595360" cy="512064"/>
          </a:xfrm>
          <a:prstGeom prst="rect">
            <a:avLst/>
          </a:prstGeom>
          <a:solidFill>
            <a:srgbClr val="FFEBEE"/>
          </a:solidFill>
          <a:ln w="12700">
            <a:solidFill>
              <a:srgbClr val="C0392B"/>
            </a:solidFill>
            <a:prstDash val="solid"/>
          </a:ln>
        </p:spPr>
      </p:sp>
      <p:sp>
        <p:nvSpPr>
          <p:cNvPr id="16" name="Shape 14"/>
          <p:cNvSpPr/>
          <p:nvPr/>
        </p:nvSpPr>
        <p:spPr>
          <a:xfrm>
            <a:off x="274320" y="4302252"/>
            <a:ext cx="64008" cy="512064"/>
          </a:xfrm>
          <a:prstGeom prst="rect">
            <a:avLst/>
          </a:prstGeom>
          <a:solidFill>
            <a:srgbClr val="C0392B"/>
          </a:solidFill>
          <a:ln w="12700">
            <a:solidFill>
              <a:srgbClr val="C0392B"/>
            </a:solidFill>
            <a:prstDash val="solid"/>
          </a:ln>
        </p:spPr>
      </p:sp>
      <p:sp>
        <p:nvSpPr>
          <p:cNvPr id="1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France did not lose for lack of tanks. It had more of them, but fewer modern aircraft.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May 10-15, 1940: Six Days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Date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Happened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Why It Mattered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May 10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Germany invades Belgium, the Netherlands, and Luxembourg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best Allied armies march north to meet the attack</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May 12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Seven panzer divisions reach the Meuse River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main German attack arrives where nobody expected it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May 13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 troops cross the Meuse at Sedan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French line is broken at its weakest point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May 14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Stukas and armor break up French counter-attacks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France cannot close the gap that has just been torn in its line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May 15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breach widens into open country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French Premier telephones London for aircraft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decisive break came on day four of a six-week campaign.</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May 13: The Meuse at Sedan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Germany Crossed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Stukas bombed French gun positions for hours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Infantry crossed the Meuse in rubber boats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Engineers built bridges for the tanks by nightfall</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France Could Not Recover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French artillery crews had been driven from their guns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Counter-attacks were ordered too late to arrive together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Reserves were far away and moving on foot or by rail</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Did You Know: The German bridgehead at Sedan was built and reinforced in a single day.</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Breakthrough, 16 May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ur situation map of northwestern France dated 16 May 1940: a pink shaded wedge pushes west out of Sedan on the Meuse River and reaches toward Montcornet and Laon, with German commanders Guderian, Reinhardt, Kleist and Hoth named in red boxes; the Allied front line runs in heavy blue through Belgium from Antwerp south to Namur.">    </p:cNvPr>
          <p:cNvPicPr>
            <a:picLocks noChangeAspect="1"/>
          </p:cNvPicPr>
          <p:nvPr/>
        </p:nvPicPr>
        <p:blipFill>
          <a:blip r:embed="rId1"/>
          <a:stretch>
            <a:fillRect/>
          </a:stretch>
        </p:blipFill>
        <p:spPr>
          <a:xfrm>
            <a:off x="2244393" y="795528"/>
            <a:ext cx="4655214"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Military Academy atlas map, 16 May 1940.</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Race to the Channel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 armor turned west instead of south toward Paris.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panzer divisions covered more than 150 miles in a week.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reached the English Channel near Abbeville on May 20.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Allied armies in Belgium were cut off from the rest of France.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More than a million Allied soldiers were trapped in the north.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Cutting an army off from its supply is faster than destroying it in battle.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Channel Reached, 21 May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ur situation map of northwestern France dated 21 May 1940: a pink shaded corridor now runs from Sedan west to Abbeville on the English Channel, enclosing the Belgian army, the British Expeditionary Force and the French First Army in a pocket around Dunkirk and Lille; a British counter-attack near Arras is marked Frankforce.">    </p:cNvPr>
          <p:cNvPicPr>
            <a:picLocks noChangeAspect="1"/>
          </p:cNvPicPr>
          <p:nvPr/>
        </p:nvPicPr>
        <p:blipFill>
          <a:blip r:embed="rId1"/>
          <a:stretch>
            <a:fillRect/>
          </a:stretch>
        </p:blipFill>
        <p:spPr>
          <a:xfrm>
            <a:off x="2244393" y="795528"/>
            <a:ext cx="4655214"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Military Academy atlas map, 21 May 1940.</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Dunkirk, May 26 to June 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pocket closes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trapped armies fall back on the port of Dunkirk</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armor halts (May 24)</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 tanks stop for three days to rest and secure their flanks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evacuation runs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Warships and civilian craft lift troops from the beaches and the mole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equipment stays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About 338,000 troops reach Britain, leaving their heavy weapons behind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Dunkirk saved soldiers, not an army. Almost every vehicle and gun was abandoned.</a:t>
            </a:r>
            <a:endParaRPr lang="en-US" sz="14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the Collapse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Salient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bulge pushed into an enemy line, exposed on both sides but hard to cut off once it keeps moving</a:t>
            </a:r>
            <a:endParaRPr lang="en-US" sz="17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Encirclement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Surrounding an enemy force by cutting it off from supply and retreat instead of destroying it head-on</a:t>
            </a:r>
            <a:endParaRPr lang="en-US" sz="17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Armistice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agreement to stop fighting; France signed one with Germany on June 22, 1940</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A salient is exactly what the German breakthrough looked like from May 13 onward.</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French Command Could Not Keep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Orders Took Too Long</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French headquarters had no radio link to many units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Written orders travelled by motorcycle courier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An order could take a day or more to reach the front</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The Map Was Always Wrong</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By the time a report arrived, the panzers had moved on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Commanders planned against positions that no longer existed</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Decisions Came Too Late</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Counter-attacks were ordered piece by piece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Units arrived separately and were beaten separately</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Key Concept: Germany was not making better decisions. It was making them faster.</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June 1940: The End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Date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Event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Result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June 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Dunkirk evacuation ends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333333"/>
                          </a:solidFill>
                          <a:latin typeface="Arial" pitchFamily="34" charset="0"/>
                          <a:ea typeface="Arial" pitchFamily="34" charset="-122"/>
                          <a:cs typeface="Arial" pitchFamily="34" charset="-120"/>
                        </a:rPr>
                        <a:t>About 338,000 Allied troops are safe in Britain without equipment</a:t>
                      </a:r>
                      <a:endParaRPr lang="en-US" sz="130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June 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Germany attacks south across the Somme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remaining French armies face the panzers alone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June 10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Italy declares war on France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France now fights on a second front in the south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June 14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 troops enter Paris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French government has already left the city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June 22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France signs an armistice at Compiegne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Germany occupies the north and the Atlantic coast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Six weeks, May 10 to the June 22 armistice - and about 60,000 French and 27,000 German soldiers killed, plus thousands of civilians.</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blitzkrieg combined: massed armor, air support, radio, and speed.</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Maginot Line was bypassed rather than broken in May 1940.</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German advance from Sedan on May 13 to the English Channel on May 20.</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an American ambassador's telegram describing the German breakthrough.</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France lost to tempo and concentration rather than to numbers.</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Tempo and Concentration, Not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France Had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More tanks than Germany committed in the West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large trained army and strong border forts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plan built for the war it expected to fight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Germany Did With Less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Massed its armor at one point instead of spreading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Replaced slow artillery with aircraft over the battlefield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Moved faster than French orders could be written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France was beaten by tempo and concentration, not by numbers.</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Ambassador Saw, May 15,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The French counter-attacks against the German hernia in the Sedan region had not succeeded . . . On the contrary, the hernia was growing hour by hour.</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William C. Bullitt, U.S. Ambassador to France, telegram of May 15, 1940</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hernia is a bulge that tears through a wall. Bullitt is describing the salient at Sedan.</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Remember: You will read a longer passage from this same telegram in Activity Part 4.</a:t>
            </a:r>
            <a:endParaRPr lang="en-US" sz="1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Blitzkrieg was combined arms plus speed, not a secret weapon.</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Maginot Line was bypassed through the Ardennes, not broken.</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Meuse crossing at Sedan on May 13 decided the campaign in four days.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drive to the Channel cut the Allied armies in two by May 20.</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France had more tanks and still lost: Germany concentrated and moved faster.</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France in 1940: What Everyone Expected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France had one of the largest armies in Western Europe in May 1940.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French planners expected a slow war of trenches like 1914-1918.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believed defense was stronger than attack.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invaded France, Belgium, the Netherlands, and Luxembourg on May 10.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France signed an armistice six weeks later, on June 22, 1940.</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question is not why France was weak. It is why a strong army collapsed.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Four Words Before the Invasion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Blitzkrieg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way of attacking built on speed and concentration, using armor, aircraft, and radio together to break through at one point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Combined arms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Tanks, aircraft, infantry, and artillery fighting as one team instead of operating separately</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Maginot Line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belt of French concrete forts along the German border, built after 1918 to stop another invasion</a:t>
            </a:r>
            <a:endParaRPr lang="en-US" sz="17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Ardennes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hilly, wooded region in Belgium and Luxembourg that French planners judged too rough for large tank forces</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Blitzkrieg was not a secret weapon. It was ordinary weapons used together at one point.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Maginot Line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It Was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belt of concrete forts along the French border with Germany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Built through the 1930s at enormous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Designed so any attack there would be slow and expensive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It Did Not Cover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line stopped near the Belgian border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France would not fortify the frontier of an ally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German breakthrough went around it, not through 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Maginot Line was bypassed, not broken. Most forts held until the armistice.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Ardennes: The Gap Everyone Discounted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Ardennes is hilly, wooded country in Belgium and Luxembourg.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French planners called it impassable for large tank forces.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Only weak French units were posted behind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sent seven panzer divisions through it in May 1940.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German column of vehicles stretched back more than 100 miles.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gap was not a hole in the map. It was a hole in the plan.</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Allied and German Plans, May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ur campaign map of northwestern Europe in 1940: a hatched blue band labelled MAGINOT LINE runs up the French border with Germany and stops short of Belgium; the shaded ARDENNES FOREST sits in the gap above it; a heavy red dashed arrow runs west through the Ardennes past Sedan to the English Channel, while blue dashed arrows run north-east from France into Belgium.">    </p:cNvPr>
          <p:cNvPicPr>
            <a:picLocks noChangeAspect="1"/>
          </p:cNvPicPr>
          <p:nvPr/>
        </p:nvPicPr>
        <p:blipFill>
          <a:blip r:embed="rId1"/>
          <a:stretch>
            <a:fillRect/>
          </a:stretch>
        </p:blipFill>
        <p:spPr>
          <a:xfrm>
            <a:off x="2244393" y="795528"/>
            <a:ext cx="4655214"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Military Academy atlas map, 1940.</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the Machine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Sedan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town on the Meuse River in France where German armor crossed on May 13, 1940 and broke the French line</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Panzer division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German unit that grouped tanks, motorized infantry, and artillery under one commander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Close air support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Aircraft attacking troops and guns on the battlefield in place of slow-moving artillery</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A panzer division was an organization chart before it was a weapon.</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Blitzkrieg Actually Combined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Concentration</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Tanks massed in panzer divisions at one narrow point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France spread most of its tanks along the whole front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Germany struck one place with everything it had</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Air Instead of Artillery</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Stuka dive-bombers attacked French guns and bunkers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Aircraft moved forward as fast as the tanks did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Heavy artillery took hours or days to move up</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Radio and Tempo</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Every German tank company could be reached by radio</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Orders changed while the attack was still moving</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French orders often arrived by messenger or telephone</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Key Concept: Speed was the weapon. Every part of the system existed to keep moving.</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Blitzkrieg and the Fall of France</dc:title>
  <dc:subject>PptxGenJS Presentation</dc:subject>
  <dc:creator>More Lessons Less Planning</dc:creator>
  <cp:lastModifiedBy>More Lessons Less Planning</cp:lastModifiedBy>
  <cp:revision>1</cp:revision>
  <dcterms:created xsi:type="dcterms:W3CDTF">2026-08-02T09:50:23Z</dcterms:created>
  <dcterms:modified xsi:type="dcterms:W3CDTF">2026-08-02T09:50:23Z</dcterms:modified>
</cp:coreProperties>
</file>