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notesMasterIdLst>
    <p:notesMasterId r:id="rId23"/>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notesMaster" Target="notesMasters/notesMaster1.xml"/><Relationship Id="rId24" Type="http://schemas.openxmlformats.org/officeDocument/2006/relationships/presProps" Target="presProps.xml"/><Relationship Id="rId25" Type="http://schemas.openxmlformats.org/officeDocument/2006/relationships/viewProps" Target="viewProps.xml"/><Relationship Id="rId26" Type="http://schemas.openxmlformats.org/officeDocument/2006/relationships/theme" Target="theme/theme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with the headline: in August 2024 a federal judge ruled that Google illegally maintained a search monopoly - the biggest tech antitrust verdict since Microsoft in 2001. At the same time the DOJ is suing Apple, the FTC is suing Amazon, and the FTC is suing Meta. Today we look at all four cases through the four features of monopoly from TK 22.</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the DOJ Apple suit. Stress the central allegation: Apple uses the iPhone walled garden to lock developers + users in and exclude rival app stores, rival messaging, rival smartwatches.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Display the chart. Walk the two bars: standard 30% rate (developer keeps $70) and small-developer 15% rate (developer keeps $85). This is the economic engine of the App Store and the central issue in Epic v. Apple and EU DMA enforcement.
Reference labels (point to these chart features when teaching): Chart 2</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the FTC Amazon suit. Stress that Amazon is BOTH a retailer (selling Amazon Basics) AND a marketplace (hosting third-party sellers). The conflict of interest is the central FTC allegation.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the FTC Meta suit. Stress this is a Clayton Act Section 7 case (anticompetitive merger), not Sherman Section 2 (monopolization). The FTC argues the 2012 Instagram and 2014 WhatsApp acquisitions should be UNDONE.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Display the chart. Walk the four bars: Instagram 2012 ($1B), WhatsApp 2014 ($19B), Oculus 2014 ($2B), CTRL-Labs 2019 ($1B). The Instagram and WhatsApp bars are the FTC's killer-acquisition targets.
Reference labels (point to these chart features when teaching): Chart 3</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the four bullets. Stress this is the THEORETICAL difference between Big Tech monopolies and the Standard Oil / AT&amp;T era monopolies. Classical antitrust assumed entry would erode monopoly rents; Big Tech is the case where entry does NOT erode them.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the three remedy approaches. Stress that no single remedy fits all four cases. Google search needs interoperability + ban on default-search payments. Meta needs structural. Amazon needs behavioral + interoperability.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the EU DMA. Stress that the EU has already DONE what the U.S. is litigating. Apple allows third-party app stores in the EU but not the U.S. The EU experiment shows what each remedy would look like in practice.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Drill these three terms. The next slides have self-preferencing + killer acquisition + interoperability.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Drill these three terms. They appear in the Final Memo.</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three targets aloud. Target 1 reuses the TK 22 four-features model and stretches it across four companies. Target 2 is the new digital-monopoly concept (network effects). Target 3 is the synthesis - the Final Recommendation Memo at the end of the activity.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Drill these three terms. They appear in the Final Memo when students recommend a remedy.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Synthesize the lesson. The four-features model still applies. Network effects are the new entry barrier. New remedies (interoperability, data portability) are emerging alongside classical breakup.</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the four cases. Stress that the August 2024 Google ruling is the FIRST major Big Tech verdict - and the government won. Frame the other three cases as inheriting momentum from the Google ruling.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One-slide recap. Stress that the four-features model is unchanged. What changes in Big Tech is the BARRIER (network effects instead of venue exclusivity contracts).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Define network effects. Define two-sided markets. Stress that in classical economics, barriers to entry EVENTUALLY erode. In digital platforms with network effects, barriers GET STRONGER as the platform grows - this is the structural challenge.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the four headline shares. Stress these are CORE market shares - each company has lower share in adjacent markets. The market-definition fight from TK 25 returns: DOJ/FTC want narrow definitions where shares are monopoly-level; defense wants broad definitions.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Display the chart full-bleed. Have students read each bar aloud. Anchor the shares - these are the numbers used in the DOJ/FTC complaints to argue Feature 1 (one seller) of monopoly is met.
Reference labels (point to these chart features when teaching): Chart 1</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the August 2024 ruling. Stress this is the FIRST major Big Tech verdict. The court found Google's default-search payments to Apple, Samsung, and Mozilla illegally excluded competitors. Remedies phase is 2025.</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the three reasons Google won the search monopoly. Stress that network effects ALONE would not lock in 90% share - the default-search payments are what made the lock-in durable.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slideLayout" Target="../slideLayouts/slideLayout1.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slideLayout" Target="../slideLayouts/slideLayout1.xml"/><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457200" y="1371600"/>
            <a:ext cx="8229600" cy="1463040"/>
          </a:xfrm>
          <a:prstGeom prst="rect">
            <a:avLst/>
          </a:prstGeom>
          <a:noFill/>
          <a:ln/>
        </p:spPr>
        <p:txBody>
          <a:bodyPr wrap="square" rtlCol="0" anchor="ctr"/>
          <a:lstStyle/>
          <a:p>
            <a:pPr algn="ctr" indent="0" marL="0">
              <a:buNone/>
            </a:pPr>
            <a:r>
              <a:rPr lang="en-US" sz="3800" b="1" dirty="0">
                <a:solidFill>
                  <a:srgbClr val="FFFFFF"/>
                </a:solidFill>
                <a:latin typeface="Trebuchet MS" pitchFamily="34" charset="0"/>
                <a:ea typeface="Trebuchet MS" pitchFamily="34" charset="-122"/>
                <a:cs typeface="Trebuchet MS" pitchFamily="34" charset="-120"/>
              </a:rPr>
              <a:t>Big Tech Antitrust - Google Apple Amazon Meta</a:t>
            </a:r>
            <a:endParaRPr lang="en-US" sz="3800" dirty="0"/>
          </a:p>
        </p:txBody>
      </p:sp>
      <p:sp>
        <p:nvSpPr>
          <p:cNvPr id="3" name="Text 1"/>
          <p:cNvSpPr/>
          <p:nvPr/>
        </p:nvSpPr>
        <p:spPr>
          <a:xfrm>
            <a:off x="457200" y="2926080"/>
            <a:ext cx="8229600" cy="457200"/>
          </a:xfrm>
          <a:prstGeom prst="rect">
            <a:avLst/>
          </a:prstGeom>
          <a:noFill/>
          <a:ln/>
        </p:spPr>
        <p:txBody>
          <a:bodyPr wrap="square" rtlCol="0" anchor="ctr"/>
          <a:lstStyle/>
          <a:p>
            <a:pPr algn="ctr" indent="0" marL="0">
              <a:buNone/>
            </a:pPr>
            <a:r>
              <a:rPr lang="en-US" sz="1800" i="1" dirty="0">
                <a:solidFill>
                  <a:srgbClr val="FFFFFF"/>
                </a:solidFill>
                <a:latin typeface="Arial" pitchFamily="34" charset="0"/>
                <a:ea typeface="Arial" pitchFamily="34" charset="-122"/>
                <a:cs typeface="Arial" pitchFamily="34" charset="-120"/>
              </a:rPr>
              <a:t>How the U.S. government is suing the four biggest tech companies on Earth - and what the 2024 Google search verdict actually means.</a:t>
            </a:r>
            <a:endParaRPr lang="en-US" sz="1800" dirty="0"/>
          </a:p>
        </p:txBody>
      </p:sp>
      <p:sp>
        <p:nvSpPr>
          <p:cNvPr id="4" name="Shape 2"/>
          <p:cNvSpPr/>
          <p:nvPr/>
        </p:nvSpPr>
        <p:spPr>
          <a:xfrm>
            <a:off x="0" y="4942332"/>
            <a:ext cx="9144000" cy="109728"/>
          </a:xfrm>
          <a:prstGeom prst="rect">
            <a:avLst/>
          </a:prstGeom>
          <a:solidFill>
            <a:srgbClr val="2A9D8F"/>
          </a:solidFill>
          <a:ln w="12700">
            <a:solidFill>
              <a:srgbClr val="2A9D8F"/>
            </a:solidFill>
            <a:prstDash val="solid"/>
          </a:ln>
        </p:spPr>
      </p:sp>
      <p:sp>
        <p:nvSpPr>
          <p:cNvPr id="5" name="Shape 3"/>
          <p:cNvSpPr/>
          <p:nvPr/>
        </p:nvSpPr>
        <p:spPr>
          <a:xfrm>
            <a:off x="0" y="5052060"/>
            <a:ext cx="9144000" cy="91440"/>
          </a:xfrm>
          <a:prstGeom prst="rect">
            <a:avLst/>
          </a:prstGeom>
          <a:solidFill>
            <a:srgbClr val="E8735A"/>
          </a:solidFill>
          <a:ln w="12700">
            <a:solidFill>
              <a:srgbClr val="E8735A"/>
            </a:solidFill>
            <a:prstDash val="solid"/>
          </a:ln>
        </p:spPr>
      </p:sp>
      <p:sp>
        <p:nvSpPr>
          <p:cNvPr id="6" name="Text 4"/>
          <p:cNvSpPr/>
          <p:nvPr/>
        </p:nvSpPr>
        <p:spPr>
          <a:xfrm>
            <a:off x="0" y="4741164"/>
            <a:ext cx="9144000" cy="219456"/>
          </a:xfrm>
          <a:prstGeom prst="rect">
            <a:avLst/>
          </a:prstGeom>
          <a:noFill/>
          <a:ln/>
        </p:spPr>
        <p:txBody>
          <a:bodyPr wrap="square" rtlCol="0" anchor="ctr"/>
          <a:lstStyle/>
          <a:p>
            <a:pPr algn="ctr" indent="0" marL="0">
              <a:buNone/>
            </a:pPr>
            <a:r>
              <a:rPr lang="en-US" sz="900" dirty="0">
                <a:solidFill>
                  <a:srgbClr val="FFFFFF"/>
                </a:solidFill>
                <a:latin typeface="Arial" pitchFamily="34" charset="0"/>
                <a:ea typeface="Arial" pitchFamily="34" charset="-122"/>
                <a:cs typeface="Arial" pitchFamily="34" charset="-120"/>
              </a:rPr>
              <a:t>© More Lessons Less Planning  |  morelessonslessplanning.com</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350" b="1" dirty="0">
                <a:solidFill>
                  <a:srgbClr val="FFFFFF"/>
                </a:solidFill>
                <a:latin typeface="Trebuchet MS" pitchFamily="34" charset="0"/>
                <a:ea typeface="Trebuchet MS" pitchFamily="34" charset="-122"/>
                <a:cs typeface="Trebuchet MS" pitchFamily="34" charset="-120"/>
              </a:rPr>
              <a:t>Case 2 - U.S. v. Apple (March 2024) - The Walled Garden</a:t>
            </a:r>
            <a:endParaRPr lang="en-US" sz="235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The DOJ Apple Suit (Filed March 21 2024)</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DOJ + 16 state AGs filed in D. NJ</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Charge: monopolization of smartphone market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Conduct: walled garden, App Store control, iMessage lock-in</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Apple takes 15-30% commission on all App Store purchases</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What the DOJ Alleges Apple Did</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Blocks third-party app stores on iPhone (only App Store allowed)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Degrades cross-platform messaging (green bubbles to Android)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Restricts super-apps + cloud streaming + smartwatches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Locks developers and users into the Apple ecosystem</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Big Idea: Apple's walled garden = network effects PLUS contractual lock-in PLUS API restrictions on competitors.</a:t>
            </a: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Apple App Store - The 30% Cut</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Bar chart breaking down what happens to a $100 in-app purchase on the Apple App Store. Under the standard 30 percent commission rate (large developers earning over $1 million per year), Apple takes $30 and the developer keeps $70. Under the small developer 15 percent commission rate (developers earning under $1 million per year), Apple takes $15 and the developer keeps $85. The chart shows four bars - Apple Commission Standard at $30, Developer Revenue Standard at $70, Apple Commission Small Dev at $15, Developer Revenue Small Dev at $85. The 30 percent standard rate is the central economic issue in Epic Games v. Apple and the EU Digital Markets Act enforcement actions.">    </p:cNvPr>
          <p:cNvPicPr>
            <a:picLocks noChangeAspect="1"/>
          </p:cNvPicPr>
          <p:nvPr/>
        </p:nvPicPr>
        <p:blipFill>
          <a:blip r:embed="rId1"/>
          <a:stretch>
            <a:fillRect/>
          </a:stretch>
        </p:blipFill>
        <p:spPr>
          <a:xfrm>
            <a:off x="493776" y="795528"/>
            <a:ext cx="8156448"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Apple takes 15-30% of every in-app purchase - $30 on every $100.</a:t>
            </a:r>
            <a:endParaRPr lang="en-US" sz="16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400" b="1" dirty="0">
                <a:solidFill>
                  <a:srgbClr val="FFFFFF"/>
                </a:solidFill>
                <a:latin typeface="Trebuchet MS" pitchFamily="34" charset="0"/>
                <a:ea typeface="Trebuchet MS" pitchFamily="34" charset="-122"/>
                <a:cs typeface="Trebuchet MS" pitchFamily="34" charset="-120"/>
              </a:rPr>
              <a:t>Case 3 - FTC v. Amazon (Sept 2023) - Self-Preferencing</a:t>
            </a:r>
            <a:endParaRPr lang="en-US" sz="24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FTC Amazon suit (Sept 26 2023)</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FTC + 17 state AGs filed in W.D. Wash; charge: monopolization of online superstore market under Sherman Section 2</a:t>
            </a:r>
            <a:endParaRPr lang="en-US" sz="15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Buy Box self-preferencing</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Amazon Buy Box algorithm favors Amazon Basics over rival third-party seller products on the SAME marketplace - central self-preferencing allegation</a:t>
            </a:r>
            <a:endParaRPr lang="en-US" sz="155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Seller punishment + bundling</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Amazon punishes sellers who list cheaper on Walmart or eBay; forces sellers to use Fulfilled-By-Amazon for Prime eligibility - locks sellers in</a:t>
            </a:r>
            <a:endParaRPr lang="en-US" sz="155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Consumer harm theory</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These practices RAISE consumer prices (sellers cannot offer lower prices elsewhere without retaliation) and reduce competition across platforms</a:t>
            </a:r>
            <a:endParaRPr lang="en-US" sz="155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Big Idea: Amazon uses its dominance as a buyer/host of third-party sellers to PREFERENCE its own products and PUNISH sellers who compete.</a:t>
            </a:r>
            <a:endParaRPr lang="en-US" sz="1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Case 4 - FTC v. Meta - Killer Acquisitions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The FTC Meta Suit (Filed December 2020)</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FTC + 46 state AGs filed in D.D.C.</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Charge: anticompetitive acquisitions under Clayton Act Section 7</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Targets: Instagram acquisition (2012, $1 billion) + WhatsApp (2014, $19 billion)</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FTC demands DIVESTITURE - force Meta to spin off both</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What the FTC Alleges Meta Did</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Bought Instagram in 2012 to eliminate a rising photo-sharing rival</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Bought WhatsApp in 2014 to eliminate a rising messaging rival</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Internal Zuckerberg emails describe Instagram as a 'threat'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Both = KILLER ACQUISITIONS to prevent future competition</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Big Idea: the FTC argues Meta's acquisitions were ILLEGAL killer acquisitions - bought to eliminate competition, not for the products.</a:t>
            </a:r>
            <a:endParaRPr lang="en-US" sz="1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Meta Acquisitions - The Killer Pattern</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Bar chart showing Meta (then Facebook) four major acquisitions with purchase prices in billions of dollars. Instagram acquired in 2012 for $1 billion. WhatsApp acquired in 2014 for $19 billion (the largest of the four). Oculus acquired in 2014 for $2 billion. CTRL-Labs acquired in 2019 for $1 billion. WhatsApp's bar at $19 billion is dramatically taller than the other three. The Instagram (2012) and WhatsApp (2014) acquisitions are the FTC's primary killer-acquisition targets in the December 2020 antitrust suit; the FTC seeks to UNDO both acquisitions via forced divestiture.">    </p:cNvPr>
          <p:cNvPicPr>
            <a:picLocks noChangeAspect="1"/>
          </p:cNvPicPr>
          <p:nvPr/>
        </p:nvPicPr>
        <p:blipFill>
          <a:blip r:embed="rId1"/>
          <a:stretch>
            <a:fillRect/>
          </a:stretch>
        </p:blipFill>
        <p:spPr>
          <a:xfrm>
            <a:off x="493776" y="795528"/>
            <a:ext cx="8156448"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Meta bought Instagram + WhatsApp + Oculus + CTRL-Labs over a decade.</a:t>
            </a:r>
            <a:endParaRPr lang="en-US" sz="16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500" b="1" dirty="0">
                <a:solidFill>
                  <a:srgbClr val="FFFFFF"/>
                </a:solidFill>
                <a:latin typeface="Trebuchet MS" pitchFamily="34" charset="0"/>
                <a:ea typeface="Trebuchet MS" pitchFamily="34" charset="-122"/>
                <a:cs typeface="Trebuchet MS" pitchFamily="34" charset="-120"/>
              </a:rPr>
              <a:t>Why Big Tech Is Different - Digital Network Effects</a:t>
            </a:r>
            <a:endParaRPr lang="en-US" sz="25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Marginal cost is near zero</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Adding one more user costs Google or Meta almost nothing - no factory expansion, no inventory; classical entry-erosion logic does not apply</a:t>
            </a:r>
            <a:endParaRPr lang="en-US" sz="15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Data is the moat</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Google's search results are better than Bing's because Google has 8x more queries; data accumulates and the gap WIDENS</a:t>
            </a:r>
            <a:endParaRPr lang="en-US" sz="155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Network effects + low marginal cost</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Combination produces winner-take-all markets - one firm wins the entire market, not a small share</a:t>
            </a:r>
            <a:endParaRPr lang="en-US" sz="180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Why classical antitrust struggles</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Traditional remedies (price caps, breakups) were built for industrial monopolies; digital monopolies need new tools (interoperability, data portability)</a:t>
            </a:r>
            <a:endParaRPr lang="en-US" sz="155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Big Idea: digital network effects create monopolies that CLASSICAL antitrust remedies were not designed to fix.</a:t>
            </a:r>
            <a:endParaRPr lang="en-US" sz="1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Possible Remedies - Three Approaches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Structural (Breakup)</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Force divestiture - Meta sells Instagram + WhatsApp; Google sells Chrome; Apple separates the App Store. Hardest to win but stickiest. The FTC Meta theory.</a:t>
            </a:r>
            <a:endParaRPr lang="en-US" sz="15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Behavioral (Conduct Rules)</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Force the firm to change conduct - no self-preferencing, no exclusive defaults, no killer acquisitions. Easier to win but often fail (TK 25 Ticketmaster consent decree).</a:t>
            </a:r>
            <a:endParaRPr lang="en-US" sz="155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Interoperability + Data Portability</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Force the firm to let competitors connect (messaging interop) and let users export their data. The EU Digital Markets Act approach. New for U.S. cases.</a:t>
            </a:r>
            <a:endParaRPr lang="en-US" sz="1550" dirty="0"/>
          </a:p>
        </p:txBody>
      </p:sp>
      <p:sp>
        <p:nvSpPr>
          <p:cNvPr id="17" name="Shape 15"/>
          <p:cNvSpPr/>
          <p:nvPr/>
        </p:nvSpPr>
        <p:spPr>
          <a:xfrm>
            <a:off x="274320" y="3026664"/>
            <a:ext cx="8595360" cy="512064"/>
          </a:xfrm>
          <a:prstGeom prst="rect">
            <a:avLst/>
          </a:prstGeom>
          <a:solidFill>
            <a:srgbClr val="FFEBEE"/>
          </a:solidFill>
          <a:ln w="12700">
            <a:solidFill>
              <a:srgbClr val="C0392B"/>
            </a:solidFill>
            <a:prstDash val="solid"/>
          </a:ln>
        </p:spPr>
      </p:sp>
      <p:sp>
        <p:nvSpPr>
          <p:cNvPr id="18" name="Shape 16"/>
          <p:cNvSpPr/>
          <p:nvPr/>
        </p:nvSpPr>
        <p:spPr>
          <a:xfrm>
            <a:off x="274320" y="3026664"/>
            <a:ext cx="64008" cy="512064"/>
          </a:xfrm>
          <a:prstGeom prst="rect">
            <a:avLst/>
          </a:prstGeom>
          <a:solidFill>
            <a:srgbClr val="C0392B"/>
          </a:solidFill>
          <a:ln w="12700">
            <a:solidFill>
              <a:srgbClr val="C0392B"/>
            </a:solidFill>
            <a:prstDash val="solid"/>
          </a:ln>
        </p:spPr>
      </p:sp>
      <p:sp>
        <p:nvSpPr>
          <p:cNvPr id="19" name="bounded_callout"/>
          <p:cNvSpPr/>
          <p:nvPr/>
        </p:nvSpPr>
        <p:spPr>
          <a:xfrm>
            <a:off x="457200" y="307238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Big Idea: the right remedy depends on which feature you are attacking - share (breakup), conduct (behavioral), or lock-in (interoperability).</a:t>
            </a:r>
            <a:endParaRPr lang="en-US" sz="1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600" b="1" dirty="0">
                <a:solidFill>
                  <a:srgbClr val="FFFFFF"/>
                </a:solidFill>
                <a:latin typeface="Trebuchet MS" pitchFamily="34" charset="0"/>
                <a:ea typeface="Trebuchet MS" pitchFamily="34" charset="-122"/>
                <a:cs typeface="Trebuchet MS" pitchFamily="34" charset="-120"/>
              </a:rPr>
              <a:t>The EU Digital Markets Act - A Different Approach</a:t>
            </a:r>
            <a:endParaRPr lang="en-US" sz="26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The EU DMA (Effective 2023-2024)</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Designates 6 GATEKEEPERS - Alphabet/Apple/Amazon/ByteDance/Meta/Microsoft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Forces interoperability, third-party app stores, data portability</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Bans self-preferencing on platforms by default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Penalty: up to 10% of global annual revenue</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Why It Matters for U.S. Cases</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EU forces what U.S. courts are still litigating</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Apple already allows third-party app stores in EU (not U.S.)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EU sets the precedent for U.S. remedies in 2025-2027</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Forces a global Big Tech compliance standard</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Big Idea: the EU DMA imposes BY LAW what the U.S. DOJ/FTC is still trying to win in court - watching the EU experiment first.</a:t>
            </a:r>
            <a:endParaRPr lang="en-US" sz="14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Big Tech Vocabulary (1 of 3)</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Network effects</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700" dirty="0">
                <a:solidFill>
                  <a:srgbClr val="333333"/>
                </a:solidFill>
                <a:latin typeface="Arial" pitchFamily="34" charset="0"/>
                <a:ea typeface="Arial" pitchFamily="34" charset="-122"/>
                <a:cs typeface="Arial" pitchFamily="34" charset="-120"/>
              </a:rPr>
              <a:t>A product gets MORE valuable as MORE users join - the durable barrier to entry in every Big Tech case</a:t>
            </a:r>
            <a:endParaRPr lang="en-US" sz="17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Platform</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A digital business connecting two or more sides of a market - App Store connects developers + users, Amazon connects sellers + buyers</a:t>
            </a:r>
            <a:endParaRPr lang="en-US" sz="155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Walled garden</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A platform that controls the user experience end-to-end and restricts other companies (Apple is the canonical example) - the DOJ Apple case targets this</a:t>
            </a:r>
            <a:endParaRPr lang="en-US" sz="1550" dirty="0"/>
          </a:p>
        </p:txBody>
      </p:sp>
      <p:sp>
        <p:nvSpPr>
          <p:cNvPr id="17" name="Shape 15"/>
          <p:cNvSpPr/>
          <p:nvPr/>
        </p:nvSpPr>
        <p:spPr>
          <a:xfrm>
            <a:off x="274320" y="3026664"/>
            <a:ext cx="8595360" cy="512064"/>
          </a:xfrm>
          <a:prstGeom prst="rect">
            <a:avLst/>
          </a:prstGeom>
          <a:solidFill>
            <a:srgbClr val="FFEBEE"/>
          </a:solidFill>
          <a:ln w="12700">
            <a:solidFill>
              <a:srgbClr val="C0392B"/>
            </a:solidFill>
            <a:prstDash val="solid"/>
          </a:ln>
        </p:spPr>
      </p:sp>
      <p:sp>
        <p:nvSpPr>
          <p:cNvPr id="18" name="Shape 16"/>
          <p:cNvSpPr/>
          <p:nvPr/>
        </p:nvSpPr>
        <p:spPr>
          <a:xfrm>
            <a:off x="274320" y="3026664"/>
            <a:ext cx="64008" cy="512064"/>
          </a:xfrm>
          <a:prstGeom prst="rect">
            <a:avLst/>
          </a:prstGeom>
          <a:solidFill>
            <a:srgbClr val="C0392B"/>
          </a:solidFill>
          <a:ln w="12700">
            <a:solidFill>
              <a:srgbClr val="C0392B"/>
            </a:solidFill>
            <a:prstDash val="solid"/>
          </a:ln>
        </p:spPr>
      </p:sp>
      <p:sp>
        <p:nvSpPr>
          <p:cNvPr id="19" name="bounded_callout"/>
          <p:cNvSpPr/>
          <p:nvPr/>
        </p:nvSpPr>
        <p:spPr>
          <a:xfrm>
            <a:off x="457200" y="307238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Point: network effects + platform + walled garden = the digital monopoly toolkit.</a:t>
            </a:r>
            <a:endParaRPr lang="en-US" sz="14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Big Tech Vocabulary (2 of 3)</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SELF-PREFERENCING - platform favors own products (Amazon Basics; Google Shop)</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KILLER ACQUISITION - dominant buys rising rival (Instagram 2012, WhatsApp 2014)</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DEFAULT SEARCH - pre-installed search engine (Google paid Apple $20B/yr)</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Aug 2024 ruling: default-search payments illegally maintained search monopoly</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Point: self-preferencing, killer acquisitions, default-search payments - three specific conducts the U.S. now targets.</a:t>
            </a:r>
            <a:endParaRPr lang="en-US" sz="1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Learning Targets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1345692"/>
          </a:xfrm>
          <a:prstGeom prst="rect">
            <a:avLst/>
          </a:prstGeom>
          <a:solidFill>
            <a:srgbClr val="FFFFFF"/>
          </a:solidFill>
          <a:ln w="12700">
            <a:solidFill>
              <a:srgbClr val="F2F2F2"/>
            </a:solidFill>
            <a:prstDash val="solid"/>
          </a:ln>
        </p:spPr>
      </p:sp>
      <p:sp>
        <p:nvSpPr>
          <p:cNvPr id="6" name="Shape 4"/>
          <p:cNvSpPr/>
          <p:nvPr/>
        </p:nvSpPr>
        <p:spPr>
          <a:xfrm>
            <a:off x="438912" y="1194054"/>
            <a:ext cx="365760" cy="365760"/>
          </a:xfrm>
          <a:prstGeom prst="ellipse">
            <a:avLst/>
          </a:prstGeom>
          <a:solidFill>
            <a:srgbClr val="145F58"/>
          </a:solidFill>
          <a:ln w="12700">
            <a:solidFill>
              <a:srgbClr val="145F58"/>
            </a:solidFill>
            <a:prstDash val="solid"/>
          </a:ln>
        </p:spPr>
      </p:sp>
      <p:sp>
        <p:nvSpPr>
          <p:cNvPr id="7" name="Text 5"/>
          <p:cNvSpPr/>
          <p:nvPr/>
        </p:nvSpPr>
        <p:spPr>
          <a:xfrm>
            <a:off x="438912" y="119405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mllp_textfit_body"/>
          <p:cNvSpPr/>
          <p:nvPr/>
        </p:nvSpPr>
        <p:spPr>
          <a:xfrm>
            <a:off x="941832" y="704088"/>
            <a:ext cx="7882128" cy="134569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Apply MONOPOLY four features to Google, Apple, Amazon, Meta</a:t>
            </a:r>
            <a:endParaRPr lang="en-US" sz="1800" dirty="0"/>
          </a:p>
        </p:txBody>
      </p:sp>
      <p:sp>
        <p:nvSpPr>
          <p:cNvPr id="9" name="Shape 7"/>
          <p:cNvSpPr/>
          <p:nvPr/>
        </p:nvSpPr>
        <p:spPr>
          <a:xfrm>
            <a:off x="274320" y="2113788"/>
            <a:ext cx="8595360" cy="1345692"/>
          </a:xfrm>
          <a:prstGeom prst="rect">
            <a:avLst/>
          </a:prstGeom>
          <a:solidFill>
            <a:srgbClr val="FFFFFF"/>
          </a:solidFill>
          <a:ln w="12700">
            <a:solidFill>
              <a:srgbClr val="F2F2F2"/>
            </a:solidFill>
            <a:prstDash val="solid"/>
          </a:ln>
        </p:spPr>
      </p:sp>
      <p:sp>
        <p:nvSpPr>
          <p:cNvPr id="10" name="Shape 8"/>
          <p:cNvSpPr/>
          <p:nvPr/>
        </p:nvSpPr>
        <p:spPr>
          <a:xfrm>
            <a:off x="438912" y="2603754"/>
            <a:ext cx="365760" cy="365760"/>
          </a:xfrm>
          <a:prstGeom prst="ellipse">
            <a:avLst/>
          </a:prstGeom>
          <a:solidFill>
            <a:srgbClr val="145F58"/>
          </a:solidFill>
          <a:ln w="12700">
            <a:solidFill>
              <a:srgbClr val="145F58"/>
            </a:solidFill>
            <a:prstDash val="solid"/>
          </a:ln>
        </p:spPr>
      </p:sp>
      <p:sp>
        <p:nvSpPr>
          <p:cNvPr id="11" name="Text 9"/>
          <p:cNvSpPr/>
          <p:nvPr/>
        </p:nvSpPr>
        <p:spPr>
          <a:xfrm>
            <a:off x="438912" y="260375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2" name="mllp_textfit_body"/>
          <p:cNvSpPr/>
          <p:nvPr/>
        </p:nvSpPr>
        <p:spPr>
          <a:xfrm>
            <a:off x="941832" y="2113788"/>
            <a:ext cx="7882128" cy="134569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Define NETWORK EFFECTS and why digital platforms scale fast</a:t>
            </a:r>
            <a:endParaRPr lang="en-US" sz="1800" dirty="0"/>
          </a:p>
        </p:txBody>
      </p:sp>
      <p:sp>
        <p:nvSpPr>
          <p:cNvPr id="13" name="Shape 11"/>
          <p:cNvSpPr/>
          <p:nvPr/>
        </p:nvSpPr>
        <p:spPr>
          <a:xfrm>
            <a:off x="274320" y="3523488"/>
            <a:ext cx="8595360" cy="1345692"/>
          </a:xfrm>
          <a:prstGeom prst="rect">
            <a:avLst/>
          </a:prstGeom>
          <a:solidFill>
            <a:srgbClr val="FFFFFF"/>
          </a:solidFill>
          <a:ln w="12700">
            <a:solidFill>
              <a:srgbClr val="F2F2F2"/>
            </a:solidFill>
            <a:prstDash val="solid"/>
          </a:ln>
        </p:spPr>
      </p:sp>
      <p:sp>
        <p:nvSpPr>
          <p:cNvPr id="14" name="Shape 12"/>
          <p:cNvSpPr/>
          <p:nvPr/>
        </p:nvSpPr>
        <p:spPr>
          <a:xfrm>
            <a:off x="438912" y="4013454"/>
            <a:ext cx="365760" cy="365760"/>
          </a:xfrm>
          <a:prstGeom prst="ellipse">
            <a:avLst/>
          </a:prstGeom>
          <a:solidFill>
            <a:srgbClr val="145F58"/>
          </a:solidFill>
          <a:ln w="12700">
            <a:solidFill>
              <a:srgbClr val="145F58"/>
            </a:solidFill>
            <a:prstDash val="solid"/>
          </a:ln>
        </p:spPr>
      </p:sp>
      <p:sp>
        <p:nvSpPr>
          <p:cNvPr id="15" name="Text 13"/>
          <p:cNvSpPr/>
          <p:nvPr/>
        </p:nvSpPr>
        <p:spPr>
          <a:xfrm>
            <a:off x="438912" y="401345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6" name="mllp_textfit_body"/>
          <p:cNvSpPr/>
          <p:nvPr/>
        </p:nvSpPr>
        <p:spPr>
          <a:xfrm>
            <a:off x="941832" y="3523488"/>
            <a:ext cx="7882128" cy="134569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Read 3 charts; write a Final Recommendation Memo for the DOJ</a:t>
            </a:r>
            <a:endParaRPr lang="en-US" sz="1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Big Tech Vocabulary (3 of 3)</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Gatekeeper</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EU DMA designation for a major Big Tech platform - 6 designated (Alphabet, Apple, Amazon, ByteDance, Meta, Microsoft)</a:t>
            </a:r>
            <a:endParaRPr lang="en-US" sz="15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Interoperability</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When competing services can communicate with each other - your iPhone can text Android; iMessage to WhatsApp; email to any email account; EU DMA mandates this</a:t>
            </a:r>
            <a:endParaRPr lang="en-US" sz="155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Sherman Act (1890)</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Federal antitrust statute that bans monopolization (Section 2) and contracts in restraint of trade (Section 1) - underlies U.S. v. Google and U.S. v. Apple</a:t>
            </a:r>
            <a:endParaRPr lang="en-US" sz="155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Clayton Act (1914)</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Federal antitrust statute that blocks anti-competitive mergers (Section 7) - underlies FTC v. Meta challenge to Instagram and WhatsApp acquisitions</a:t>
            </a:r>
            <a:endParaRPr lang="en-US" sz="155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Point: gatekeeper + interoperability + remedy type - the new language of Big Tech remedies.</a:t>
            </a:r>
            <a:endParaRPr lang="en-US" sz="14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Key Takeaways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FOUR active Big Tech cases - Google, Apple, Amazon, Meta</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Google lost search monopoly case in August 2024</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Network effects = the new durable barrier</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New remedies: interoperability + data portability + choice screens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EU Digital Markets Act = a structural alternative</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Big Idea: the four-features model still works for Big Tech - the new barrier is network effects.</a:t>
            </a:r>
            <a:endParaRPr lang="en-US" sz="1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Four Big Tech Antitrust Cases at Once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The Four Active Cases (Updated 2024)</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U.S. v. GOOGLE search - filed 2020, RULING August 5 2024 (Google lost)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U.S. v. APPLE - filed March 2024, walled garden + App Store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FTC v. AMAZON - filed September 2023, self-preferencing</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FTC v. META - filed December 2020, Instagram + WhatsApp</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What All Four Have in Common</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Each company dominates a digital platform market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Each uses NETWORK EFFECTS to lock users in</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Each accused of conduct that EXCLUDES competitors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Each case argues the company is a MONOPOLY under Sherman Section 2</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Big Idea: this is the biggest antitrust moment in 25 years - the U.S. is suing all four dominant tech platforms simultaneously.</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Recap - What Is a Monopoly?</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MONOPOLY (from TK 22)</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A market structure with ONE seller, no close substitutes for the product, and high barriers preventing new firms from entering</a:t>
            </a:r>
            <a:endParaRPr lang="en-US" sz="15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The Four Features</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(1) One seller, (2) No close substitutes, (3) High barriers to entry, (4) Price-maker firm - exactly the model we used for Ticketmaster in TK 25</a:t>
            </a:r>
            <a:endParaRPr lang="en-US" sz="155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Why it matters here</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The DOJ and FTC argue each Big Tech company meets the monopoly definition in its core market - we test that claim today</a:t>
            </a:r>
            <a:endParaRPr lang="en-US" sz="1550" dirty="0"/>
          </a:p>
        </p:txBody>
      </p:sp>
      <p:sp>
        <p:nvSpPr>
          <p:cNvPr id="17" name="Shape 15"/>
          <p:cNvSpPr/>
          <p:nvPr/>
        </p:nvSpPr>
        <p:spPr>
          <a:xfrm>
            <a:off x="274320" y="3026664"/>
            <a:ext cx="8595360" cy="512064"/>
          </a:xfrm>
          <a:prstGeom prst="rect">
            <a:avLst/>
          </a:prstGeom>
          <a:solidFill>
            <a:srgbClr val="FFEBEE"/>
          </a:solidFill>
          <a:ln w="12700">
            <a:solidFill>
              <a:srgbClr val="C0392B"/>
            </a:solidFill>
            <a:prstDash val="solid"/>
          </a:ln>
        </p:spPr>
      </p:sp>
      <p:sp>
        <p:nvSpPr>
          <p:cNvPr id="18" name="Shape 16"/>
          <p:cNvSpPr/>
          <p:nvPr/>
        </p:nvSpPr>
        <p:spPr>
          <a:xfrm>
            <a:off x="274320" y="3026664"/>
            <a:ext cx="64008" cy="512064"/>
          </a:xfrm>
          <a:prstGeom prst="rect">
            <a:avLst/>
          </a:prstGeom>
          <a:solidFill>
            <a:srgbClr val="C0392B"/>
          </a:solidFill>
          <a:ln w="12700">
            <a:solidFill>
              <a:srgbClr val="C0392B"/>
            </a:solidFill>
            <a:prstDash val="solid"/>
          </a:ln>
        </p:spPr>
      </p:sp>
      <p:sp>
        <p:nvSpPr>
          <p:cNvPr id="19" name="bounded_callout"/>
          <p:cNvSpPr/>
          <p:nvPr/>
        </p:nvSpPr>
        <p:spPr>
          <a:xfrm>
            <a:off x="457200" y="307238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Big Idea: the TK 22 monopoly model works for Big Tech the same way it worked for Ticketmaster - what changes is the barrier to entry.</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600" b="1" dirty="0">
                <a:solidFill>
                  <a:srgbClr val="FFFFFF"/>
                </a:solidFill>
                <a:latin typeface="Trebuchet MS" pitchFamily="34" charset="0"/>
                <a:ea typeface="Trebuchet MS" pitchFamily="34" charset="-122"/>
                <a:cs typeface="Trebuchet MS" pitchFamily="34" charset="-120"/>
              </a:rPr>
              <a:t>What Is NEW - Network Effects + Two-Sided Markets</a:t>
            </a:r>
            <a:endParaRPr lang="en-US" sz="26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Network effects</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A product gets MORE valuable as MORE users join - Facebook with 0 friends is useless; with 100+ it is powerful; Google search is more accurate with more queries</a:t>
            </a:r>
            <a:endParaRPr lang="en-US" sz="15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Two-sided markets</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Platforms connect TWO groups (users + developers; buyers + sellers) - Apple App Store iPhone users want apps and developers want users; both sides reinforce each other</a:t>
            </a:r>
            <a:endParaRPr lang="en-US" sz="155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Self-reinforcement</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The leader gets stronger over time as data accumulates and barriers grow - opposite of textbook prediction that competition erodes monopoly rents</a:t>
            </a:r>
            <a:endParaRPr lang="en-US" sz="1550" dirty="0"/>
          </a:p>
        </p:txBody>
      </p:sp>
      <p:sp>
        <p:nvSpPr>
          <p:cNvPr id="17" name="Shape 15"/>
          <p:cNvSpPr/>
          <p:nvPr/>
        </p:nvSpPr>
        <p:spPr>
          <a:xfrm>
            <a:off x="274320" y="3026664"/>
            <a:ext cx="8595360" cy="512064"/>
          </a:xfrm>
          <a:prstGeom prst="rect">
            <a:avLst/>
          </a:prstGeom>
          <a:solidFill>
            <a:srgbClr val="FFEBEE"/>
          </a:solidFill>
          <a:ln w="12700">
            <a:solidFill>
              <a:srgbClr val="C0392B"/>
            </a:solidFill>
            <a:prstDash val="solid"/>
          </a:ln>
        </p:spPr>
      </p:sp>
      <p:sp>
        <p:nvSpPr>
          <p:cNvPr id="18" name="Shape 16"/>
          <p:cNvSpPr/>
          <p:nvPr/>
        </p:nvSpPr>
        <p:spPr>
          <a:xfrm>
            <a:off x="274320" y="3026664"/>
            <a:ext cx="64008" cy="512064"/>
          </a:xfrm>
          <a:prstGeom prst="rect">
            <a:avLst/>
          </a:prstGeom>
          <a:solidFill>
            <a:srgbClr val="C0392B"/>
          </a:solidFill>
          <a:ln w="12700">
            <a:solidFill>
              <a:srgbClr val="C0392B"/>
            </a:solidFill>
            <a:prstDash val="solid"/>
          </a:ln>
        </p:spPr>
      </p:sp>
      <p:sp>
        <p:nvSpPr>
          <p:cNvPr id="19" name="bounded_callout"/>
          <p:cNvSpPr/>
          <p:nvPr/>
        </p:nvSpPr>
        <p:spPr>
          <a:xfrm>
            <a:off x="457200" y="307238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Big Idea: network effects + two-sided markets create barriers to entry that get STRONGER over time - the opposite of the textbook prediction.</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Big Tech Market Shares - The Picture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Dominance in Core Markets</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GOOGLE: ~90% U.S. general search market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APPLE: ~50% U.S. smartphone OS via iOS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AMAZON: ~38% U.S. e-commerce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META: ~70% U.S. social-network users (FB+IG+WhatsApp)</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What These Shares Mean</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All four meet monopoly thresholds in their CORE market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Defense will argue narrow market definition</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DOJ/FTC argue these ARE the relevant markets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Image on next slide visualizes the four shares</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Big Idea: each Big Tech company has 38-90% share in its core market - monopoly-level by any standard antitrust threshold.</a:t>
            </a:r>
            <a:endParaRPr lang="en-US" sz="1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Big Tech Market Shares - Visualized</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Bar chart showing the four Big Tech companies and their estimated 2024 market share in their core U.S. markets. Google holds 90 percent of U.S. general search. Apple holds 50 percent of U.S. smartphone operating system via iOS. Amazon holds 38 percent of U.S. e-commerce. Meta holds 70 percent of U.S. social network users via Facebook plus Instagram plus WhatsApp combined. Google's bar is the tallest at 90 percent; Amazon's is the shortest at 38 percent. All four shares are at or near monopoly-level concentration in their core markets under DOJ and FTC market definitions.">    </p:cNvPr>
          <p:cNvPicPr>
            <a:picLocks noChangeAspect="1"/>
          </p:cNvPicPr>
          <p:nvPr/>
        </p:nvPicPr>
        <p:blipFill>
          <a:blip r:embed="rId1"/>
          <a:stretch>
            <a:fillRect/>
          </a:stretch>
        </p:blipFill>
        <p:spPr>
          <a:xfrm>
            <a:off x="493776" y="795528"/>
            <a:ext cx="8156448"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Each Big Tech company dominates its core market at 38-90% share.</a:t>
            </a:r>
            <a:endParaRPr lang="en-US" sz="1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Case 1 - U.S. v. Google Search (2024 Verdict)</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The August 5 2024 Ruling</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JUDGE: Amit Mehta, U.S. District Court D.D.C.</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RULING: Google illegally maintained search monopoly</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VIOLATION: Sherman Act Section 2 (monopolization)</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REMEDIES PHASE: ongoing - decision expected 2025</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What Google Did</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Paid Apple ~$20 billion/year to be Safari default search</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Paid Samsung + Mozilla similar default-search contracts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Locked rival search engines (Bing, DuckDuckGo) out of distribution</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Court: this conduct EXCLUDED competitors</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Big Idea: Google did not get its 90% share through a better product alone - it PAID for distribution that excluded competitors.</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Why Google Won the Search Monopoly</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Network effects in search</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600" dirty="0">
                <a:solidFill>
                  <a:srgbClr val="333333"/>
                </a:solidFill>
                <a:latin typeface="Arial" pitchFamily="34" charset="0"/>
                <a:ea typeface="Arial" pitchFamily="34" charset="-122"/>
                <a:cs typeface="Arial" pitchFamily="34" charset="-120"/>
              </a:rPr>
              <a:t>More users -&gt; more queries -&gt; more data -&gt; better results -&gt; more users. Google's lead got bigger over time.</a:t>
            </a:r>
            <a:endParaRPr lang="en-US" sz="16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Default-search distribution payments</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$20+ billion/year to Apple for Safari default; payments to Samsung and Mozilla too - locks rivals out of phone and browser distribution</a:t>
            </a:r>
            <a:endParaRPr lang="en-US" sz="155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Two-sided market reinforcement</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More users attract more advertisers; more advertiser revenue funds more search infrastructure; reinforces the position</a:t>
            </a:r>
            <a:endParaRPr lang="en-US" sz="1550" dirty="0"/>
          </a:p>
        </p:txBody>
      </p:sp>
      <p:sp>
        <p:nvSpPr>
          <p:cNvPr id="17" name="Shape 15"/>
          <p:cNvSpPr/>
          <p:nvPr/>
        </p:nvSpPr>
        <p:spPr>
          <a:xfrm>
            <a:off x="274320" y="3026664"/>
            <a:ext cx="8595360" cy="512064"/>
          </a:xfrm>
          <a:prstGeom prst="rect">
            <a:avLst/>
          </a:prstGeom>
          <a:solidFill>
            <a:srgbClr val="FFEBEE"/>
          </a:solidFill>
          <a:ln w="12700">
            <a:solidFill>
              <a:srgbClr val="C0392B"/>
            </a:solidFill>
            <a:prstDash val="solid"/>
          </a:ln>
        </p:spPr>
      </p:sp>
      <p:sp>
        <p:nvSpPr>
          <p:cNvPr id="18" name="Shape 16"/>
          <p:cNvSpPr/>
          <p:nvPr/>
        </p:nvSpPr>
        <p:spPr>
          <a:xfrm>
            <a:off x="274320" y="3026664"/>
            <a:ext cx="64008" cy="512064"/>
          </a:xfrm>
          <a:prstGeom prst="rect">
            <a:avLst/>
          </a:prstGeom>
          <a:solidFill>
            <a:srgbClr val="C0392B"/>
          </a:solidFill>
          <a:ln w="12700">
            <a:solidFill>
              <a:srgbClr val="C0392B"/>
            </a:solidFill>
            <a:prstDash val="solid"/>
          </a:ln>
        </p:spPr>
      </p:sp>
      <p:sp>
        <p:nvSpPr>
          <p:cNvPr id="19" name="bounded_callout"/>
          <p:cNvSpPr/>
          <p:nvPr/>
        </p:nvSpPr>
        <p:spPr>
          <a:xfrm>
            <a:off x="457200" y="307238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Point: Network effects + default-search payments = the durable barrier Google built to keep its 90% share.</a:t>
            </a:r>
            <a:endParaRPr lang="en-US" sz="1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21</Slides>
  <Notes>21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21</vt:i4>
      </vt:variant>
    </vt:vector>
  </HeadingPairs>
  <TitlesOfParts>
    <vt:vector size="24"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Big Tech Antitrust - Google Apple Amazon Meta</dc:title>
  <dc:subject>PptxGenJS Presentation</dc:subject>
  <dc:creator>More Lessons Less Planning</dc:creator>
  <cp:lastModifiedBy>More Lessons Less Planning</cp:lastModifiedBy>
  <cp:revision>1</cp:revision>
  <dcterms:created xsi:type="dcterms:W3CDTF">2026-06-11T12:18:13Z</dcterms:created>
  <dcterms:modified xsi:type="dcterms:W3CDTF">2026-06-11T12:18:13Z</dcterms:modified>
</cp:coreProperties>
</file>