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question: how did one Staten Island warehouse become the first successful Amazon union in U.S. history?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three targets aloud. Target 3 is the highest-order task and frames Activity Part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lesson: Amazon is too big to ignore. Its labor practices shape warehouse norms across the U.S. economy.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what a 'fulfillment center' is and decode the JFK8/LDJ5/ALB1 codes students will hear repeatedly.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Lock down what The Rate is and how TOT enforces it. Algorithmic management = the system, not a human, sets and enforces the quota.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injury data carefully. Present BOTH the union framing (rate gap) AND Amazon's counter (methodology dispute). The chart slide shows the data; the slide after shows Amazon's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Stimulus chart 1. Bar chart of Amazon vs non-Amazon warehousing recordable injury rates 2021-2022. Amazon coral; non-Amazon navy. Students will use these values in Activity Part 3.
Reference labels (point to these chart features when teaching): Amazon 2022: 6.6/100; Non-Amazon 2022: 3.2/100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chart values aloud. The 2x gap is the headline; Amazon disputes it on methodology grounds (next slide).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Amazon's full counter-argument fairly. This is the data-literacy moment - students must hold both framings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Smalls origin story is part of why JFK8 won. Independent worker-led organizing was the key strategic choice.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Lock down the date (April 1, 2022) and the vote (2,654 YES vs 2,131 NO). This is the load-bearing fact for the rest of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Stimulus chart 2. Bar chart of three 2022 Amazon NLRB votes. JFK8 coral (WON); LDJ5 and ALB1 navy (LOST). Students will use these values in Activity Part 3.
Reference labels (point to these chart features when teaching): JFK8 WON: 55% YES; LDJ5/ALB1 LOST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chart values aloud. JFK8 is the outlier; LDJ5 and ALB1 lost decisively in 2022. Each site needs its own organizing campaign.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Amazon's response: legal challenges + consultants + delay tactics. Contract negotiation with the ALU is still pending.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activity Part 5 synthesis question. JFK8 proved unionization is possible but the bargaining fight + industry-wide effect is still open.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things stand now. JFK8 is still negotiating its first contract. Other sites still organizing with mixed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 glossary part 1. Covers the workplace + injury-reporting vocabulary so students can pop the Reference Guide and Synthesis Brief.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 glossary part 2. Covers the legal + union vocabulary so students can pop the Reference Guide and write the synthesis brief on regulation.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Synthesis. Three takeaways frame the activity Part 5 brief. JFK8 was a crack in the union-free streak, not a wall coming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 Warehouses: Working Conditions Investigation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Productivity quotas, injury data, and the JFK8 union win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1940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940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working conditions and quotas in Amazon fulfillment centers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21137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21137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the JFK8 (Staten Island) unionization win of April 1, 2022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35234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40134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40134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35234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Amazon's response and how to read disputed injury data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Setting the Stage - Why Amazon's Warehouses Are Under Scrutiny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HAPPENED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is the 2nd-largest U.S. private employer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Workers report 10-hour shifts under productivity quotas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Injury rates ~2x non-Amazon warehousing average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JFK8 Staten Island unionized April 1, 2022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1.5+ million U.S. Amazon employees as of 2024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Sets the floor for modern warehouse labor norms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Algorithmic management is spreading across industries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JFK8 = first successful Amazon union in U.S. history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Amazon's labor practices set the floor for modern warehouse work. JFK8 was the first crack in its union-free streak.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Inside a Fulfillment Center - What 'JFK8' Means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Fulfillment center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Amazon's name for its warehouse. Each is named after the nearest airport code + a number. JFK8 is the 8th fulfillment center tied to JFK airport.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JFK8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Staten Island, NY fulfillment center that unionized April 1, 2022. ~8,300 workers when the union vote happened. ~1 million sq ft.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LDJ5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on Staten Island, across the street from JFK8. ~1,500 workers. Voted NO on the union in May 2022 (62% NO).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ALB1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Albany, NY fulfillment center. ~400 workers. Voted NO on the union in October 2022 (67% NO).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Center codes use the nearest airport - JFK (NYC), LDJ (LGA aux), ALB (Albany), ONT (Ontario CA). Number = which center at that hub.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Rate - How UPH and TOT Work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1997964"/>
          </a:xfrm>
          <a:prstGeom prst="rect">
            <a:avLst/>
          </a:prstGeom>
          <a:solidFill>
            <a:srgbClr val="F5F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E873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~300</a:t>
            </a:r>
            <a:endParaRPr lang="en-US" sz="4000" dirty="0"/>
          </a:p>
        </p:txBody>
      </p:sp>
      <p:sp>
        <p:nvSpPr>
          <p:cNvPr id="7" name="bounded_body"/>
          <p:cNvSpPr/>
          <p:nvPr/>
        </p:nvSpPr>
        <p:spPr>
          <a:xfrm>
            <a:off x="34747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items/hour scan rate (UPH)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663440" y="731520"/>
            <a:ext cx="4206240" cy="1997964"/>
          </a:xfrm>
          <a:prstGeom prst="rect">
            <a:avLst/>
          </a:prstGeom>
          <a:solidFill>
            <a:srgbClr val="F5F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</a:t>
            </a:r>
            <a:endParaRPr lang="en-US" sz="4000" dirty="0"/>
          </a:p>
        </p:txBody>
      </p:sp>
      <p:sp>
        <p:nvSpPr>
          <p:cNvPr id="10" name="bounded_body"/>
          <p:cNvSpPr/>
          <p:nvPr/>
        </p:nvSpPr>
        <p:spPr>
          <a:xfrm>
            <a:off x="473659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termination - no manager review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74320" y="2839212"/>
            <a:ext cx="8595360" cy="137160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bounded_body"/>
          <p:cNvSpPr/>
          <p:nvPr/>
        </p:nvSpPr>
        <p:spPr>
          <a:xfrm>
            <a:off x="457200" y="28392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 (time off task): Tracks any time NOT scanning. Includes bathroom breaks.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0040" y="32964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4" name="bounded_body"/>
          <p:cNvSpPr/>
          <p:nvPr/>
        </p:nvSpPr>
        <p:spPr>
          <a:xfrm>
            <a:off x="457200" y="32964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pressure: Workers skip bathroom breaks to avoid TOT triggers.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320040" y="37536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6" name="bounded_body"/>
          <p:cNvSpPr/>
          <p:nvPr/>
        </p:nvSpPr>
        <p:spPr>
          <a:xfrm>
            <a:off x="457200" y="37536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matters: The Rate is the #1 grievance in organizing drives.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Amazon's system can auto-terminate a worker for sustained TOT without a manager review. The algorithm is the manager.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Injury Data Debate - Two Framings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UNION FRAMING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recordable rate ~2x industry average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OSHA Form 300A logs analyzed by SOC (2023)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Ergonomic injuries from repetitive lifting/scanning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DART rate (lost workdays) also higher at Amazon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AMAZON'S COUNTER-FRAMING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'General warehousing' is the wrong comparison group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classifies MORE incidents as recordable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Cites year-over-year safety improvements internally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Compares to peer e-commerce, not general warehouses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BOTH framings are partly true. The chart on the next slide shows the raw gap; the slide after that shows Amazon's methodology dispute.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Chart 1 - Amazon vs Industry Injury Rates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ar chart comparing recordable injury rates per 100 full-time workers for Amazon vs non-Amazon warehousing in 2021 and 2022. 2021 Amazon: 6.8 recordable injuries per 100 workers (coral). 2021 non-Amazon warehousing: 3.3 per 100 workers (navy). 2022 Amazon: 6.6 per 100 workers (coral). 2022 non-Amazon warehousing: 3.2 per 100 workers (navy). Amazon's rate is roughly double the non-Amazon warehousing industry average in both years. Source: OSHA Form 300A logs analyzed by Strategic Organizing Center (2023); BLS SOII 2022. Amazon disputes this comparison, arguing that 'general warehousing' understates Amazon's safety improvements and that Amazon classifies more incidents as recordable due to more rigorous EHS reporting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" y="795528"/>
            <a:ext cx="8156448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Amazon: 6.8 per 100. Non-Amazon 2021: 3.3. Roughly double.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Chart 1 - What the Gap Means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Amazon: 6.8 recordable injuries per 100 workers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Non-Amazon warehousing: 3.3 per 100 - less than half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Amazon: 6.6 per 100 - small year-over-year improvement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Non-Amazon: 3.2 per 100 - the gap remained ~2x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OSHA Form 300A + BLS SOII data (2022)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Amazon's rate is roughly DOUBLE non-Amazon warehousing in both years. Whether the gap is FAIR is the methodology dispute.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Amazon's Counter-Argument - The Methodology Dispute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 SAYS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Wrong comparison group ('general warehousing')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= e-commerce/fulfillment, not all warehousing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classify MORE as recordable (more rigorous)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 CITES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Year-over-year DART rate declines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 billion+ invested in safety equipment 2019-2023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injury rate by site shows improvement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STILL DEBATED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OSHA 300A is the federal standard for comparison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Stricter reporting can mask quota-driven injuries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audits would settle it - none agreed to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Warning: BOTH framings have evidence. The 2x rate gap is real on OSHA's metric. Amazon's methodology dispute is also real. You decide.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Chris Smalls and the ALU - How JFK8 Got Organized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STARTED IT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 Smalls - fired Amazon JFK8 worker (March 2020)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Fired after organizing a COVID safety walkout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Founded the Amazon Labor Union (ALU) in 2021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 = INDEPENDENT - no Teamsters, no SEIU backing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HE ORGANIZED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 tables outside the JFK8 bus stop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Cooked food for night-shift workers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TikTok + GoFundMe instead of union staff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Filed for NLRB election October 2021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Smalls organized JFK8 with NO support from any established U.S. union. The ALU raised most of its budget through small online donations.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JFK8 Vote - April 1, 2022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1997964"/>
          </a:xfrm>
          <a:prstGeom prst="rect">
            <a:avLst/>
          </a:prstGeom>
          <a:solidFill>
            <a:srgbClr val="F5F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E873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2,654</a:t>
            </a:r>
            <a:endParaRPr lang="en-US" sz="4000" dirty="0"/>
          </a:p>
        </p:txBody>
      </p:sp>
      <p:sp>
        <p:nvSpPr>
          <p:cNvPr id="7" name="bounded_body"/>
          <p:cNvSpPr/>
          <p:nvPr/>
        </p:nvSpPr>
        <p:spPr>
          <a:xfrm>
            <a:off x="34747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(~55%) - JFK8 unionized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663440" y="731520"/>
            <a:ext cx="4206240" cy="1997964"/>
          </a:xfrm>
          <a:prstGeom prst="rect">
            <a:avLst/>
          </a:prstGeom>
          <a:solidFill>
            <a:srgbClr val="F5F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891357"/>
            <a:ext cx="4206240" cy="115881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2,131</a:t>
            </a:r>
            <a:endParaRPr lang="en-US" sz="4000" dirty="0"/>
          </a:p>
        </p:txBody>
      </p:sp>
      <p:sp>
        <p:nvSpPr>
          <p:cNvPr id="10" name="bounded_body"/>
          <p:cNvSpPr/>
          <p:nvPr/>
        </p:nvSpPr>
        <p:spPr>
          <a:xfrm>
            <a:off x="4736592" y="2050176"/>
            <a:ext cx="4059936" cy="599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(~45%)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74320" y="2839212"/>
            <a:ext cx="8595360" cy="137160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2" name="bounded_body"/>
          <p:cNvSpPr/>
          <p:nvPr/>
        </p:nvSpPr>
        <p:spPr>
          <a:xfrm>
            <a:off x="457200" y="28392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Vote date: April 1, 2022 - FIRST Amazon union in U.S. history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20040" y="32964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4" name="bounded_body"/>
          <p:cNvSpPr/>
          <p:nvPr/>
        </p:nvSpPr>
        <p:spPr>
          <a:xfrm>
            <a:off x="457200" y="32964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Workforce: ~8,300 workers eligible to vote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320040" y="3753612"/>
            <a:ext cx="8503920" cy="0"/>
          </a:xfrm>
          <a:prstGeom prst="line">
            <a:avLst/>
          </a:prstGeom>
          <a:noFill/>
          <a:ln w="6350">
            <a:solidFill>
              <a:srgbClr val="F2F2F2"/>
            </a:solidFill>
            <a:prstDash val="solid"/>
          </a:ln>
        </p:spPr>
      </p:sp>
      <p:sp>
        <p:nvSpPr>
          <p:cNvPr id="16" name="bounded_body"/>
          <p:cNvSpPr/>
          <p:nvPr/>
        </p:nvSpPr>
        <p:spPr>
          <a:xfrm>
            <a:off x="457200" y="375361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Bargaining unit: ALU certified after 25+ Amazon objections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55% to 45% is a clear win - but not a landslide. Amazon's well-funded anti-union campaign almost worked.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Chart 2 - Amazon Unionization Vote Results by Site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ar chart of three NLRB-supervised Amazon worker unionization votes in 2022. JFK8 (Staten Island, April 2022): 55% YES (coral, WON). LDJ5 (Staten Island, May 2022): 38% YES (navy, LOST). ALB1 (Albany, October 2022): 33% YES (navy, LOST). JFK8 was the first successful Amazon union vote in U.S. history. The next two votes that year both lost. JFK8 is an outlier, not a trend. Source: NLRB election records (2022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" y="795528"/>
            <a:ext cx="8156448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JFK8: 55% YES (WON). LDJ5: 38% YES. ALB1: 33% YES.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Chart 2 - Why JFK8 Won Where Others Lost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JFK8 (Apr 2022): 55% YES - first Amazon union ever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LDJ5 (May 2022): 38% YES - LOST by 24 percentage points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ALB1 (Oct 2022): 33% YES - LOST by 34 percentage points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JFK8 = OUTLIER. The next 2 votes both lost decisively.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Differentiator: Smalls + ALU built JFK8-specific worker network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A 22-point gap separates JFK8 (55% YES) from ALB1 (33% YES). Site-specific organizing strength - not industry momentum - made JFK8 different.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Amazon's Response - NLRB Challenges and Consultants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Filed 25+ NLRB objections to overturn the JFK8 vote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objections rejected after months of legal review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Spent ~$14.2 million on union avoidance consultants in 2022 (LM-10)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NOT signed a contract with ALU as of late 2024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several union-friendly Quebec warehouses in 2025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Warning: Winning the VOTE is step 1. Getting Amazon to sign a contract is step 2 - and that fight is still ongoing in 2025.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JFK8 Means for Modern Labor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JFK8 PROVED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CAN be unionized at a single site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Worker-led + independent unions can win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+ GoFundMe can replace union staff funding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IT DID NOT PROVE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Industry-wide momentum (LDJ5 + ALB1 both lost)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will negotiate (no contract signed yet)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Amazon sites will copy the JFK8 strategy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STILL TO BE SEEN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ALU get a first contract before 2026?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Teamsters/SEIU back future Amazon votes?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OSHA mandate quota disclosure rules?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JFK8 cracked the union-free record but did NOT change Amazon's overall labor model. The follow-through fight is the harder one.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Looking Ahead - Other Sites Still Organizing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8229600" cy="2049170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868680"/>
            <a:ext cx="73152" cy="204917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emphasis_text"/>
          <p:cNvSpPr/>
          <p:nvPr/>
        </p:nvSpPr>
        <p:spPr>
          <a:xfrm>
            <a:off x="731520" y="1005840"/>
            <a:ext cx="7680960" cy="1774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just made history. The next thing is the contract.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05501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Chris Smalls, after the April 1, 2022 JFK8 vote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 Smalls quote is the lesson - the VOTE was the easy part. Getting Amazon to a CONTRACT is the harder, longer fight.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Vocabulary Glossary 1 - Workplace and Quotas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Fulfillment center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Amazon's term for its warehouse facility (JFK8, LDJ5, ALB1). Code = nearest airport + number.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Time off task (TOT)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tracking of any time NOT scanning. Includes bathroom breaks. Sustained TOT can auto-terminate.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OSHA recordable injury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Workplace injury needing time off, restricted duty, or medical treatment beyond first aid. Tracked on Form 300A.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DART rate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Away, Restricted, or Transferred - a BLS injury metric. A subset of recordable injuries. Amazon cites YoY declines.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These four terms cover the WORKPLACE side of the lesson - what Amazon warehouses look like and how injuries get measured.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Vocabulary Glossary 2 - Union and Legal Terms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NLRB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Labor Relations Board - federal agency supervising union elections. Conducted the JFK8 vote April 1, 2022.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Union election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 NLRB-supervised vote where workers decide whether to be represented by a union. 30% to file; simple majority wins.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Union avoidance consultant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consultants employers hire to discourage unionizing. Legal but must be reported via DOL Form LM-10. Amazon: ~$14.2M in 2022.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Collective bargaining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Legally protected process where a union negotiates wages, benefits, and conditions for ALL workers at once - backed by the NLRA of 1935.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These four terms cover the LEGAL + UNION side - the process Chris Smalls and the ALU used to get recognized at JFK8 on April 1, 2022.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 - Synthesis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 1: Amazon's injury rate is ~2x non-Amazon warehousing (OSHA data)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 2: JFK8 won April 1, 2022 - first Amazon union (55% YES)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 3: LDJ5 + ALB1 BOTH LOST - JFK8 is an outlier, not a trend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Algorithmic management (The Rate, TOT) is spreading beyond Amazon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fight now is the CONTRACT - Amazon has not signed one yet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JFK8 proved Amazon CAN be unionized at one site. It did NOT prove Amazon WILL be unionized broadly. The contract fight continues.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Amazon Warehouses: Working Conditions Investigation</dc:title>
  <dc:subject>PptxGenJS Presentation</dc:subject>
  <dc:creator>More Lessons Less Planning</dc:creator>
  <cp:lastModifiedBy>More Lessons Less Planning</cp:lastModifiedBy>
  <cp:revision>1</cp:revision>
  <dcterms:created xsi:type="dcterms:W3CDTF">2026-06-11T12:21:14Z</dcterms:created>
  <dcterms:modified xsi:type="dcterms:W3CDTF">2026-06-11T12:21:14Z</dcterms:modified>
</cp:coreProperties>
</file>