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slideMasters/slideMaster5.xml" ContentType="application/vnd.openxmlformats-officedocument.presentationml.slideMaster+xml"/>
  <Override PartName="/ppt/slides/slide5.xml" ContentType="application/vnd.openxmlformats-officedocument.presentationml.slide+xml"/>
  <Override PartName="/ppt/slideMasters/slideMaster6.xml" ContentType="application/vnd.openxmlformats-officedocument.presentationml.slideMaster+xml"/>
  <Override PartName="/ppt/slides/slide6.xml" ContentType="application/vnd.openxmlformats-officedocument.presentationml.slide+xml"/>
  <Override PartName="/ppt/slideMasters/slideMaster7.xml" ContentType="application/vnd.openxmlformats-officedocument.presentationml.slideMaster+xml"/>
  <Override PartName="/ppt/slides/slide7.xml" ContentType="application/vnd.openxmlformats-officedocument.presentationml.slide+xml"/>
  <Override PartName="/ppt/slideMasters/slideMaster8.xml" ContentType="application/vnd.openxmlformats-officedocument.presentationml.slideMaster+xml"/>
  <Override PartName="/ppt/slides/slide8.xml" ContentType="application/vnd.openxmlformats-officedocument.presentationml.slide+xml"/>
  <Override PartName="/ppt/slideMasters/slideMaster9.xml" ContentType="application/vnd.openxmlformats-officedocument.presentationml.slideMaster+xml"/>
  <Override PartName="/ppt/slides/slide9.xml" ContentType="application/vnd.openxmlformats-officedocument.presentationml.slide+xml"/>
  <Override PartName="/ppt/slideMasters/slideMaster10.xml" ContentType="application/vnd.openxmlformats-officedocument.presentationml.slideMaster+xml"/>
  <Override PartName="/ppt/slides/slide10.xml" ContentType="application/vnd.openxmlformats-officedocument.presentationml.slide+xml"/>
  <Override PartName="/ppt/slideMasters/slideMaster11.xml" ContentType="application/vnd.openxmlformats-officedocument.presentationml.slideMaster+xml"/>
  <Override PartName="/ppt/slides/slide11.xml" ContentType="application/vnd.openxmlformats-officedocument.presentationml.slide+xml"/>
  <Override PartName="/ppt/slideMasters/slideMaster12.xml" ContentType="application/vnd.openxmlformats-officedocument.presentationml.slideMaster+xml"/>
  <Override PartName="/ppt/slides/slide12.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Lst>
  <p:notesMasterIdLst>
    <p:notesMasterId r:id="rId14"/>
  </p:notesMasterIdLst>
  <p:sldSz cx="9144000" cy="5143500"/>
  <p:notesSz cx="5143500" cy="9144000"/>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notesMaster" Target="notesMasters/notesMaster1.xml"/><Relationship Id="rId15" Type="http://schemas.openxmlformats.org/officeDocument/2006/relationships/presProps" Target="presProps.xml"/><Relationship Id="rId16" Type="http://schemas.openxmlformats.org/officeDocument/2006/relationships/viewProps" Target="viewProps.xml"/><Relationship Id="rId17" Type="http://schemas.openxmlformats.org/officeDocument/2006/relationships/theme" Target="theme/theme1.xml"/><Relationship Id="rId18" Type="http://schemas.openxmlformats.org/officeDocument/2006/relationships/tableStyles" Target="tableStyles.xml"/></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_rels/notesSlide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xml"/>
		</Relationships>
</file>

<file path=ppt/notesSlides/_rels/notesSlide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xml"/>
		</Relationships>
</file>

<file path=ppt/notesSlides/_rels/notesSlide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xml"/>
		</Relationships>
</file>

<file path=ppt/notesSlides/_rels/notesSlide1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xml"/>
		</Relationships>
</file>

<file path=ppt/notesSlides/_rels/notesSlide1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1.xml"/>
		</Relationships>
</file>

<file path=ppt/notesSlides/_rels/notesSlide1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2.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Opening slide. In just over a decade, Alexander the Great led his Macedonian army from Greece to the Indus River, toppling the Persian Empire and spreading Greek culture across three continents. Students will trace his rise, his conquests, and what happened to his empire after his death.</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Read the four learning targets. Today follows Alexander from a well-trained prince to the conqueror of Persia, then asks what his empire left behind.</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MACEDONIA was a kingdom just north of Greece. Its king, PHILIP II, built one of the finest armies of the ancient world and brought the Greek city-states under his control. The heart of that army was the PHALANX - a tight block of soldiers packed shoulder to shoulder, each holding a very long spear called a sarissa, so the front bristled with points like a hedgehog. When Philip was assassinated in 336 BCE, his son Alexander inherited this powerful, battle-ready army.</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As a boy, the future ALEXANDER THE GREAT was tutored by ARISTOTLE, the famous Greek philosopher, who taught him science, politics, and a deep love of Greek culture and the poems of Homer. Alexander became king of Macedonia in 336 BCE at just twenty years old. He was ambitious, brave to the point of recklessness, and determined to lead his father's army against the mighty Persian Empire. Alexander lived from 356 to 323 BCE.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In 334 BCE Alexander led his army across into Asia to attack the PERSIAN EMPIRE, the largest empire the world had yet seen, ruled by King DARIUS III. Alexander won his very first battle at the Granicus River in 334 BCE, defeating the Persian forces guarding the coast. That victory opened the door to the rest of the empire and showed his soldiers that the great Persian army could be beaten.</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In 333 BCE, Alexander met Darius III in person at the Battle of Issus. Alexander led his cavalry in a direct charge toward Darius himself. Seeing the attack bearing down on him, Darius panicked, turned his chariot, and fled the battlefield - and once their king ran, the Persian army fell apart. This dramatic moment was later captured in a famous Roman mosaic found at Pompeii. The next slide shows that Alexander Mosaic.</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Real public-domain photograph of the Alexander Mosaic from the House of the Faun in Pompeii (Naples National Archaeological Museum). On the left, Alexander charges on horseback with his lance; on the right, the crowned Darius III turns to flee in his chariot. Give students a moment to find both kings before discussing.
Reference labels (point to these chart features when teaching): Alexander on horseback; Darius III in his chariot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decisive battle came at GAUGAMELA in 331 BCE. Though Darius III had a much larger army, Alexander punched a gap in the Persian line and drove a wedge of cavalry straight at the king. Just as at Issus, Darius fled. This time the victory was total: the Persian Empire now belonged to Alexander. Darius was soon killed by his own officers while running, and Alexander declared himself the new ruler of Persia.</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At its height, Alexander's empire stretched from Greece and Egypt in the west all the way to the Indus River in the east - one of the largest empires the ancient world had ever seen. Along the way he founded dozens of new cities, many named Alexandria after himself; the greatest, in Egypt, became a famous center of learning. Alexander wanted to push even farther into India, but at the Hyphasis River his exhausted soldiers refused to go on, and he was forced to turn back. He did not conquer India itself.</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Alexander's greatest lasting effect was not conquest but culture. As his army and settlers moved east, Greek language, art, coins, and ideas spread across the empire and blended with Persian, Egyptian, and Indian ways of life. Historians call this new blended culture HELLENISTIC, from Hellas, the Greek word for Greece. For centuries afterward, Greek became a common language of trade and learning from Egypt to Central Asia, and cities like Alexandria carried Greek science and philosophy far beyond Greece itself.</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Alexander died suddenly of a fever in Babylon in 323 BCE, at just thirty-two, leaving no strong heir to rule. His top generals, called the DIADOCHI (a Greek word meaning 'successors'), fought each other for control and eventually divided the empire into three main kingdoms - one in Egypt, one in Persia and the Middle East, and one in Macedonia and Greece. The empire did not survive as one piece, but the Hellenistic culture it spread lasted for centuries.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Recap the four takeaways. The big idea: Alexander's conquests mattered most because they spread and blended Greek culture into a Hellenistic world that outlasted his empire.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12</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49" r:id="rId1"/>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image" Target="../media/image-7-1.png"/><Relationship Id="rId2" Type="http://schemas.openxmlformats.org/officeDocument/2006/relationships/slideLayout" Target="../slideLayouts/slideLayout1.xml"/><Relationship Id="rId3"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2.xml"/></Relationships>
</file>

<file path=ppt/slides/slide1.xml><?xml version="1.0" encoding="utf-8"?>
<p:sld xmlns:a="http://schemas.openxmlformats.org/drawingml/2006/main" xmlns:r="http://schemas.openxmlformats.org/officeDocument/2006/relationships" xmlns:p="http://schemas.openxmlformats.org/presentationml/2006/main">
  <p:cSld name="Slide 1">
    <p:bg>
      <p:bgPr>
        <a:solidFill>
          <a:srgbClr val="1B2A4A"/>
        </a:solidFill>
      </p:bgPr>
    </p:bg>
    <p:spTree>
      <p:nvGrpSpPr>
        <p:cNvPr id="1" name=""/>
        <p:cNvGrpSpPr/>
        <p:nvPr/>
      </p:nvGrpSpPr>
      <p:grpSpPr>
        <a:xfrm>
          <a:off x="0" y="0"/>
          <a:ext cx="0" cy="0"/>
          <a:chOff x="0" y="0"/>
          <a:chExt cx="0" cy="0"/>
        </a:xfrm>
      </p:grpSpPr>
      <p:sp>
        <p:nvSpPr>
          <p:cNvPr id="2" name="Text 0"/>
          <p:cNvSpPr/>
          <p:nvPr/>
        </p:nvSpPr>
        <p:spPr>
          <a:xfrm>
            <a:off x="457200" y="1371600"/>
            <a:ext cx="8229600" cy="1463040"/>
          </a:xfrm>
          <a:prstGeom prst="rect">
            <a:avLst/>
          </a:prstGeom>
          <a:noFill/>
          <a:ln/>
        </p:spPr>
        <p:txBody>
          <a:bodyPr wrap="square" rtlCol="0" anchor="ctr"/>
          <a:lstStyle/>
          <a:p>
            <a:pPr algn="ctr" indent="0" marL="0">
              <a:buNone/>
            </a:pPr>
            <a:r>
              <a:rPr lang="en-US" sz="3800" b="1" dirty="0">
                <a:solidFill>
                  <a:srgbClr val="FFFFFF"/>
                </a:solidFill>
                <a:latin typeface="Trebuchet MS" pitchFamily="34" charset="0"/>
                <a:ea typeface="Trebuchet MS" pitchFamily="34" charset="-122"/>
                <a:cs typeface="Trebuchet MS" pitchFamily="34" charset="-120"/>
              </a:rPr>
              <a:t>Alexander the Great and His Empire</a:t>
            </a:r>
            <a:endParaRPr lang="en-US" sz="3800" dirty="0"/>
          </a:p>
        </p:txBody>
      </p:sp>
      <p:sp>
        <p:nvSpPr>
          <p:cNvPr id="3" name="Text 1"/>
          <p:cNvSpPr/>
          <p:nvPr/>
        </p:nvSpPr>
        <p:spPr>
          <a:xfrm>
            <a:off x="457200" y="2926080"/>
            <a:ext cx="8229600" cy="457200"/>
          </a:xfrm>
          <a:prstGeom prst="rect">
            <a:avLst/>
          </a:prstGeom>
          <a:noFill/>
          <a:ln/>
        </p:spPr>
        <p:txBody>
          <a:bodyPr wrap="square" rtlCol="0" anchor="ctr"/>
          <a:lstStyle/>
          <a:p>
            <a:pPr algn="ctr" indent="0" marL="0">
              <a:buNone/>
            </a:pPr>
            <a:r>
              <a:rPr lang="en-US" sz="1800" i="1" dirty="0">
                <a:solidFill>
                  <a:srgbClr val="FFFFFF"/>
                </a:solidFill>
                <a:latin typeface="Arial" pitchFamily="34" charset="0"/>
                <a:ea typeface="Arial" pitchFamily="34" charset="-122"/>
                <a:cs typeface="Arial" pitchFamily="34" charset="-120"/>
              </a:rPr>
              <a:t>Trace how a young Macedonian king conquered the Persian Empire and spread Greek culture across the ancient world.</a:t>
            </a:r>
            <a:endParaRPr lang="en-US" sz="1800" dirty="0"/>
          </a:p>
        </p:txBody>
      </p:sp>
      <p:sp>
        <p:nvSpPr>
          <p:cNvPr id="4" name="Shape 2"/>
          <p:cNvSpPr/>
          <p:nvPr/>
        </p:nvSpPr>
        <p:spPr>
          <a:xfrm>
            <a:off x="0" y="4942332"/>
            <a:ext cx="9144000" cy="109728"/>
          </a:xfrm>
          <a:prstGeom prst="rect">
            <a:avLst/>
          </a:prstGeom>
          <a:solidFill>
            <a:srgbClr val="2A9D8F"/>
          </a:solidFill>
          <a:ln w="12700">
            <a:solidFill>
              <a:srgbClr val="2A9D8F"/>
            </a:solidFill>
            <a:prstDash val="solid"/>
          </a:ln>
        </p:spPr>
      </p:sp>
      <p:sp>
        <p:nvSpPr>
          <p:cNvPr id="5" name="Shape 3"/>
          <p:cNvSpPr/>
          <p:nvPr/>
        </p:nvSpPr>
        <p:spPr>
          <a:xfrm>
            <a:off x="0" y="5052060"/>
            <a:ext cx="9144000" cy="91440"/>
          </a:xfrm>
          <a:prstGeom prst="rect">
            <a:avLst/>
          </a:prstGeom>
          <a:solidFill>
            <a:srgbClr val="E8735A"/>
          </a:solidFill>
          <a:ln w="12700">
            <a:solidFill>
              <a:srgbClr val="E8735A"/>
            </a:solidFill>
            <a:prstDash val="solid"/>
          </a:ln>
        </p:spPr>
      </p:sp>
      <p:sp>
        <p:nvSpPr>
          <p:cNvPr id="6" name="Text 4"/>
          <p:cNvSpPr/>
          <p:nvPr/>
        </p:nvSpPr>
        <p:spPr>
          <a:xfrm>
            <a:off x="0" y="4741164"/>
            <a:ext cx="9144000" cy="219456"/>
          </a:xfrm>
          <a:prstGeom prst="rect">
            <a:avLst/>
          </a:prstGeom>
          <a:noFill/>
          <a:ln/>
        </p:spPr>
        <p:txBody>
          <a:bodyPr wrap="square" rtlCol="0" anchor="ctr"/>
          <a:lstStyle/>
          <a:p>
            <a:pPr algn="ctr" indent="0" marL="0">
              <a:buNone/>
            </a:pPr>
            <a:r>
              <a:rPr lang="en-US" sz="900" dirty="0">
                <a:solidFill>
                  <a:srgbClr val="FFFFFF"/>
                </a:solidFill>
                <a:latin typeface="Arial" pitchFamily="34" charset="0"/>
                <a:ea typeface="Arial" pitchFamily="34" charset="-122"/>
                <a:cs typeface="Arial" pitchFamily="34" charset="-120"/>
              </a:rPr>
              <a:t>© More Lessons Less Planning  |  morelessonslessplanning.com</a:t>
            </a:r>
            <a:endParaRPr lang="en-US" sz="9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bg>
      <p:bgPr>
        <a:solidFill>
          <a:srgbClr val="F5F5F5"/>
        </a:solidFill>
      </p:bgPr>
    </p:bg>
    <p:spTree>
      <p:nvGrpSpPr>
        <p:cNvPr id="1" name=""/>
        <p:cNvGrpSpPr/>
        <p:nvPr/>
      </p:nvGrpSpPr>
      <p:grpSpPr>
        <a:xfrm>
          <a:off x="0" y="0"/>
          <a:ext cx="0" cy="0"/>
          <a:chOff x="0" y="0"/>
          <a:chExt cx="0" cy="0"/>
        </a:xfrm>
      </p:grpSpPr>
      <p:sp>
        <p:nvSpPr>
          <p:cNvPr id="2" name="Shape 0"/>
          <p:cNvSpPr/>
          <p:nvPr/>
        </p:nvSpPr>
        <p:spPr>
          <a:xfrm>
            <a:off x="0" y="0"/>
            <a:ext cx="9144000" cy="594360"/>
          </a:xfrm>
          <a:prstGeom prst="rect">
            <a:avLst/>
          </a:prstGeom>
          <a:solidFill>
            <a:srgbClr val="1B2A4A"/>
          </a:solidFill>
          <a:ln w="12700">
            <a:solidFill>
              <a:srgbClr val="1B2A4A"/>
            </a:solidFill>
            <a:prstDash val="solid"/>
          </a:ln>
        </p:spPr>
      </p:sp>
      <p:sp>
        <p:nvSpPr>
          <p:cNvPr id="3" name="mllp_textfit_title_bar"/>
          <p:cNvSpPr/>
          <p:nvPr/>
        </p:nvSpPr>
        <p:spPr>
          <a:xfrm>
            <a:off x="274320" y="0"/>
            <a:ext cx="8595360" cy="594360"/>
          </a:xfrm>
          <a:prstGeom prst="rect">
            <a:avLst/>
          </a:prstGeom>
          <a:noFill/>
          <a:ln/>
        </p:spPr>
        <p:txBody>
          <a:bodyPr wrap="square" lIns="0" tIns="0" rIns="0" bIns="0" rtlCol="0" anchor="ctr"/>
          <a:lstStyle/>
          <a:p>
            <a:pPr indent="0" marL="0">
              <a:buNone/>
            </a:pPr>
            <a:r>
              <a:rPr lang="en-US" sz="2800" b="1" dirty="0">
                <a:solidFill>
                  <a:srgbClr val="FFFFFF"/>
                </a:solidFill>
                <a:latin typeface="Trebuchet MS" pitchFamily="34" charset="0"/>
                <a:ea typeface="Trebuchet MS" pitchFamily="34" charset="-122"/>
                <a:cs typeface="Trebuchet MS" pitchFamily="34" charset="-120"/>
              </a:rPr>
              <a:t>Learning Targets</a:t>
            </a:r>
            <a:endParaRPr lang="en-US" sz="2800" dirty="0"/>
          </a:p>
        </p:txBody>
      </p:sp>
      <p:sp>
        <p:nvSpPr>
          <p:cNvPr id="4" name="Text 2"/>
          <p:cNvSpPr/>
          <p:nvPr/>
        </p:nvSpPr>
        <p:spPr>
          <a:xfrm>
            <a:off x="0" y="4942332"/>
            <a:ext cx="9144000" cy="164592"/>
          </a:xfrm>
          <a:prstGeom prst="rect">
            <a:avLst/>
          </a:prstGeom>
          <a:noFill/>
          <a:ln/>
        </p:spPr>
        <p:txBody>
          <a:bodyPr wrap="square" lIns="0" tIns="0" rIns="0" bIns="0" rtlCol="0" anchor="ctr"/>
          <a:lstStyle/>
          <a:p>
            <a:pPr algn="ctr" indent="0" marL="0">
              <a:buNone/>
            </a:pPr>
            <a:r>
              <a:rPr lang="en-US" sz="700" dirty="0">
                <a:solidFill>
                  <a:srgbClr val="595959"/>
                </a:solidFill>
                <a:latin typeface="Arial" pitchFamily="34" charset="0"/>
                <a:ea typeface="Arial" pitchFamily="34" charset="-122"/>
                <a:cs typeface="Arial" pitchFamily="34" charset="-120"/>
              </a:rPr>
              <a:t>© More Lessons Less Planning  |  morelessonslessplanning.com</a:t>
            </a:r>
            <a:endParaRPr lang="en-US" sz="700" dirty="0"/>
          </a:p>
        </p:txBody>
      </p:sp>
      <p:sp>
        <p:nvSpPr>
          <p:cNvPr id="5" name="Shape 3"/>
          <p:cNvSpPr/>
          <p:nvPr/>
        </p:nvSpPr>
        <p:spPr>
          <a:xfrm>
            <a:off x="274320" y="704088"/>
            <a:ext cx="8595360" cy="993267"/>
          </a:xfrm>
          <a:prstGeom prst="rect">
            <a:avLst/>
          </a:prstGeom>
          <a:solidFill>
            <a:srgbClr val="FFFFFF"/>
          </a:solidFill>
          <a:ln w="12700">
            <a:solidFill>
              <a:srgbClr val="F2F2F2"/>
            </a:solidFill>
            <a:prstDash val="solid"/>
          </a:ln>
        </p:spPr>
      </p:sp>
      <p:sp>
        <p:nvSpPr>
          <p:cNvPr id="6" name="Shape 4"/>
          <p:cNvSpPr/>
          <p:nvPr/>
        </p:nvSpPr>
        <p:spPr>
          <a:xfrm>
            <a:off x="438912" y="1017841"/>
            <a:ext cx="365760" cy="365760"/>
          </a:xfrm>
          <a:prstGeom prst="ellipse">
            <a:avLst/>
          </a:prstGeom>
          <a:solidFill>
            <a:srgbClr val="145F58"/>
          </a:solidFill>
          <a:ln w="12700">
            <a:solidFill>
              <a:srgbClr val="145F58"/>
            </a:solidFill>
            <a:prstDash val="solid"/>
          </a:ln>
        </p:spPr>
      </p:sp>
      <p:sp>
        <p:nvSpPr>
          <p:cNvPr id="7" name="Text 5"/>
          <p:cNvSpPr/>
          <p:nvPr/>
        </p:nvSpPr>
        <p:spPr>
          <a:xfrm>
            <a:off x="438912" y="1017841"/>
            <a:ext cx="365760" cy="365760"/>
          </a:xfrm>
          <a:prstGeom prst="rect">
            <a:avLst/>
          </a:prstGeom>
          <a:noFill/>
          <a:ln/>
        </p:spPr>
        <p:txBody>
          <a:bodyPr wrap="square" lIns="0" tIns="0" rIns="0" bIns="0" rtlCol="0" anchor="ctr"/>
          <a:lstStyle/>
          <a:p>
            <a:pPr algn="ctr" indent="0" marL="0">
              <a:buNone/>
            </a:pPr>
            <a:r>
              <a:rPr lang="en-US" sz="800" b="1" dirty="0">
                <a:solidFill>
                  <a:srgbClr val="FFFFFF"/>
                </a:solidFill>
                <a:latin typeface="Arial" pitchFamily="34" charset="0"/>
                <a:ea typeface="Arial" pitchFamily="34" charset="-122"/>
                <a:cs typeface="Arial" pitchFamily="34" charset="-120"/>
              </a:rPr>
              <a:t>★</a:t>
            </a:r>
            <a:endParaRPr lang="en-US" sz="800" dirty="0"/>
          </a:p>
        </p:txBody>
      </p:sp>
      <p:sp>
        <p:nvSpPr>
          <p:cNvPr id="8" name="mllp_textfit_body"/>
          <p:cNvSpPr/>
          <p:nvPr/>
        </p:nvSpPr>
        <p:spPr>
          <a:xfrm>
            <a:off x="941832" y="704088"/>
            <a:ext cx="7882128" cy="993267"/>
          </a:xfrm>
          <a:prstGeom prst="rect">
            <a:avLst/>
          </a:prstGeom>
          <a:noFill/>
          <a:ln/>
        </p:spPr>
        <p:txBody>
          <a:bodyPr wrap="square" rtlCol="0" anchor="ctr"/>
          <a:lstStyle/>
          <a:p>
            <a:pPr indent="0" marL="0">
              <a:buNone/>
            </a:pPr>
            <a:r>
              <a:rPr lang="en-US" sz="1800" dirty="0">
                <a:solidFill>
                  <a:srgbClr val="333333"/>
                </a:solidFill>
                <a:latin typeface="Arial" pitchFamily="34" charset="0"/>
                <a:ea typeface="Arial" pitchFamily="34" charset="-122"/>
                <a:cs typeface="Arial" pitchFamily="34" charset="-120"/>
              </a:rPr>
              <a:t>Trace Alexander's rise from Philip II and Aristotle to his own kingship.</a:t>
            </a:r>
            <a:endParaRPr lang="en-US" sz="1800" dirty="0"/>
          </a:p>
        </p:txBody>
      </p:sp>
      <p:sp>
        <p:nvSpPr>
          <p:cNvPr id="9" name="Shape 7"/>
          <p:cNvSpPr/>
          <p:nvPr/>
        </p:nvSpPr>
        <p:spPr>
          <a:xfrm>
            <a:off x="274320" y="1761363"/>
            <a:ext cx="8595360" cy="993267"/>
          </a:xfrm>
          <a:prstGeom prst="rect">
            <a:avLst/>
          </a:prstGeom>
          <a:solidFill>
            <a:srgbClr val="FFFFFF"/>
          </a:solidFill>
          <a:ln w="12700">
            <a:solidFill>
              <a:srgbClr val="F2F2F2"/>
            </a:solidFill>
            <a:prstDash val="solid"/>
          </a:ln>
        </p:spPr>
      </p:sp>
      <p:sp>
        <p:nvSpPr>
          <p:cNvPr id="10" name="Shape 8"/>
          <p:cNvSpPr/>
          <p:nvPr/>
        </p:nvSpPr>
        <p:spPr>
          <a:xfrm>
            <a:off x="438912" y="2075117"/>
            <a:ext cx="365760" cy="365760"/>
          </a:xfrm>
          <a:prstGeom prst="ellipse">
            <a:avLst/>
          </a:prstGeom>
          <a:solidFill>
            <a:srgbClr val="145F58"/>
          </a:solidFill>
          <a:ln w="12700">
            <a:solidFill>
              <a:srgbClr val="145F58"/>
            </a:solidFill>
            <a:prstDash val="solid"/>
          </a:ln>
        </p:spPr>
      </p:sp>
      <p:sp>
        <p:nvSpPr>
          <p:cNvPr id="11" name="Text 9"/>
          <p:cNvSpPr/>
          <p:nvPr/>
        </p:nvSpPr>
        <p:spPr>
          <a:xfrm>
            <a:off x="438912" y="2075117"/>
            <a:ext cx="365760" cy="365760"/>
          </a:xfrm>
          <a:prstGeom prst="rect">
            <a:avLst/>
          </a:prstGeom>
          <a:noFill/>
          <a:ln/>
        </p:spPr>
        <p:txBody>
          <a:bodyPr wrap="square" lIns="0" tIns="0" rIns="0" bIns="0" rtlCol="0" anchor="ctr"/>
          <a:lstStyle/>
          <a:p>
            <a:pPr algn="ctr" indent="0" marL="0">
              <a:buNone/>
            </a:pPr>
            <a:r>
              <a:rPr lang="en-US" sz="800" b="1" dirty="0">
                <a:solidFill>
                  <a:srgbClr val="FFFFFF"/>
                </a:solidFill>
                <a:latin typeface="Arial" pitchFamily="34" charset="0"/>
                <a:ea typeface="Arial" pitchFamily="34" charset="-122"/>
                <a:cs typeface="Arial" pitchFamily="34" charset="-120"/>
              </a:rPr>
              <a:t>★</a:t>
            </a:r>
            <a:endParaRPr lang="en-US" sz="800" dirty="0"/>
          </a:p>
        </p:txBody>
      </p:sp>
      <p:sp>
        <p:nvSpPr>
          <p:cNvPr id="12" name="mllp_textfit_body"/>
          <p:cNvSpPr/>
          <p:nvPr/>
        </p:nvSpPr>
        <p:spPr>
          <a:xfrm>
            <a:off x="941832" y="1761363"/>
            <a:ext cx="7882128" cy="993267"/>
          </a:xfrm>
          <a:prstGeom prst="rect">
            <a:avLst/>
          </a:prstGeom>
          <a:noFill/>
          <a:ln/>
        </p:spPr>
        <p:txBody>
          <a:bodyPr wrap="square" rtlCol="0" anchor="ctr"/>
          <a:lstStyle/>
          <a:p>
            <a:pPr indent="0" marL="0">
              <a:buNone/>
            </a:pPr>
            <a:r>
              <a:rPr lang="en-US" sz="1800" dirty="0">
                <a:solidFill>
                  <a:srgbClr val="333333"/>
                </a:solidFill>
                <a:latin typeface="Arial" pitchFamily="34" charset="0"/>
                <a:ea typeface="Arial" pitchFamily="34" charset="-122"/>
                <a:cs typeface="Arial" pitchFamily="34" charset="-120"/>
              </a:rPr>
              <a:t>Sequence his conquest of Persia: Granicus, Issus, and Gaugamela.</a:t>
            </a:r>
            <a:endParaRPr lang="en-US" sz="1800" dirty="0"/>
          </a:p>
        </p:txBody>
      </p:sp>
      <p:sp>
        <p:nvSpPr>
          <p:cNvPr id="13" name="Shape 11"/>
          <p:cNvSpPr/>
          <p:nvPr/>
        </p:nvSpPr>
        <p:spPr>
          <a:xfrm>
            <a:off x="274320" y="2818638"/>
            <a:ext cx="8595360" cy="993267"/>
          </a:xfrm>
          <a:prstGeom prst="rect">
            <a:avLst/>
          </a:prstGeom>
          <a:solidFill>
            <a:srgbClr val="FFFFFF"/>
          </a:solidFill>
          <a:ln w="12700">
            <a:solidFill>
              <a:srgbClr val="F2F2F2"/>
            </a:solidFill>
            <a:prstDash val="solid"/>
          </a:ln>
        </p:spPr>
      </p:sp>
      <p:sp>
        <p:nvSpPr>
          <p:cNvPr id="14" name="Shape 12"/>
          <p:cNvSpPr/>
          <p:nvPr/>
        </p:nvSpPr>
        <p:spPr>
          <a:xfrm>
            <a:off x="438912" y="3132392"/>
            <a:ext cx="365760" cy="365760"/>
          </a:xfrm>
          <a:prstGeom prst="ellipse">
            <a:avLst/>
          </a:prstGeom>
          <a:solidFill>
            <a:srgbClr val="145F58"/>
          </a:solidFill>
          <a:ln w="12700">
            <a:solidFill>
              <a:srgbClr val="145F58"/>
            </a:solidFill>
            <a:prstDash val="solid"/>
          </a:ln>
        </p:spPr>
      </p:sp>
      <p:sp>
        <p:nvSpPr>
          <p:cNvPr id="15" name="Text 13"/>
          <p:cNvSpPr/>
          <p:nvPr/>
        </p:nvSpPr>
        <p:spPr>
          <a:xfrm>
            <a:off x="438912" y="3132392"/>
            <a:ext cx="365760" cy="365760"/>
          </a:xfrm>
          <a:prstGeom prst="rect">
            <a:avLst/>
          </a:prstGeom>
          <a:noFill/>
          <a:ln/>
        </p:spPr>
        <p:txBody>
          <a:bodyPr wrap="square" lIns="0" tIns="0" rIns="0" bIns="0" rtlCol="0" anchor="ctr"/>
          <a:lstStyle/>
          <a:p>
            <a:pPr algn="ctr" indent="0" marL="0">
              <a:buNone/>
            </a:pPr>
            <a:r>
              <a:rPr lang="en-US" sz="800" b="1" dirty="0">
                <a:solidFill>
                  <a:srgbClr val="FFFFFF"/>
                </a:solidFill>
                <a:latin typeface="Arial" pitchFamily="34" charset="0"/>
                <a:ea typeface="Arial" pitchFamily="34" charset="-122"/>
                <a:cs typeface="Arial" pitchFamily="34" charset="-120"/>
              </a:rPr>
              <a:t>★</a:t>
            </a:r>
            <a:endParaRPr lang="en-US" sz="800" dirty="0"/>
          </a:p>
        </p:txBody>
      </p:sp>
      <p:sp>
        <p:nvSpPr>
          <p:cNvPr id="16" name="mllp_textfit_body"/>
          <p:cNvSpPr/>
          <p:nvPr/>
        </p:nvSpPr>
        <p:spPr>
          <a:xfrm>
            <a:off x="941832" y="2818638"/>
            <a:ext cx="7882128" cy="993267"/>
          </a:xfrm>
          <a:prstGeom prst="rect">
            <a:avLst/>
          </a:prstGeom>
          <a:noFill/>
          <a:ln/>
        </p:spPr>
        <p:txBody>
          <a:bodyPr wrap="square" rtlCol="0" anchor="ctr"/>
          <a:lstStyle/>
          <a:p>
            <a:pPr indent="0" marL="0">
              <a:buNone/>
            </a:pPr>
            <a:r>
              <a:rPr lang="en-US" sz="1800" dirty="0">
                <a:solidFill>
                  <a:srgbClr val="333333"/>
                </a:solidFill>
                <a:latin typeface="Arial" pitchFamily="34" charset="0"/>
                <a:ea typeface="Arial" pitchFamily="34" charset="-122"/>
                <a:cs typeface="Arial" pitchFamily="34" charset="-120"/>
              </a:rPr>
              <a:t>Explain how his conquests spread Greek culture (the Hellenistic world).</a:t>
            </a:r>
            <a:endParaRPr lang="en-US" sz="1800" dirty="0"/>
          </a:p>
        </p:txBody>
      </p:sp>
      <p:sp>
        <p:nvSpPr>
          <p:cNvPr id="17" name="Shape 15"/>
          <p:cNvSpPr/>
          <p:nvPr/>
        </p:nvSpPr>
        <p:spPr>
          <a:xfrm>
            <a:off x="274320" y="3875913"/>
            <a:ext cx="8595360" cy="993267"/>
          </a:xfrm>
          <a:prstGeom prst="rect">
            <a:avLst/>
          </a:prstGeom>
          <a:solidFill>
            <a:srgbClr val="FFFFFF"/>
          </a:solidFill>
          <a:ln w="12700">
            <a:solidFill>
              <a:srgbClr val="F2F2F2"/>
            </a:solidFill>
            <a:prstDash val="solid"/>
          </a:ln>
        </p:spPr>
      </p:sp>
      <p:sp>
        <p:nvSpPr>
          <p:cNvPr id="18" name="Shape 16"/>
          <p:cNvSpPr/>
          <p:nvPr/>
        </p:nvSpPr>
        <p:spPr>
          <a:xfrm>
            <a:off x="438912" y="4189666"/>
            <a:ext cx="365760" cy="365760"/>
          </a:xfrm>
          <a:prstGeom prst="ellipse">
            <a:avLst/>
          </a:prstGeom>
          <a:solidFill>
            <a:srgbClr val="145F58"/>
          </a:solidFill>
          <a:ln w="12700">
            <a:solidFill>
              <a:srgbClr val="145F58"/>
            </a:solidFill>
            <a:prstDash val="solid"/>
          </a:ln>
        </p:spPr>
      </p:sp>
      <p:sp>
        <p:nvSpPr>
          <p:cNvPr id="19" name="Text 17"/>
          <p:cNvSpPr/>
          <p:nvPr/>
        </p:nvSpPr>
        <p:spPr>
          <a:xfrm>
            <a:off x="438912" y="4189666"/>
            <a:ext cx="365760" cy="365760"/>
          </a:xfrm>
          <a:prstGeom prst="rect">
            <a:avLst/>
          </a:prstGeom>
          <a:noFill/>
          <a:ln/>
        </p:spPr>
        <p:txBody>
          <a:bodyPr wrap="square" lIns="0" tIns="0" rIns="0" bIns="0" rtlCol="0" anchor="ctr"/>
          <a:lstStyle/>
          <a:p>
            <a:pPr algn="ctr" indent="0" marL="0">
              <a:buNone/>
            </a:pPr>
            <a:r>
              <a:rPr lang="en-US" sz="800" b="1" dirty="0">
                <a:solidFill>
                  <a:srgbClr val="FFFFFF"/>
                </a:solidFill>
                <a:latin typeface="Arial" pitchFamily="34" charset="0"/>
                <a:ea typeface="Arial" pitchFamily="34" charset="-122"/>
                <a:cs typeface="Arial" pitchFamily="34" charset="-120"/>
              </a:rPr>
              <a:t>★</a:t>
            </a:r>
            <a:endParaRPr lang="en-US" sz="800" dirty="0"/>
          </a:p>
        </p:txBody>
      </p:sp>
      <p:sp>
        <p:nvSpPr>
          <p:cNvPr id="20" name="mllp_textfit_body"/>
          <p:cNvSpPr/>
          <p:nvPr/>
        </p:nvSpPr>
        <p:spPr>
          <a:xfrm>
            <a:off x="941832" y="3875913"/>
            <a:ext cx="7882128" cy="993267"/>
          </a:xfrm>
          <a:prstGeom prst="rect">
            <a:avLst/>
          </a:prstGeom>
          <a:noFill/>
          <a:ln/>
        </p:spPr>
        <p:txBody>
          <a:bodyPr wrap="square" rtlCol="0" anchor="ctr"/>
          <a:lstStyle/>
          <a:p>
            <a:pPr indent="0" marL="0">
              <a:buNone/>
            </a:pPr>
            <a:r>
              <a:rPr lang="en-US" sz="1800" dirty="0">
                <a:solidFill>
                  <a:srgbClr val="333333"/>
                </a:solidFill>
                <a:latin typeface="Arial" pitchFamily="34" charset="0"/>
                <a:ea typeface="Arial" pitchFamily="34" charset="-122"/>
                <a:cs typeface="Arial" pitchFamily="34" charset="-120"/>
              </a:rPr>
              <a:t>Describe how his empire split among the Diadochi after his death.</a:t>
            </a:r>
            <a:endParaRPr lang="en-US" sz="1800" dirty="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bg>
      <p:bgPr>
        <a:solidFill>
          <a:srgbClr val="F5F5F5"/>
        </a:solidFill>
      </p:bgPr>
    </p:bg>
    <p:spTree>
      <p:nvGrpSpPr>
        <p:cNvPr id="1" name=""/>
        <p:cNvGrpSpPr/>
        <p:nvPr/>
      </p:nvGrpSpPr>
      <p:grpSpPr>
        <a:xfrm>
          <a:off x="0" y="0"/>
          <a:ext cx="0" cy="0"/>
          <a:chOff x="0" y="0"/>
          <a:chExt cx="0" cy="0"/>
        </a:xfrm>
      </p:grpSpPr>
      <p:sp>
        <p:nvSpPr>
          <p:cNvPr id="2" name="Shape 0"/>
          <p:cNvSpPr/>
          <p:nvPr/>
        </p:nvSpPr>
        <p:spPr>
          <a:xfrm>
            <a:off x="0" y="0"/>
            <a:ext cx="9144000" cy="594360"/>
          </a:xfrm>
          <a:prstGeom prst="rect">
            <a:avLst/>
          </a:prstGeom>
          <a:solidFill>
            <a:srgbClr val="1B2A4A"/>
          </a:solidFill>
          <a:ln w="12700">
            <a:solidFill>
              <a:srgbClr val="1B2A4A"/>
            </a:solidFill>
            <a:prstDash val="solid"/>
          </a:ln>
        </p:spPr>
      </p:sp>
      <p:sp>
        <p:nvSpPr>
          <p:cNvPr id="3" name="mllp_textfit_title_bar"/>
          <p:cNvSpPr/>
          <p:nvPr/>
        </p:nvSpPr>
        <p:spPr>
          <a:xfrm>
            <a:off x="274320" y="0"/>
            <a:ext cx="8595360" cy="594360"/>
          </a:xfrm>
          <a:prstGeom prst="rect">
            <a:avLst/>
          </a:prstGeom>
          <a:noFill/>
          <a:ln/>
        </p:spPr>
        <p:txBody>
          <a:bodyPr wrap="square" lIns="0" tIns="0" rIns="0" bIns="0" rtlCol="0" anchor="ctr"/>
          <a:lstStyle/>
          <a:p>
            <a:pPr indent="0" marL="0">
              <a:buNone/>
            </a:pPr>
            <a:r>
              <a:rPr lang="en-US" sz="2800" b="1" dirty="0">
                <a:solidFill>
                  <a:srgbClr val="FFFFFF"/>
                </a:solidFill>
                <a:latin typeface="Trebuchet MS" pitchFamily="34" charset="0"/>
                <a:ea typeface="Trebuchet MS" pitchFamily="34" charset="-122"/>
                <a:cs typeface="Trebuchet MS" pitchFamily="34" charset="-120"/>
              </a:rPr>
              <a:t>The Rise of Macedonia</a:t>
            </a:r>
            <a:endParaRPr lang="en-US" sz="2800" dirty="0"/>
          </a:p>
        </p:txBody>
      </p:sp>
      <p:sp>
        <p:nvSpPr>
          <p:cNvPr id="4" name="Text 2"/>
          <p:cNvSpPr/>
          <p:nvPr/>
        </p:nvSpPr>
        <p:spPr>
          <a:xfrm>
            <a:off x="0" y="4942332"/>
            <a:ext cx="9144000" cy="164592"/>
          </a:xfrm>
          <a:prstGeom prst="rect">
            <a:avLst/>
          </a:prstGeom>
          <a:noFill/>
          <a:ln/>
        </p:spPr>
        <p:txBody>
          <a:bodyPr wrap="square" lIns="0" tIns="0" rIns="0" bIns="0" rtlCol="0" anchor="ctr"/>
          <a:lstStyle/>
          <a:p>
            <a:pPr algn="ctr" indent="0" marL="0">
              <a:buNone/>
            </a:pPr>
            <a:r>
              <a:rPr lang="en-US" sz="700" dirty="0">
                <a:solidFill>
                  <a:srgbClr val="595959"/>
                </a:solidFill>
                <a:latin typeface="Arial" pitchFamily="34" charset="0"/>
                <a:ea typeface="Arial" pitchFamily="34" charset="-122"/>
                <a:cs typeface="Arial" pitchFamily="34" charset="-120"/>
              </a:rPr>
              <a:t>© More Lessons Less Planning  |  morelessonslessplanning.com</a:t>
            </a:r>
            <a:endParaRPr lang="en-US" sz="700" dirty="0"/>
          </a:p>
        </p:txBody>
      </p:sp>
      <p:sp>
        <p:nvSpPr>
          <p:cNvPr id="5" name="Shape 3"/>
          <p:cNvSpPr/>
          <p:nvPr/>
        </p:nvSpPr>
        <p:spPr>
          <a:xfrm>
            <a:off x="274320" y="704088"/>
            <a:ext cx="8595360" cy="804672"/>
          </a:xfrm>
          <a:prstGeom prst="rect">
            <a:avLst/>
          </a:prstGeom>
          <a:solidFill>
            <a:srgbClr val="FFFFFF"/>
          </a:solidFill>
          <a:ln w="12700">
            <a:solidFill>
              <a:srgbClr val="F2F2F2"/>
            </a:solidFill>
            <a:prstDash val="solid"/>
          </a:ln>
        </p:spPr>
      </p:sp>
      <p:sp>
        <p:nvSpPr>
          <p:cNvPr id="6" name="Shape 4"/>
          <p:cNvSpPr/>
          <p:nvPr/>
        </p:nvSpPr>
        <p:spPr>
          <a:xfrm>
            <a:off x="420624" y="914400"/>
            <a:ext cx="384048" cy="384048"/>
          </a:xfrm>
          <a:prstGeom prst="ellipse">
            <a:avLst/>
          </a:prstGeom>
          <a:solidFill>
            <a:srgbClr val="145F58"/>
          </a:solidFill>
          <a:ln w="12700">
            <a:solidFill>
              <a:srgbClr val="145F58"/>
            </a:solidFill>
            <a:prstDash val="solid"/>
          </a:ln>
        </p:spPr>
      </p:sp>
      <p:sp>
        <p:nvSpPr>
          <p:cNvPr id="7" name="Text 5"/>
          <p:cNvSpPr/>
          <p:nvPr/>
        </p:nvSpPr>
        <p:spPr>
          <a:xfrm>
            <a:off x="420624" y="914400"/>
            <a:ext cx="384048" cy="384048"/>
          </a:xfrm>
          <a:prstGeom prst="rect">
            <a:avLst/>
          </a:prstGeom>
          <a:noFill/>
          <a:ln/>
        </p:spPr>
        <p:txBody>
          <a:bodyPr wrap="square" lIns="0" tIns="0" rIns="0" bIns="0" rtlCol="0" anchor="ctr"/>
          <a:lstStyle/>
          <a:p>
            <a:pPr algn="ctr" indent="0" marL="0">
              <a:buNone/>
            </a:pPr>
            <a:r>
              <a:rPr lang="en-US" sz="800" b="1" dirty="0">
                <a:solidFill>
                  <a:srgbClr val="FFFFFF"/>
                </a:solidFill>
                <a:latin typeface="Arial" pitchFamily="34" charset="0"/>
                <a:ea typeface="Arial" pitchFamily="34" charset="-122"/>
                <a:cs typeface="Arial" pitchFamily="34" charset="-120"/>
              </a:rPr>
              <a:t>✔</a:t>
            </a:r>
            <a:endParaRPr lang="en-US" sz="800" dirty="0"/>
          </a:p>
        </p:txBody>
      </p:sp>
      <p:sp>
        <p:nvSpPr>
          <p:cNvPr id="8" name="bounded_body"/>
          <p:cNvSpPr/>
          <p:nvPr/>
        </p:nvSpPr>
        <p:spPr>
          <a:xfrm>
            <a:off x="914400" y="704088"/>
            <a:ext cx="2560320" cy="804672"/>
          </a:xfrm>
          <a:prstGeom prst="rect">
            <a:avLst/>
          </a:prstGeom>
          <a:noFill/>
          <a:ln/>
        </p:spPr>
        <p:txBody>
          <a:bodyPr wrap="square" rtlCol="0" anchor="ctr"/>
          <a:lstStyle/>
          <a:p>
            <a:pPr indent="0" marL="0">
              <a:buNone/>
            </a:pPr>
            <a:r>
              <a:rPr lang="en-US" sz="1800" b="1" dirty="0">
                <a:solidFill>
                  <a:srgbClr val="1B2A4A"/>
                </a:solidFill>
                <a:latin typeface="Arial" pitchFamily="34" charset="0"/>
                <a:ea typeface="Arial" pitchFamily="34" charset="-122"/>
                <a:cs typeface="Arial" pitchFamily="34" charset="-120"/>
              </a:rPr>
              <a:t>Macedonia</a:t>
            </a:r>
            <a:endParaRPr lang="en-US" sz="1800" dirty="0"/>
          </a:p>
        </p:txBody>
      </p:sp>
      <p:sp>
        <p:nvSpPr>
          <p:cNvPr id="9" name="bounded_body"/>
          <p:cNvSpPr/>
          <p:nvPr/>
        </p:nvSpPr>
        <p:spPr>
          <a:xfrm>
            <a:off x="3566160" y="704088"/>
            <a:ext cx="5257800" cy="804672"/>
          </a:xfrm>
          <a:prstGeom prst="rect">
            <a:avLst/>
          </a:prstGeom>
          <a:noFill/>
          <a:ln/>
        </p:spPr>
        <p:txBody>
          <a:bodyPr wrap="square" rtlCol="0" anchor="ctr"/>
          <a:lstStyle/>
          <a:p>
            <a:pPr indent="0" marL="0">
              <a:buNone/>
            </a:pPr>
            <a:r>
              <a:rPr lang="en-US" sz="1800" dirty="0">
                <a:solidFill>
                  <a:srgbClr val="333333"/>
                </a:solidFill>
                <a:latin typeface="Arial" pitchFamily="34" charset="0"/>
                <a:ea typeface="Arial" pitchFamily="34" charset="-122"/>
                <a:cs typeface="Arial" pitchFamily="34" charset="-120"/>
              </a:rPr>
              <a:t>The kingdom north of Greece that Alexander ruled and led against Persia.</a:t>
            </a:r>
            <a:endParaRPr lang="en-US" sz="1800" dirty="0"/>
          </a:p>
        </p:txBody>
      </p:sp>
      <p:sp>
        <p:nvSpPr>
          <p:cNvPr id="10" name="Shape 8"/>
          <p:cNvSpPr/>
          <p:nvPr/>
        </p:nvSpPr>
        <p:spPr>
          <a:xfrm>
            <a:off x="274320" y="1563624"/>
            <a:ext cx="8595360" cy="804672"/>
          </a:xfrm>
          <a:prstGeom prst="rect">
            <a:avLst/>
          </a:prstGeom>
          <a:solidFill>
            <a:srgbClr val="FFFFFF"/>
          </a:solidFill>
          <a:ln w="12700">
            <a:solidFill>
              <a:srgbClr val="F2F2F2"/>
            </a:solidFill>
            <a:prstDash val="solid"/>
          </a:ln>
        </p:spPr>
      </p:sp>
      <p:sp>
        <p:nvSpPr>
          <p:cNvPr id="11" name="Shape 9"/>
          <p:cNvSpPr/>
          <p:nvPr/>
        </p:nvSpPr>
        <p:spPr>
          <a:xfrm>
            <a:off x="420624" y="1773936"/>
            <a:ext cx="384048" cy="384048"/>
          </a:xfrm>
          <a:prstGeom prst="ellipse">
            <a:avLst/>
          </a:prstGeom>
          <a:solidFill>
            <a:srgbClr val="145F58"/>
          </a:solidFill>
          <a:ln w="12700">
            <a:solidFill>
              <a:srgbClr val="145F58"/>
            </a:solidFill>
            <a:prstDash val="solid"/>
          </a:ln>
        </p:spPr>
      </p:sp>
      <p:sp>
        <p:nvSpPr>
          <p:cNvPr id="12" name="Text 10"/>
          <p:cNvSpPr/>
          <p:nvPr/>
        </p:nvSpPr>
        <p:spPr>
          <a:xfrm>
            <a:off x="420624" y="1773936"/>
            <a:ext cx="384048" cy="384048"/>
          </a:xfrm>
          <a:prstGeom prst="rect">
            <a:avLst/>
          </a:prstGeom>
          <a:noFill/>
          <a:ln/>
        </p:spPr>
        <p:txBody>
          <a:bodyPr wrap="square" lIns="0" tIns="0" rIns="0" bIns="0" rtlCol="0" anchor="ctr"/>
          <a:lstStyle/>
          <a:p>
            <a:pPr algn="ctr" indent="0" marL="0">
              <a:buNone/>
            </a:pPr>
            <a:r>
              <a:rPr lang="en-US" sz="800" b="1" dirty="0">
                <a:solidFill>
                  <a:srgbClr val="FFFFFF"/>
                </a:solidFill>
                <a:latin typeface="Arial" pitchFamily="34" charset="0"/>
                <a:ea typeface="Arial" pitchFamily="34" charset="-122"/>
                <a:cs typeface="Arial" pitchFamily="34" charset="-120"/>
              </a:rPr>
              <a:t>✔</a:t>
            </a:r>
            <a:endParaRPr lang="en-US" sz="800" dirty="0"/>
          </a:p>
        </p:txBody>
      </p:sp>
      <p:sp>
        <p:nvSpPr>
          <p:cNvPr id="13" name="bounded_body"/>
          <p:cNvSpPr/>
          <p:nvPr/>
        </p:nvSpPr>
        <p:spPr>
          <a:xfrm>
            <a:off x="914400" y="1563624"/>
            <a:ext cx="2560320" cy="804672"/>
          </a:xfrm>
          <a:prstGeom prst="rect">
            <a:avLst/>
          </a:prstGeom>
          <a:noFill/>
          <a:ln/>
        </p:spPr>
        <p:txBody>
          <a:bodyPr wrap="square" rtlCol="0" anchor="ctr"/>
          <a:lstStyle/>
          <a:p>
            <a:pPr indent="0" marL="0">
              <a:buNone/>
            </a:pPr>
            <a:r>
              <a:rPr lang="en-US" sz="1800" b="1" dirty="0">
                <a:solidFill>
                  <a:srgbClr val="1B2A4A"/>
                </a:solidFill>
                <a:latin typeface="Arial" pitchFamily="34" charset="0"/>
                <a:ea typeface="Arial" pitchFamily="34" charset="-122"/>
                <a:cs typeface="Arial" pitchFamily="34" charset="-120"/>
              </a:rPr>
              <a:t>Philip II</a:t>
            </a:r>
            <a:endParaRPr lang="en-US" sz="1800" dirty="0"/>
          </a:p>
        </p:txBody>
      </p:sp>
      <p:sp>
        <p:nvSpPr>
          <p:cNvPr id="14" name="bounded_body"/>
          <p:cNvSpPr/>
          <p:nvPr/>
        </p:nvSpPr>
        <p:spPr>
          <a:xfrm>
            <a:off x="3566160" y="1563624"/>
            <a:ext cx="5257800" cy="804672"/>
          </a:xfrm>
          <a:prstGeom prst="rect">
            <a:avLst/>
          </a:prstGeom>
          <a:noFill/>
          <a:ln/>
        </p:spPr>
        <p:txBody>
          <a:bodyPr wrap="square" rtlCol="0" anchor="ctr"/>
          <a:lstStyle/>
          <a:p>
            <a:pPr indent="0" marL="0">
              <a:buNone/>
            </a:pPr>
            <a:r>
              <a:rPr lang="en-US" sz="1800" dirty="0">
                <a:solidFill>
                  <a:srgbClr val="333333"/>
                </a:solidFill>
                <a:latin typeface="Arial" pitchFamily="34" charset="0"/>
                <a:ea typeface="Arial" pitchFamily="34" charset="-122"/>
                <a:cs typeface="Arial" pitchFamily="34" charset="-120"/>
              </a:rPr>
              <a:t>Alexander's father, king of Macedonia, who built a powerful army.</a:t>
            </a:r>
            <a:endParaRPr lang="en-US" sz="1800" dirty="0"/>
          </a:p>
        </p:txBody>
      </p:sp>
      <p:sp>
        <p:nvSpPr>
          <p:cNvPr id="15" name="Shape 13"/>
          <p:cNvSpPr/>
          <p:nvPr/>
        </p:nvSpPr>
        <p:spPr>
          <a:xfrm>
            <a:off x="274320" y="2423160"/>
            <a:ext cx="8595360" cy="804672"/>
          </a:xfrm>
          <a:prstGeom prst="rect">
            <a:avLst/>
          </a:prstGeom>
          <a:solidFill>
            <a:srgbClr val="FFFFFF"/>
          </a:solidFill>
          <a:ln w="12700">
            <a:solidFill>
              <a:srgbClr val="F2F2F2"/>
            </a:solidFill>
            <a:prstDash val="solid"/>
          </a:ln>
        </p:spPr>
      </p:sp>
      <p:sp>
        <p:nvSpPr>
          <p:cNvPr id="16" name="Shape 14"/>
          <p:cNvSpPr/>
          <p:nvPr/>
        </p:nvSpPr>
        <p:spPr>
          <a:xfrm>
            <a:off x="420624" y="2633472"/>
            <a:ext cx="384048" cy="384048"/>
          </a:xfrm>
          <a:prstGeom prst="ellipse">
            <a:avLst/>
          </a:prstGeom>
          <a:solidFill>
            <a:srgbClr val="145F58"/>
          </a:solidFill>
          <a:ln w="12700">
            <a:solidFill>
              <a:srgbClr val="145F58"/>
            </a:solidFill>
            <a:prstDash val="solid"/>
          </a:ln>
        </p:spPr>
      </p:sp>
      <p:sp>
        <p:nvSpPr>
          <p:cNvPr id="17" name="Text 15"/>
          <p:cNvSpPr/>
          <p:nvPr/>
        </p:nvSpPr>
        <p:spPr>
          <a:xfrm>
            <a:off x="420624" y="2633472"/>
            <a:ext cx="384048" cy="384048"/>
          </a:xfrm>
          <a:prstGeom prst="rect">
            <a:avLst/>
          </a:prstGeom>
          <a:noFill/>
          <a:ln/>
        </p:spPr>
        <p:txBody>
          <a:bodyPr wrap="square" lIns="0" tIns="0" rIns="0" bIns="0" rtlCol="0" anchor="ctr"/>
          <a:lstStyle/>
          <a:p>
            <a:pPr algn="ctr" indent="0" marL="0">
              <a:buNone/>
            </a:pPr>
            <a:r>
              <a:rPr lang="en-US" sz="800" b="1" dirty="0">
                <a:solidFill>
                  <a:srgbClr val="FFFFFF"/>
                </a:solidFill>
                <a:latin typeface="Arial" pitchFamily="34" charset="0"/>
                <a:ea typeface="Arial" pitchFamily="34" charset="-122"/>
                <a:cs typeface="Arial" pitchFamily="34" charset="-120"/>
              </a:rPr>
              <a:t>✔</a:t>
            </a:r>
            <a:endParaRPr lang="en-US" sz="800" dirty="0"/>
          </a:p>
        </p:txBody>
      </p:sp>
      <p:sp>
        <p:nvSpPr>
          <p:cNvPr id="18" name="bounded_body"/>
          <p:cNvSpPr/>
          <p:nvPr/>
        </p:nvSpPr>
        <p:spPr>
          <a:xfrm>
            <a:off x="914400" y="2423160"/>
            <a:ext cx="2560320" cy="804672"/>
          </a:xfrm>
          <a:prstGeom prst="rect">
            <a:avLst/>
          </a:prstGeom>
          <a:noFill/>
          <a:ln/>
        </p:spPr>
        <p:txBody>
          <a:bodyPr wrap="square" rtlCol="0" anchor="ctr"/>
          <a:lstStyle/>
          <a:p>
            <a:pPr indent="0" marL="0">
              <a:buNone/>
            </a:pPr>
            <a:r>
              <a:rPr lang="en-US" sz="1800" b="1" dirty="0">
                <a:solidFill>
                  <a:srgbClr val="1B2A4A"/>
                </a:solidFill>
                <a:latin typeface="Arial" pitchFamily="34" charset="0"/>
                <a:ea typeface="Arial" pitchFamily="34" charset="-122"/>
                <a:cs typeface="Arial" pitchFamily="34" charset="-120"/>
              </a:rPr>
              <a:t>Phalanx</a:t>
            </a:r>
            <a:endParaRPr lang="en-US" sz="1800" dirty="0"/>
          </a:p>
        </p:txBody>
      </p:sp>
      <p:sp>
        <p:nvSpPr>
          <p:cNvPr id="19" name="bounded_body"/>
          <p:cNvSpPr/>
          <p:nvPr/>
        </p:nvSpPr>
        <p:spPr>
          <a:xfrm>
            <a:off x="3566160" y="2423160"/>
            <a:ext cx="5257800" cy="804672"/>
          </a:xfrm>
          <a:prstGeom prst="rect">
            <a:avLst/>
          </a:prstGeom>
          <a:noFill/>
          <a:ln/>
        </p:spPr>
        <p:txBody>
          <a:bodyPr wrap="square" rtlCol="0" anchor="ctr"/>
          <a:lstStyle/>
          <a:p>
            <a:pPr indent="0" marL="0">
              <a:buNone/>
            </a:pPr>
            <a:r>
              <a:rPr lang="en-US" sz="1800" dirty="0">
                <a:solidFill>
                  <a:srgbClr val="333333"/>
                </a:solidFill>
                <a:latin typeface="Arial" pitchFamily="34" charset="0"/>
                <a:ea typeface="Arial" pitchFamily="34" charset="-122"/>
                <a:cs typeface="Arial" pitchFamily="34" charset="-120"/>
              </a:rPr>
              <a:t>A tight formation of soldiers packed together holding very long spears.</a:t>
            </a:r>
            <a:endParaRPr lang="en-US" sz="1800" dirty="0"/>
          </a:p>
        </p:txBody>
      </p:sp>
      <p:sp>
        <p:nvSpPr>
          <p:cNvPr id="20" name="Shape 18"/>
          <p:cNvSpPr/>
          <p:nvPr/>
        </p:nvSpPr>
        <p:spPr>
          <a:xfrm>
            <a:off x="274320" y="3282696"/>
            <a:ext cx="8595360" cy="512064"/>
          </a:xfrm>
          <a:prstGeom prst="rect">
            <a:avLst/>
          </a:prstGeom>
          <a:solidFill>
            <a:srgbClr val="FFF8F6"/>
          </a:solidFill>
          <a:ln w="12700">
            <a:solidFill>
              <a:srgbClr val="E8735A"/>
            </a:solidFill>
            <a:prstDash val="solid"/>
          </a:ln>
        </p:spPr>
      </p:sp>
      <p:sp>
        <p:nvSpPr>
          <p:cNvPr id="21" name="Shape 19"/>
          <p:cNvSpPr/>
          <p:nvPr/>
        </p:nvSpPr>
        <p:spPr>
          <a:xfrm>
            <a:off x="274320" y="3282696"/>
            <a:ext cx="64008" cy="512064"/>
          </a:xfrm>
          <a:prstGeom prst="rect">
            <a:avLst/>
          </a:prstGeom>
          <a:solidFill>
            <a:srgbClr val="E8735A"/>
          </a:solidFill>
          <a:ln w="12700">
            <a:solidFill>
              <a:srgbClr val="E8735A"/>
            </a:solidFill>
            <a:prstDash val="solid"/>
          </a:ln>
        </p:spPr>
      </p:sp>
      <p:sp>
        <p:nvSpPr>
          <p:cNvPr id="22" name="bounded_callout"/>
          <p:cNvSpPr/>
          <p:nvPr/>
        </p:nvSpPr>
        <p:spPr>
          <a:xfrm>
            <a:off x="457200" y="3328416"/>
            <a:ext cx="8394192" cy="420624"/>
          </a:xfrm>
          <a:prstGeom prst="rect">
            <a:avLst/>
          </a:prstGeom>
          <a:noFill/>
          <a:ln/>
        </p:spPr>
        <p:txBody>
          <a:bodyPr wrap="square" rtlCol="0" anchor="ctr"/>
          <a:lstStyle/>
          <a:p>
            <a:pPr indent="0" marL="0">
              <a:buNone/>
            </a:pPr>
            <a:r>
              <a:rPr lang="en-US" sz="1400" dirty="0">
                <a:solidFill>
                  <a:srgbClr val="1B2A4A"/>
                </a:solidFill>
                <a:latin typeface="Arial" pitchFamily="34" charset="0"/>
                <a:ea typeface="Arial" pitchFamily="34" charset="-122"/>
                <a:cs typeface="Arial" pitchFamily="34" charset="-120"/>
              </a:rPr>
              <a:t>Key Concept: PHILIP II of MACEDONIA built a powerful army whose PHALANX of long spears crushed its enemies.</a:t>
            </a:r>
            <a:endParaRPr lang="en-US" sz="1400" dirty="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spTree>
      <p:nvGrpSpPr>
        <p:cNvPr id="1" name=""/>
        <p:cNvGrpSpPr/>
        <p:nvPr/>
      </p:nvGrpSpPr>
      <p:grpSpPr>
        <a:xfrm>
          <a:off x="0" y="0"/>
          <a:ext cx="0" cy="0"/>
          <a:chOff x="0" y="0"/>
          <a:chExt cx="0" cy="0"/>
        </a:xfrm>
      </p:grpSpPr>
      <p:sp>
        <p:nvSpPr>
          <p:cNvPr id="2" name="Shape 0"/>
          <p:cNvSpPr/>
          <p:nvPr/>
        </p:nvSpPr>
        <p:spPr>
          <a:xfrm>
            <a:off x="0" y="0"/>
            <a:ext cx="9144000" cy="594360"/>
          </a:xfrm>
          <a:prstGeom prst="rect">
            <a:avLst/>
          </a:prstGeom>
          <a:solidFill>
            <a:srgbClr val="1B2A4A"/>
          </a:solidFill>
          <a:ln w="12700">
            <a:solidFill>
              <a:srgbClr val="1B2A4A"/>
            </a:solidFill>
            <a:prstDash val="solid"/>
          </a:ln>
        </p:spPr>
      </p:sp>
      <p:sp>
        <p:nvSpPr>
          <p:cNvPr id="3" name="mllp_textfit_title_bar"/>
          <p:cNvSpPr/>
          <p:nvPr/>
        </p:nvSpPr>
        <p:spPr>
          <a:xfrm>
            <a:off x="274320" y="0"/>
            <a:ext cx="8595360" cy="594360"/>
          </a:xfrm>
          <a:prstGeom prst="rect">
            <a:avLst/>
          </a:prstGeom>
          <a:noFill/>
          <a:ln/>
        </p:spPr>
        <p:txBody>
          <a:bodyPr wrap="square" lIns="0" tIns="0" rIns="0" bIns="0" rtlCol="0" anchor="ctr"/>
          <a:lstStyle/>
          <a:p>
            <a:pPr indent="0" marL="0">
              <a:buNone/>
            </a:pPr>
            <a:r>
              <a:rPr lang="en-US" sz="2800" b="1" dirty="0">
                <a:solidFill>
                  <a:srgbClr val="FFFFFF"/>
                </a:solidFill>
                <a:latin typeface="Trebuchet MS" pitchFamily="34" charset="0"/>
                <a:ea typeface="Trebuchet MS" pitchFamily="34" charset="-122"/>
                <a:cs typeface="Trebuchet MS" pitchFamily="34" charset="-120"/>
              </a:rPr>
              <a:t>A King in Training</a:t>
            </a:r>
            <a:endParaRPr lang="en-US" sz="2800" dirty="0"/>
          </a:p>
        </p:txBody>
      </p:sp>
      <p:sp>
        <p:nvSpPr>
          <p:cNvPr id="4" name="Text 2"/>
          <p:cNvSpPr/>
          <p:nvPr/>
        </p:nvSpPr>
        <p:spPr>
          <a:xfrm>
            <a:off x="0" y="4942332"/>
            <a:ext cx="9144000" cy="164592"/>
          </a:xfrm>
          <a:prstGeom prst="rect">
            <a:avLst/>
          </a:prstGeom>
          <a:noFill/>
          <a:ln/>
        </p:spPr>
        <p:txBody>
          <a:bodyPr wrap="square" lIns="0" tIns="0" rIns="0" bIns="0" rtlCol="0" anchor="ctr"/>
          <a:lstStyle/>
          <a:p>
            <a:pPr algn="ctr" indent="0" marL="0">
              <a:buNone/>
            </a:pPr>
            <a:r>
              <a:rPr lang="en-US" sz="700" dirty="0">
                <a:solidFill>
                  <a:srgbClr val="595959"/>
                </a:solidFill>
                <a:latin typeface="Arial" pitchFamily="34" charset="0"/>
                <a:ea typeface="Arial" pitchFamily="34" charset="-122"/>
                <a:cs typeface="Arial" pitchFamily="34" charset="-120"/>
              </a:rPr>
              <a:t>© More Lessons Less Planning  |  morelessonslessplanning.com</a:t>
            </a:r>
            <a:endParaRPr lang="en-US" sz="700" dirty="0"/>
          </a:p>
        </p:txBody>
      </p:sp>
      <p:sp>
        <p:nvSpPr>
          <p:cNvPr id="5" name="Shape 3"/>
          <p:cNvSpPr/>
          <p:nvPr/>
        </p:nvSpPr>
        <p:spPr>
          <a:xfrm>
            <a:off x="274320" y="704088"/>
            <a:ext cx="8595360" cy="713232"/>
          </a:xfrm>
          <a:prstGeom prst="rect">
            <a:avLst/>
          </a:prstGeom>
          <a:solidFill>
            <a:srgbClr val="F5F5F5"/>
          </a:solidFill>
          <a:ln w="12700">
            <a:solidFill>
              <a:srgbClr val="F2F2F2"/>
            </a:solidFill>
            <a:prstDash val="solid"/>
          </a:ln>
        </p:spPr>
      </p:sp>
      <p:sp>
        <p:nvSpPr>
          <p:cNvPr id="6" name="Shape 4"/>
          <p:cNvSpPr/>
          <p:nvPr/>
        </p:nvSpPr>
        <p:spPr>
          <a:xfrm>
            <a:off x="274320" y="704088"/>
            <a:ext cx="73152" cy="713232"/>
          </a:xfrm>
          <a:prstGeom prst="rect">
            <a:avLst/>
          </a:prstGeom>
          <a:solidFill>
            <a:srgbClr val="2A9D8F"/>
          </a:solidFill>
          <a:ln w="12700">
            <a:solidFill>
              <a:srgbClr val="2A9D8F"/>
            </a:solidFill>
            <a:prstDash val="solid"/>
          </a:ln>
        </p:spPr>
      </p:sp>
      <p:sp>
        <p:nvSpPr>
          <p:cNvPr id="7" name="bounded_body"/>
          <p:cNvSpPr/>
          <p:nvPr/>
        </p:nvSpPr>
        <p:spPr>
          <a:xfrm>
            <a:off x="457200" y="704088"/>
            <a:ext cx="2377440" cy="713232"/>
          </a:xfrm>
          <a:prstGeom prst="rect">
            <a:avLst/>
          </a:prstGeom>
          <a:noFill/>
          <a:ln/>
        </p:spPr>
        <p:txBody>
          <a:bodyPr wrap="square" rtlCol="0" anchor="ctr"/>
          <a:lstStyle/>
          <a:p>
            <a:pPr indent="0" marL="0">
              <a:buNone/>
            </a:pPr>
            <a:r>
              <a:rPr lang="en-US" sz="1800" b="1" dirty="0">
                <a:solidFill>
                  <a:srgbClr val="1B2A4A"/>
                </a:solidFill>
                <a:latin typeface="Trebuchet MS" pitchFamily="34" charset="0"/>
                <a:ea typeface="Trebuchet MS" pitchFamily="34" charset="-122"/>
                <a:cs typeface="Trebuchet MS" pitchFamily="34" charset="-120"/>
              </a:rPr>
              <a:t>Alexander the Great</a:t>
            </a:r>
            <a:endParaRPr lang="en-US" sz="1800" dirty="0"/>
          </a:p>
        </p:txBody>
      </p:sp>
      <p:sp>
        <p:nvSpPr>
          <p:cNvPr id="8" name="bounded_body"/>
          <p:cNvSpPr/>
          <p:nvPr/>
        </p:nvSpPr>
        <p:spPr>
          <a:xfrm>
            <a:off x="2926080" y="704088"/>
            <a:ext cx="5897880" cy="713232"/>
          </a:xfrm>
          <a:prstGeom prst="rect">
            <a:avLst/>
          </a:prstGeom>
          <a:noFill/>
          <a:ln/>
        </p:spPr>
        <p:txBody>
          <a:bodyPr wrap="square" rtlCol="0" anchor="ctr"/>
          <a:lstStyle/>
          <a:p>
            <a:pPr indent="0" marL="0">
              <a:buNone/>
            </a:pPr>
            <a:r>
              <a:rPr lang="en-US" sz="1800" dirty="0">
                <a:solidFill>
                  <a:srgbClr val="333333"/>
                </a:solidFill>
                <a:latin typeface="Arial" pitchFamily="34" charset="0"/>
                <a:ea typeface="Arial" pitchFamily="34" charset="-122"/>
                <a:cs typeface="Arial" pitchFamily="34" charset="-120"/>
              </a:rPr>
              <a:t>The king of Macedonia who conquered Persia and spread Greek culture (356-323 BCE).</a:t>
            </a:r>
            <a:endParaRPr lang="en-US" sz="1800" dirty="0"/>
          </a:p>
        </p:txBody>
      </p:sp>
      <p:sp>
        <p:nvSpPr>
          <p:cNvPr id="9" name="Shape 7"/>
          <p:cNvSpPr/>
          <p:nvPr/>
        </p:nvSpPr>
        <p:spPr>
          <a:xfrm>
            <a:off x="274320" y="1481328"/>
            <a:ext cx="8595360" cy="713232"/>
          </a:xfrm>
          <a:prstGeom prst="rect">
            <a:avLst/>
          </a:prstGeom>
          <a:solidFill>
            <a:srgbClr val="F5F5F5"/>
          </a:solidFill>
          <a:ln w="12700">
            <a:solidFill>
              <a:srgbClr val="F2F2F2"/>
            </a:solidFill>
            <a:prstDash val="solid"/>
          </a:ln>
        </p:spPr>
      </p:sp>
      <p:sp>
        <p:nvSpPr>
          <p:cNvPr id="10" name="Shape 8"/>
          <p:cNvSpPr/>
          <p:nvPr/>
        </p:nvSpPr>
        <p:spPr>
          <a:xfrm>
            <a:off x="274320" y="1481328"/>
            <a:ext cx="73152" cy="713232"/>
          </a:xfrm>
          <a:prstGeom prst="rect">
            <a:avLst/>
          </a:prstGeom>
          <a:solidFill>
            <a:srgbClr val="2A9D8F"/>
          </a:solidFill>
          <a:ln w="12700">
            <a:solidFill>
              <a:srgbClr val="2A9D8F"/>
            </a:solidFill>
            <a:prstDash val="solid"/>
          </a:ln>
        </p:spPr>
      </p:sp>
      <p:sp>
        <p:nvSpPr>
          <p:cNvPr id="11" name="bounded_body"/>
          <p:cNvSpPr/>
          <p:nvPr/>
        </p:nvSpPr>
        <p:spPr>
          <a:xfrm>
            <a:off x="457200" y="1481328"/>
            <a:ext cx="2377440" cy="713232"/>
          </a:xfrm>
          <a:prstGeom prst="rect">
            <a:avLst/>
          </a:prstGeom>
          <a:noFill/>
          <a:ln/>
        </p:spPr>
        <p:txBody>
          <a:bodyPr wrap="square" rtlCol="0" anchor="ctr"/>
          <a:lstStyle/>
          <a:p>
            <a:pPr indent="0" marL="0">
              <a:buNone/>
            </a:pPr>
            <a:r>
              <a:rPr lang="en-US" sz="1800" b="1" dirty="0">
                <a:solidFill>
                  <a:srgbClr val="1B2A4A"/>
                </a:solidFill>
                <a:latin typeface="Trebuchet MS" pitchFamily="34" charset="0"/>
                <a:ea typeface="Trebuchet MS" pitchFamily="34" charset="-122"/>
                <a:cs typeface="Trebuchet MS" pitchFamily="34" charset="-120"/>
              </a:rPr>
              <a:t>Aristotle</a:t>
            </a:r>
            <a:endParaRPr lang="en-US" sz="1800" dirty="0"/>
          </a:p>
        </p:txBody>
      </p:sp>
      <p:sp>
        <p:nvSpPr>
          <p:cNvPr id="12" name="bounded_body"/>
          <p:cNvSpPr/>
          <p:nvPr/>
        </p:nvSpPr>
        <p:spPr>
          <a:xfrm>
            <a:off x="2926080" y="1481328"/>
            <a:ext cx="5897880" cy="713232"/>
          </a:xfrm>
          <a:prstGeom prst="rect">
            <a:avLst/>
          </a:prstGeom>
          <a:noFill/>
          <a:ln/>
        </p:spPr>
        <p:txBody>
          <a:bodyPr wrap="square" rtlCol="0" anchor="ctr"/>
          <a:lstStyle/>
          <a:p>
            <a:pPr indent="0" marL="0">
              <a:buNone/>
            </a:pPr>
            <a:r>
              <a:rPr lang="en-US" sz="1800" dirty="0">
                <a:solidFill>
                  <a:srgbClr val="333333"/>
                </a:solidFill>
                <a:latin typeface="Arial" pitchFamily="34" charset="0"/>
                <a:ea typeface="Arial" pitchFamily="34" charset="-122"/>
                <a:cs typeface="Arial" pitchFamily="34" charset="-120"/>
              </a:rPr>
              <a:t>The famous Greek philosopher who tutored Alexander as a young man.</a:t>
            </a:r>
            <a:endParaRPr lang="en-US" sz="1800" dirty="0"/>
          </a:p>
        </p:txBody>
      </p:sp>
      <p:sp>
        <p:nvSpPr>
          <p:cNvPr id="13" name="Shape 11"/>
          <p:cNvSpPr/>
          <p:nvPr/>
        </p:nvSpPr>
        <p:spPr>
          <a:xfrm>
            <a:off x="274320" y="2249424"/>
            <a:ext cx="8595360" cy="512064"/>
          </a:xfrm>
          <a:prstGeom prst="rect">
            <a:avLst/>
          </a:prstGeom>
          <a:solidFill>
            <a:srgbClr val="FFEBEE"/>
          </a:solidFill>
          <a:ln w="12700">
            <a:solidFill>
              <a:srgbClr val="C0392B"/>
            </a:solidFill>
            <a:prstDash val="solid"/>
          </a:ln>
        </p:spPr>
      </p:sp>
      <p:sp>
        <p:nvSpPr>
          <p:cNvPr id="14" name="Shape 12"/>
          <p:cNvSpPr/>
          <p:nvPr/>
        </p:nvSpPr>
        <p:spPr>
          <a:xfrm>
            <a:off x="274320" y="2249424"/>
            <a:ext cx="64008" cy="512064"/>
          </a:xfrm>
          <a:prstGeom prst="rect">
            <a:avLst/>
          </a:prstGeom>
          <a:solidFill>
            <a:srgbClr val="C0392B"/>
          </a:solidFill>
          <a:ln w="12700">
            <a:solidFill>
              <a:srgbClr val="C0392B"/>
            </a:solidFill>
            <a:prstDash val="solid"/>
          </a:ln>
        </p:spPr>
      </p:sp>
      <p:sp>
        <p:nvSpPr>
          <p:cNvPr id="15" name="bounded_callout"/>
          <p:cNvSpPr/>
          <p:nvPr/>
        </p:nvSpPr>
        <p:spPr>
          <a:xfrm>
            <a:off x="457200" y="2295144"/>
            <a:ext cx="8394192" cy="420624"/>
          </a:xfrm>
          <a:prstGeom prst="rect">
            <a:avLst/>
          </a:prstGeom>
          <a:noFill/>
          <a:ln/>
        </p:spPr>
        <p:txBody>
          <a:bodyPr wrap="square" rtlCol="0" anchor="ctr"/>
          <a:lstStyle/>
          <a:p>
            <a:pPr indent="0" marL="0">
              <a:buNone/>
            </a:pPr>
            <a:r>
              <a:rPr lang="en-US" sz="1400" dirty="0">
                <a:solidFill>
                  <a:srgbClr val="1B2A4A"/>
                </a:solidFill>
                <a:latin typeface="Arial" pitchFamily="34" charset="0"/>
                <a:ea typeface="Arial" pitchFamily="34" charset="-122"/>
                <a:cs typeface="Arial" pitchFamily="34" charset="-120"/>
              </a:rPr>
              <a:t>Key Concept: ALEXANDER THE GREAT was tutored by the philosopher ARISTOTLE and became king of Macedonia at age 20.</a:t>
            </a:r>
            <a:endParaRPr lang="en-US" sz="1400" dirty="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spTree>
      <p:nvGrpSpPr>
        <p:cNvPr id="1" name=""/>
        <p:cNvGrpSpPr/>
        <p:nvPr/>
      </p:nvGrpSpPr>
      <p:grpSpPr>
        <a:xfrm>
          <a:off x="0" y="0"/>
          <a:ext cx="0" cy="0"/>
          <a:chOff x="0" y="0"/>
          <a:chExt cx="0" cy="0"/>
        </a:xfrm>
      </p:grpSpPr>
      <p:sp>
        <p:nvSpPr>
          <p:cNvPr id="2" name="Shape 0"/>
          <p:cNvSpPr/>
          <p:nvPr/>
        </p:nvSpPr>
        <p:spPr>
          <a:xfrm>
            <a:off x="0" y="0"/>
            <a:ext cx="9144000" cy="594360"/>
          </a:xfrm>
          <a:prstGeom prst="rect">
            <a:avLst/>
          </a:prstGeom>
          <a:solidFill>
            <a:srgbClr val="1B2A4A"/>
          </a:solidFill>
          <a:ln w="12700">
            <a:solidFill>
              <a:srgbClr val="1B2A4A"/>
            </a:solidFill>
            <a:prstDash val="solid"/>
          </a:ln>
        </p:spPr>
      </p:sp>
      <p:sp>
        <p:nvSpPr>
          <p:cNvPr id="3" name="mllp_textfit_title_bar"/>
          <p:cNvSpPr/>
          <p:nvPr/>
        </p:nvSpPr>
        <p:spPr>
          <a:xfrm>
            <a:off x="274320" y="0"/>
            <a:ext cx="8595360" cy="594360"/>
          </a:xfrm>
          <a:prstGeom prst="rect">
            <a:avLst/>
          </a:prstGeom>
          <a:noFill/>
          <a:ln/>
        </p:spPr>
        <p:txBody>
          <a:bodyPr wrap="square" lIns="0" tIns="0" rIns="0" bIns="0" rtlCol="0" anchor="ctr"/>
          <a:lstStyle/>
          <a:p>
            <a:pPr indent="0" marL="0">
              <a:buNone/>
            </a:pPr>
            <a:r>
              <a:rPr lang="en-US" sz="2800" b="1" dirty="0">
                <a:solidFill>
                  <a:srgbClr val="FFFFFF"/>
                </a:solidFill>
                <a:latin typeface="Trebuchet MS" pitchFamily="34" charset="0"/>
                <a:ea typeface="Trebuchet MS" pitchFamily="34" charset="-122"/>
                <a:cs typeface="Trebuchet MS" pitchFamily="34" charset="-120"/>
              </a:rPr>
              <a:t>Alexander Invades Persia</a:t>
            </a:r>
            <a:endParaRPr lang="en-US" sz="2800" dirty="0"/>
          </a:p>
        </p:txBody>
      </p:sp>
      <p:sp>
        <p:nvSpPr>
          <p:cNvPr id="4" name="Text 2"/>
          <p:cNvSpPr/>
          <p:nvPr/>
        </p:nvSpPr>
        <p:spPr>
          <a:xfrm>
            <a:off x="0" y="4942332"/>
            <a:ext cx="9144000" cy="164592"/>
          </a:xfrm>
          <a:prstGeom prst="rect">
            <a:avLst/>
          </a:prstGeom>
          <a:noFill/>
          <a:ln/>
        </p:spPr>
        <p:txBody>
          <a:bodyPr wrap="square" lIns="0" tIns="0" rIns="0" bIns="0" rtlCol="0" anchor="ctr"/>
          <a:lstStyle/>
          <a:p>
            <a:pPr algn="ctr" indent="0" marL="0">
              <a:buNone/>
            </a:pPr>
            <a:r>
              <a:rPr lang="en-US" sz="700" dirty="0">
                <a:solidFill>
                  <a:srgbClr val="595959"/>
                </a:solidFill>
                <a:latin typeface="Arial" pitchFamily="34" charset="0"/>
                <a:ea typeface="Arial" pitchFamily="34" charset="-122"/>
                <a:cs typeface="Arial" pitchFamily="34" charset="-120"/>
              </a:rPr>
              <a:t>© More Lessons Less Planning  |  morelessonslessplanning.com</a:t>
            </a:r>
            <a:endParaRPr lang="en-US" sz="700" dirty="0"/>
          </a:p>
        </p:txBody>
      </p:sp>
      <p:sp>
        <p:nvSpPr>
          <p:cNvPr id="5" name="Shape 3"/>
          <p:cNvSpPr/>
          <p:nvPr/>
        </p:nvSpPr>
        <p:spPr>
          <a:xfrm>
            <a:off x="274320" y="704088"/>
            <a:ext cx="8595360" cy="713232"/>
          </a:xfrm>
          <a:prstGeom prst="rect">
            <a:avLst/>
          </a:prstGeom>
          <a:solidFill>
            <a:srgbClr val="F5F5F5"/>
          </a:solidFill>
          <a:ln w="12700">
            <a:solidFill>
              <a:srgbClr val="F2F2F2"/>
            </a:solidFill>
            <a:prstDash val="solid"/>
          </a:ln>
        </p:spPr>
      </p:sp>
      <p:sp>
        <p:nvSpPr>
          <p:cNvPr id="6" name="Shape 4"/>
          <p:cNvSpPr/>
          <p:nvPr/>
        </p:nvSpPr>
        <p:spPr>
          <a:xfrm>
            <a:off x="274320" y="704088"/>
            <a:ext cx="73152" cy="713232"/>
          </a:xfrm>
          <a:prstGeom prst="rect">
            <a:avLst/>
          </a:prstGeom>
          <a:solidFill>
            <a:srgbClr val="2A9D8F"/>
          </a:solidFill>
          <a:ln w="12700">
            <a:solidFill>
              <a:srgbClr val="2A9D8F"/>
            </a:solidFill>
            <a:prstDash val="solid"/>
          </a:ln>
        </p:spPr>
      </p:sp>
      <p:sp>
        <p:nvSpPr>
          <p:cNvPr id="7" name="bounded_body"/>
          <p:cNvSpPr/>
          <p:nvPr/>
        </p:nvSpPr>
        <p:spPr>
          <a:xfrm>
            <a:off x="457200" y="704088"/>
            <a:ext cx="2377440" cy="713232"/>
          </a:xfrm>
          <a:prstGeom prst="rect">
            <a:avLst/>
          </a:prstGeom>
          <a:noFill/>
          <a:ln/>
        </p:spPr>
        <p:txBody>
          <a:bodyPr wrap="square" rtlCol="0" anchor="ctr"/>
          <a:lstStyle/>
          <a:p>
            <a:pPr indent="0" marL="0">
              <a:buNone/>
            </a:pPr>
            <a:r>
              <a:rPr lang="en-US" sz="1800" b="1" dirty="0">
                <a:solidFill>
                  <a:srgbClr val="1B2A4A"/>
                </a:solidFill>
                <a:latin typeface="Trebuchet MS" pitchFamily="34" charset="0"/>
                <a:ea typeface="Trebuchet MS" pitchFamily="34" charset="-122"/>
                <a:cs typeface="Trebuchet MS" pitchFamily="34" charset="-120"/>
              </a:rPr>
              <a:t>Persian Empire</a:t>
            </a:r>
            <a:endParaRPr lang="en-US" sz="1800" dirty="0"/>
          </a:p>
        </p:txBody>
      </p:sp>
      <p:sp>
        <p:nvSpPr>
          <p:cNvPr id="8" name="bounded_body"/>
          <p:cNvSpPr/>
          <p:nvPr/>
        </p:nvSpPr>
        <p:spPr>
          <a:xfrm>
            <a:off x="2926080" y="704088"/>
            <a:ext cx="5897880" cy="713232"/>
          </a:xfrm>
          <a:prstGeom prst="rect">
            <a:avLst/>
          </a:prstGeom>
          <a:noFill/>
          <a:ln/>
        </p:spPr>
        <p:txBody>
          <a:bodyPr wrap="square" rtlCol="0" anchor="ctr"/>
          <a:lstStyle/>
          <a:p>
            <a:pPr indent="0" marL="0">
              <a:buNone/>
            </a:pPr>
            <a:r>
              <a:rPr lang="en-US" sz="1800" dirty="0">
                <a:solidFill>
                  <a:srgbClr val="333333"/>
                </a:solidFill>
                <a:latin typeface="Arial" pitchFamily="34" charset="0"/>
                <a:ea typeface="Arial" pitchFamily="34" charset="-122"/>
                <a:cs typeface="Arial" pitchFamily="34" charset="-120"/>
              </a:rPr>
              <a:t>The huge empire, ruled by Darius III, that Alexander set out to conquer.</a:t>
            </a:r>
            <a:endParaRPr lang="en-US" sz="1800" dirty="0"/>
          </a:p>
        </p:txBody>
      </p:sp>
      <p:sp>
        <p:nvSpPr>
          <p:cNvPr id="9" name="Shape 7"/>
          <p:cNvSpPr/>
          <p:nvPr/>
        </p:nvSpPr>
        <p:spPr>
          <a:xfrm>
            <a:off x="274320" y="1481328"/>
            <a:ext cx="8595360" cy="713232"/>
          </a:xfrm>
          <a:prstGeom prst="rect">
            <a:avLst/>
          </a:prstGeom>
          <a:solidFill>
            <a:srgbClr val="F5F5F5"/>
          </a:solidFill>
          <a:ln w="12700">
            <a:solidFill>
              <a:srgbClr val="F2F2F2"/>
            </a:solidFill>
            <a:prstDash val="solid"/>
          </a:ln>
        </p:spPr>
      </p:sp>
      <p:sp>
        <p:nvSpPr>
          <p:cNvPr id="10" name="Shape 8"/>
          <p:cNvSpPr/>
          <p:nvPr/>
        </p:nvSpPr>
        <p:spPr>
          <a:xfrm>
            <a:off x="274320" y="1481328"/>
            <a:ext cx="73152" cy="713232"/>
          </a:xfrm>
          <a:prstGeom prst="rect">
            <a:avLst/>
          </a:prstGeom>
          <a:solidFill>
            <a:srgbClr val="2A9D8F"/>
          </a:solidFill>
          <a:ln w="12700">
            <a:solidFill>
              <a:srgbClr val="2A9D8F"/>
            </a:solidFill>
            <a:prstDash val="solid"/>
          </a:ln>
        </p:spPr>
      </p:sp>
      <p:sp>
        <p:nvSpPr>
          <p:cNvPr id="11" name="bounded_body"/>
          <p:cNvSpPr/>
          <p:nvPr/>
        </p:nvSpPr>
        <p:spPr>
          <a:xfrm>
            <a:off x="457200" y="1481328"/>
            <a:ext cx="2377440" cy="713232"/>
          </a:xfrm>
          <a:prstGeom prst="rect">
            <a:avLst/>
          </a:prstGeom>
          <a:noFill/>
          <a:ln/>
        </p:spPr>
        <p:txBody>
          <a:bodyPr wrap="square" rtlCol="0" anchor="ctr"/>
          <a:lstStyle/>
          <a:p>
            <a:pPr indent="0" marL="0">
              <a:buNone/>
            </a:pPr>
            <a:r>
              <a:rPr lang="en-US" sz="1800" b="1" dirty="0">
                <a:solidFill>
                  <a:srgbClr val="1B2A4A"/>
                </a:solidFill>
                <a:latin typeface="Trebuchet MS" pitchFamily="34" charset="0"/>
                <a:ea typeface="Trebuchet MS" pitchFamily="34" charset="-122"/>
                <a:cs typeface="Trebuchet MS" pitchFamily="34" charset="-120"/>
              </a:rPr>
              <a:t>Darius III</a:t>
            </a:r>
            <a:endParaRPr lang="en-US" sz="1800" dirty="0"/>
          </a:p>
        </p:txBody>
      </p:sp>
      <p:sp>
        <p:nvSpPr>
          <p:cNvPr id="12" name="bounded_body"/>
          <p:cNvSpPr/>
          <p:nvPr/>
        </p:nvSpPr>
        <p:spPr>
          <a:xfrm>
            <a:off x="2926080" y="1481328"/>
            <a:ext cx="5897880" cy="713232"/>
          </a:xfrm>
          <a:prstGeom prst="rect">
            <a:avLst/>
          </a:prstGeom>
          <a:noFill/>
          <a:ln/>
        </p:spPr>
        <p:txBody>
          <a:bodyPr wrap="square" rtlCol="0" anchor="ctr"/>
          <a:lstStyle/>
          <a:p>
            <a:pPr indent="0" marL="0">
              <a:buNone/>
            </a:pPr>
            <a:r>
              <a:rPr lang="en-US" sz="1800" dirty="0">
                <a:solidFill>
                  <a:srgbClr val="333333"/>
                </a:solidFill>
                <a:latin typeface="Arial" pitchFamily="34" charset="0"/>
                <a:ea typeface="Arial" pitchFamily="34" charset="-122"/>
                <a:cs typeface="Arial" pitchFamily="34" charset="-120"/>
              </a:rPr>
              <a:t>The king of Persia whom Alexander would defeat at Issus and Gaugamela.</a:t>
            </a:r>
            <a:endParaRPr lang="en-US" sz="1800" dirty="0"/>
          </a:p>
        </p:txBody>
      </p:sp>
      <p:sp>
        <p:nvSpPr>
          <p:cNvPr id="13" name="Shape 11"/>
          <p:cNvSpPr/>
          <p:nvPr/>
        </p:nvSpPr>
        <p:spPr>
          <a:xfrm>
            <a:off x="274320" y="2249424"/>
            <a:ext cx="8595360" cy="512064"/>
          </a:xfrm>
          <a:prstGeom prst="rect">
            <a:avLst/>
          </a:prstGeom>
          <a:solidFill>
            <a:srgbClr val="FFEBEE"/>
          </a:solidFill>
          <a:ln w="12700">
            <a:solidFill>
              <a:srgbClr val="C0392B"/>
            </a:solidFill>
            <a:prstDash val="solid"/>
          </a:ln>
        </p:spPr>
      </p:sp>
      <p:sp>
        <p:nvSpPr>
          <p:cNvPr id="14" name="Shape 12"/>
          <p:cNvSpPr/>
          <p:nvPr/>
        </p:nvSpPr>
        <p:spPr>
          <a:xfrm>
            <a:off x="274320" y="2249424"/>
            <a:ext cx="64008" cy="512064"/>
          </a:xfrm>
          <a:prstGeom prst="rect">
            <a:avLst/>
          </a:prstGeom>
          <a:solidFill>
            <a:srgbClr val="C0392B"/>
          </a:solidFill>
          <a:ln w="12700">
            <a:solidFill>
              <a:srgbClr val="C0392B"/>
            </a:solidFill>
            <a:prstDash val="solid"/>
          </a:ln>
        </p:spPr>
      </p:sp>
      <p:sp>
        <p:nvSpPr>
          <p:cNvPr id="15" name="bounded_callout"/>
          <p:cNvSpPr/>
          <p:nvPr/>
        </p:nvSpPr>
        <p:spPr>
          <a:xfrm>
            <a:off x="457200" y="2295144"/>
            <a:ext cx="8394192" cy="420624"/>
          </a:xfrm>
          <a:prstGeom prst="rect">
            <a:avLst/>
          </a:prstGeom>
          <a:noFill/>
          <a:ln/>
        </p:spPr>
        <p:txBody>
          <a:bodyPr wrap="square" rtlCol="0" anchor="ctr"/>
          <a:lstStyle/>
          <a:p>
            <a:pPr indent="0" marL="0">
              <a:buNone/>
            </a:pPr>
            <a:r>
              <a:rPr lang="en-US" sz="1400" dirty="0">
                <a:solidFill>
                  <a:srgbClr val="1B2A4A"/>
                </a:solidFill>
                <a:latin typeface="Arial" pitchFamily="34" charset="0"/>
                <a:ea typeface="Arial" pitchFamily="34" charset="-122"/>
                <a:cs typeface="Arial" pitchFamily="34" charset="-120"/>
              </a:rPr>
              <a:t>Key Concept: In 334 BCE Alexander crossed into the PERSIAN EMPIRE of DARIUS III and won his first battle at the Granicus River.</a:t>
            </a:r>
            <a:endParaRPr lang="en-US" sz="1400" dirty="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spTree>
      <p:nvGrpSpPr>
        <p:cNvPr id="1" name=""/>
        <p:cNvGrpSpPr/>
        <p:nvPr/>
      </p:nvGrpSpPr>
      <p:grpSpPr>
        <a:xfrm>
          <a:off x="0" y="0"/>
          <a:ext cx="0" cy="0"/>
          <a:chOff x="0" y="0"/>
          <a:chExt cx="0" cy="0"/>
        </a:xfrm>
      </p:grpSpPr>
      <p:sp>
        <p:nvSpPr>
          <p:cNvPr id="2" name="Shape 0"/>
          <p:cNvSpPr/>
          <p:nvPr/>
        </p:nvSpPr>
        <p:spPr>
          <a:xfrm>
            <a:off x="0" y="0"/>
            <a:ext cx="9144000" cy="594360"/>
          </a:xfrm>
          <a:prstGeom prst="rect">
            <a:avLst/>
          </a:prstGeom>
          <a:solidFill>
            <a:srgbClr val="1B2A4A"/>
          </a:solidFill>
          <a:ln w="12700">
            <a:solidFill>
              <a:srgbClr val="1B2A4A"/>
            </a:solidFill>
            <a:prstDash val="solid"/>
          </a:ln>
        </p:spPr>
      </p:sp>
      <p:sp>
        <p:nvSpPr>
          <p:cNvPr id="3" name="mllp_textfit_title_bar"/>
          <p:cNvSpPr/>
          <p:nvPr/>
        </p:nvSpPr>
        <p:spPr>
          <a:xfrm>
            <a:off x="274320" y="0"/>
            <a:ext cx="8595360" cy="594360"/>
          </a:xfrm>
          <a:prstGeom prst="rect">
            <a:avLst/>
          </a:prstGeom>
          <a:noFill/>
          <a:ln/>
        </p:spPr>
        <p:txBody>
          <a:bodyPr wrap="square" lIns="0" tIns="0" rIns="0" bIns="0" rtlCol="0" anchor="ctr"/>
          <a:lstStyle/>
          <a:p>
            <a:pPr indent="0" marL="0">
              <a:buNone/>
            </a:pPr>
            <a:r>
              <a:rPr lang="en-US" sz="2800" b="1" dirty="0">
                <a:solidFill>
                  <a:srgbClr val="FFFFFF"/>
                </a:solidFill>
                <a:latin typeface="Trebuchet MS" pitchFamily="34" charset="0"/>
                <a:ea typeface="Trebuchet MS" pitchFamily="34" charset="-122"/>
                <a:cs typeface="Trebuchet MS" pitchFamily="34" charset="-120"/>
              </a:rPr>
              <a:t>Face to Face at Issus</a:t>
            </a:r>
            <a:endParaRPr lang="en-US" sz="2800" dirty="0"/>
          </a:p>
        </p:txBody>
      </p:sp>
      <p:sp>
        <p:nvSpPr>
          <p:cNvPr id="4" name="Text 2"/>
          <p:cNvSpPr/>
          <p:nvPr/>
        </p:nvSpPr>
        <p:spPr>
          <a:xfrm>
            <a:off x="0" y="4942332"/>
            <a:ext cx="9144000" cy="164592"/>
          </a:xfrm>
          <a:prstGeom prst="rect">
            <a:avLst/>
          </a:prstGeom>
          <a:noFill/>
          <a:ln/>
        </p:spPr>
        <p:txBody>
          <a:bodyPr wrap="square" lIns="0" tIns="0" rIns="0" bIns="0" rtlCol="0" anchor="ctr"/>
          <a:lstStyle/>
          <a:p>
            <a:pPr algn="ctr" indent="0" marL="0">
              <a:buNone/>
            </a:pPr>
            <a:r>
              <a:rPr lang="en-US" sz="700" dirty="0">
                <a:solidFill>
                  <a:srgbClr val="595959"/>
                </a:solidFill>
                <a:latin typeface="Arial" pitchFamily="34" charset="0"/>
                <a:ea typeface="Arial" pitchFamily="34" charset="-122"/>
                <a:cs typeface="Arial" pitchFamily="34" charset="-120"/>
              </a:rPr>
              <a:t>© More Lessons Less Planning  |  morelessonslessplanning.com</a:t>
            </a:r>
            <a:endParaRPr lang="en-US" sz="700" dirty="0"/>
          </a:p>
        </p:txBody>
      </p:sp>
      <p:sp>
        <p:nvSpPr>
          <p:cNvPr id="5" name="bounded_body"/>
          <p:cNvSpPr/>
          <p:nvPr/>
        </p:nvSpPr>
        <p:spPr>
          <a:xfrm>
            <a:off x="365760" y="731520"/>
            <a:ext cx="8503920" cy="3506724"/>
          </a:xfrm>
          <a:prstGeom prst="rect">
            <a:avLst/>
          </a:prstGeom>
          <a:noFill/>
          <a:ln/>
        </p:spPr>
        <p:txBody>
          <a:bodyPr wrap="square" rtlCol="0" anchor="t"/>
          <a:lstStyle/>
          <a:p>
            <a:pPr marL="342900" indent="-342900">
              <a:spcAft>
                <a:spcPts val="1000"/>
              </a:spcAft>
              <a:buSzPct val="100000"/>
              <a:buChar char="•"/>
            </a:pPr>
            <a:r>
              <a:rPr lang="en-US" sz="1800" dirty="0">
                <a:solidFill>
                  <a:srgbClr val="333333"/>
                </a:solidFill>
                <a:latin typeface="Arial" pitchFamily="34" charset="0"/>
                <a:ea typeface="Arial" pitchFamily="34" charset="-122"/>
                <a:cs typeface="Arial" pitchFamily="34" charset="-120"/>
              </a:rPr>
              <a:t>At the Battle of Issus in 333 BCE, Alexander met King Darius III himself.</a:t>
            </a:r>
            <a:endParaRPr lang="en-US" sz="1800" dirty="0"/>
          </a:p>
          <a:p>
            <a:pPr marL="342900" indent="-342900">
              <a:spcAft>
                <a:spcPts val="1000"/>
              </a:spcAft>
              <a:buSzPct val="100000"/>
              <a:buChar char="•"/>
            </a:pPr>
            <a:r>
              <a:rPr lang="en-US" sz="1800" dirty="0">
                <a:solidFill>
                  <a:srgbClr val="333333"/>
                </a:solidFill>
                <a:latin typeface="Arial" pitchFamily="34" charset="0"/>
                <a:ea typeface="Arial" pitchFamily="34" charset="-122"/>
                <a:cs typeface="Arial" pitchFamily="34" charset="-120"/>
              </a:rPr>
              <a:t>Alexander charged straight toward Darius in the middle of the fighting.</a:t>
            </a:r>
            <a:endParaRPr lang="en-US" sz="1800" dirty="0"/>
          </a:p>
          <a:p>
            <a:pPr marL="342900" indent="-342900">
              <a:spcAft>
                <a:spcPts val="1000"/>
              </a:spcAft>
              <a:buSzPct val="100000"/>
              <a:buChar char="•"/>
            </a:pPr>
            <a:r>
              <a:rPr lang="en-US" sz="1800" dirty="0">
                <a:solidFill>
                  <a:srgbClr val="333333"/>
                </a:solidFill>
                <a:latin typeface="Arial" pitchFamily="34" charset="0"/>
                <a:ea typeface="Arial" pitchFamily="34" charset="-122"/>
                <a:cs typeface="Arial" pitchFamily="34" charset="-120"/>
              </a:rPr>
              <a:t>Darius panicked and fled the battlefield, and his army collapsed.</a:t>
            </a:r>
            <a:endParaRPr lang="en-US" sz="1800" dirty="0"/>
          </a:p>
          <a:p>
            <a:pPr marL="342900" indent="-342900">
              <a:spcAft>
                <a:spcPts val="1000"/>
              </a:spcAft>
              <a:buSzPct val="100000"/>
              <a:buChar char="•"/>
            </a:pPr>
            <a:r>
              <a:rPr lang="en-US" sz="1800" dirty="0">
                <a:solidFill>
                  <a:srgbClr val="333333"/>
                </a:solidFill>
                <a:latin typeface="Arial" pitchFamily="34" charset="0"/>
                <a:ea typeface="Arial" pitchFamily="34" charset="-122"/>
                <a:cs typeface="Arial" pitchFamily="34" charset="-120"/>
              </a:rPr>
              <a:t>The next slide shows a famous mosaic of this very moment.</a:t>
            </a:r>
            <a:endParaRPr lang="en-US" sz="1800" dirty="0"/>
          </a:p>
        </p:txBody>
      </p:sp>
      <p:sp>
        <p:nvSpPr>
          <p:cNvPr id="6" name="Shape 4"/>
          <p:cNvSpPr/>
          <p:nvPr/>
        </p:nvSpPr>
        <p:spPr>
          <a:xfrm>
            <a:off x="274320" y="4302252"/>
            <a:ext cx="8595360" cy="512064"/>
          </a:xfrm>
          <a:prstGeom prst="rect">
            <a:avLst/>
          </a:prstGeom>
          <a:solidFill>
            <a:srgbClr val="FFF8F6"/>
          </a:solidFill>
          <a:ln w="12700">
            <a:solidFill>
              <a:srgbClr val="E8735A"/>
            </a:solidFill>
            <a:prstDash val="solid"/>
          </a:ln>
        </p:spPr>
      </p:sp>
      <p:sp>
        <p:nvSpPr>
          <p:cNvPr id="7" name="Shape 5"/>
          <p:cNvSpPr/>
          <p:nvPr/>
        </p:nvSpPr>
        <p:spPr>
          <a:xfrm>
            <a:off x="274320" y="4302252"/>
            <a:ext cx="64008" cy="512064"/>
          </a:xfrm>
          <a:prstGeom prst="rect">
            <a:avLst/>
          </a:prstGeom>
          <a:solidFill>
            <a:srgbClr val="E8735A"/>
          </a:solidFill>
          <a:ln w="12700">
            <a:solidFill>
              <a:srgbClr val="E8735A"/>
            </a:solidFill>
            <a:prstDash val="solid"/>
          </a:ln>
        </p:spPr>
      </p:sp>
      <p:sp>
        <p:nvSpPr>
          <p:cNvPr id="8" name="bounded_callout"/>
          <p:cNvSpPr/>
          <p:nvPr/>
        </p:nvSpPr>
        <p:spPr>
          <a:xfrm>
            <a:off x="457200" y="4347972"/>
            <a:ext cx="8394192" cy="420624"/>
          </a:xfrm>
          <a:prstGeom prst="rect">
            <a:avLst/>
          </a:prstGeom>
          <a:noFill/>
          <a:ln/>
        </p:spPr>
        <p:txBody>
          <a:bodyPr wrap="square" rtlCol="0" anchor="ctr"/>
          <a:lstStyle/>
          <a:p>
            <a:pPr indent="0" marL="0">
              <a:buNone/>
            </a:pPr>
            <a:r>
              <a:rPr lang="en-US" sz="1400" dirty="0">
                <a:solidFill>
                  <a:srgbClr val="1B2A4A"/>
                </a:solidFill>
                <a:latin typeface="Arial" pitchFamily="34" charset="0"/>
                <a:ea typeface="Arial" pitchFamily="34" charset="-122"/>
                <a:cs typeface="Arial" pitchFamily="34" charset="-120"/>
              </a:rPr>
              <a:t>Key Concept: At the Battle of Issus (333 BCE), Alexander charged Darius III, who fled - a moment captured in the Alexander Mosaic.</a:t>
            </a:r>
            <a:endParaRPr lang="en-US" sz="1400" dirty="0"/>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spTree>
      <p:nvGrpSpPr>
        <p:cNvPr id="1" name=""/>
        <p:cNvGrpSpPr/>
        <p:nvPr/>
      </p:nvGrpSpPr>
      <p:grpSpPr>
        <a:xfrm>
          <a:off x="0" y="0"/>
          <a:ext cx="0" cy="0"/>
          <a:chOff x="0" y="0"/>
          <a:chExt cx="0" cy="0"/>
        </a:xfrm>
      </p:grpSpPr>
      <p:sp>
        <p:nvSpPr>
          <p:cNvPr id="2" name="Shape 0"/>
          <p:cNvSpPr/>
          <p:nvPr/>
        </p:nvSpPr>
        <p:spPr>
          <a:xfrm>
            <a:off x="0" y="0"/>
            <a:ext cx="9144000" cy="594360"/>
          </a:xfrm>
          <a:prstGeom prst="rect">
            <a:avLst/>
          </a:prstGeom>
          <a:solidFill>
            <a:srgbClr val="1B2A4A"/>
          </a:solidFill>
          <a:ln w="12700">
            <a:solidFill>
              <a:srgbClr val="1B2A4A"/>
            </a:solidFill>
            <a:prstDash val="solid"/>
          </a:ln>
        </p:spPr>
      </p:sp>
      <p:sp>
        <p:nvSpPr>
          <p:cNvPr id="3" name="mllp_textfit_title_bar"/>
          <p:cNvSpPr/>
          <p:nvPr/>
        </p:nvSpPr>
        <p:spPr>
          <a:xfrm>
            <a:off x="274320" y="0"/>
            <a:ext cx="8595360" cy="594360"/>
          </a:xfrm>
          <a:prstGeom prst="rect">
            <a:avLst/>
          </a:prstGeom>
          <a:noFill/>
          <a:ln/>
        </p:spPr>
        <p:txBody>
          <a:bodyPr wrap="square" lIns="0" tIns="0" rIns="0" bIns="0" rtlCol="0" anchor="ctr"/>
          <a:lstStyle/>
          <a:p>
            <a:pPr indent="0" marL="0">
              <a:buNone/>
            </a:pPr>
            <a:r>
              <a:rPr lang="en-US" sz="2800" b="1" dirty="0">
                <a:solidFill>
                  <a:srgbClr val="FFFFFF"/>
                </a:solidFill>
                <a:latin typeface="Trebuchet MS" pitchFamily="34" charset="0"/>
                <a:ea typeface="Trebuchet MS" pitchFamily="34" charset="-122"/>
                <a:cs typeface="Trebuchet MS" pitchFamily="34" charset="-120"/>
              </a:rPr>
              <a:t>The Alexander Mosaic</a:t>
            </a:r>
            <a:endParaRPr lang="en-US" sz="2800" dirty="0"/>
          </a:p>
        </p:txBody>
      </p:sp>
      <p:sp>
        <p:nvSpPr>
          <p:cNvPr id="4" name="Text 2"/>
          <p:cNvSpPr/>
          <p:nvPr/>
        </p:nvSpPr>
        <p:spPr>
          <a:xfrm>
            <a:off x="0" y="4942332"/>
            <a:ext cx="9144000" cy="164592"/>
          </a:xfrm>
          <a:prstGeom prst="rect">
            <a:avLst/>
          </a:prstGeom>
          <a:noFill/>
          <a:ln/>
        </p:spPr>
        <p:txBody>
          <a:bodyPr wrap="square" lIns="0" tIns="0" rIns="0" bIns="0" rtlCol="0" anchor="ctr"/>
          <a:lstStyle/>
          <a:p>
            <a:pPr algn="ctr" indent="0" marL="0">
              <a:buNone/>
            </a:pPr>
            <a:r>
              <a:rPr lang="en-US" sz="700" dirty="0">
                <a:solidFill>
                  <a:srgbClr val="595959"/>
                </a:solidFill>
                <a:latin typeface="Arial" pitchFamily="34" charset="0"/>
                <a:ea typeface="Arial" pitchFamily="34" charset="-122"/>
                <a:cs typeface="Arial" pitchFamily="34" charset="-120"/>
              </a:rPr>
              <a:t>© More Lessons Less Planning  |  morelessonslessplanning.com</a:t>
            </a:r>
            <a:endParaRPr lang="en-US" sz="700" dirty="0"/>
          </a:p>
        </p:txBody>
      </p:sp>
      <p:sp>
        <p:nvSpPr>
          <p:cNvPr id="5" name="Shape 3"/>
          <p:cNvSpPr/>
          <p:nvPr/>
        </p:nvSpPr>
        <p:spPr>
          <a:xfrm>
            <a:off x="457200" y="758952"/>
            <a:ext cx="8229600" cy="3616452"/>
          </a:xfrm>
          <a:prstGeom prst="rect">
            <a:avLst/>
          </a:prstGeom>
          <a:solidFill>
            <a:srgbClr val="FFFFFF"/>
          </a:solidFill>
          <a:ln w="12700">
            <a:solidFill>
              <a:srgbClr val="F2F2F2"/>
            </a:solidFill>
            <a:prstDash val="solid"/>
          </a:ln>
        </p:spPr>
      </p:sp>
      <p:pic>
        <p:nvPicPr>
          <p:cNvPr id="6" name="Image 0" descr="The Alexander Mosaic from Pompeii, showing Alexander the Great charging on horseback at the left toward the Persian king Darius III, who turns to flee in his chariot at the right, at the Battle of Issus.">    </p:cNvPr>
          <p:cNvPicPr>
            <a:picLocks noChangeAspect="1"/>
          </p:cNvPicPr>
          <p:nvPr/>
        </p:nvPicPr>
        <p:blipFill>
          <a:blip r:embed="rId1"/>
          <a:stretch>
            <a:fillRect/>
          </a:stretch>
        </p:blipFill>
        <p:spPr>
          <a:xfrm>
            <a:off x="538089" y="795528"/>
            <a:ext cx="8067822" cy="3543300"/>
          </a:xfrm>
          <a:prstGeom prst="rect">
            <a:avLst/>
          </a:prstGeom>
        </p:spPr>
      </p:pic>
      <p:sp>
        <p:nvSpPr>
          <p:cNvPr id="7" name="mllp_textfit_caption"/>
          <p:cNvSpPr/>
          <p:nvPr/>
        </p:nvSpPr>
        <p:spPr>
          <a:xfrm>
            <a:off x="457200" y="4430268"/>
            <a:ext cx="8229600" cy="402336"/>
          </a:xfrm>
          <a:prstGeom prst="rect">
            <a:avLst/>
          </a:prstGeom>
          <a:noFill/>
          <a:ln/>
        </p:spPr>
        <p:txBody>
          <a:bodyPr wrap="square" rtlCol="0" anchor="t"/>
          <a:lstStyle/>
          <a:p>
            <a:pPr algn="ctr" indent="0" marL="0">
              <a:buNone/>
            </a:pPr>
            <a:r>
              <a:rPr lang="en-US" sz="1600" i="1" dirty="0">
                <a:solidFill>
                  <a:srgbClr val="595959"/>
                </a:solidFill>
                <a:latin typeface="Arial" pitchFamily="34" charset="0"/>
                <a:ea typeface="Arial" pitchFamily="34" charset="-122"/>
                <a:cs typeface="Arial" pitchFamily="34" charset="-120"/>
              </a:rPr>
              <a:t>Alexander charges as Darius III flees in his chariot at the Battle of Issus.</a:t>
            </a:r>
            <a:endParaRPr lang="en-US" sz="1600" dirty="0"/>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spTree>
      <p:nvGrpSpPr>
        <p:cNvPr id="1" name=""/>
        <p:cNvGrpSpPr/>
        <p:nvPr/>
      </p:nvGrpSpPr>
      <p:grpSpPr>
        <a:xfrm>
          <a:off x="0" y="0"/>
          <a:ext cx="0" cy="0"/>
          <a:chOff x="0" y="0"/>
          <a:chExt cx="0" cy="0"/>
        </a:xfrm>
      </p:grpSpPr>
      <p:sp>
        <p:nvSpPr>
          <p:cNvPr id="2" name="Shape 0"/>
          <p:cNvSpPr/>
          <p:nvPr/>
        </p:nvSpPr>
        <p:spPr>
          <a:xfrm>
            <a:off x="0" y="0"/>
            <a:ext cx="9144000" cy="594360"/>
          </a:xfrm>
          <a:prstGeom prst="rect">
            <a:avLst/>
          </a:prstGeom>
          <a:solidFill>
            <a:srgbClr val="1B2A4A"/>
          </a:solidFill>
          <a:ln w="12700">
            <a:solidFill>
              <a:srgbClr val="1B2A4A"/>
            </a:solidFill>
            <a:prstDash val="solid"/>
          </a:ln>
        </p:spPr>
      </p:sp>
      <p:sp>
        <p:nvSpPr>
          <p:cNvPr id="3" name="mllp_textfit_title_bar"/>
          <p:cNvSpPr/>
          <p:nvPr/>
        </p:nvSpPr>
        <p:spPr>
          <a:xfrm>
            <a:off x="274320" y="0"/>
            <a:ext cx="8595360" cy="594360"/>
          </a:xfrm>
          <a:prstGeom prst="rect">
            <a:avLst/>
          </a:prstGeom>
          <a:noFill/>
          <a:ln/>
        </p:spPr>
        <p:txBody>
          <a:bodyPr wrap="square" lIns="0" tIns="0" rIns="0" bIns="0" rtlCol="0" anchor="ctr"/>
          <a:lstStyle/>
          <a:p>
            <a:pPr indent="0" marL="0">
              <a:buNone/>
            </a:pPr>
            <a:r>
              <a:rPr lang="en-US" sz="2800" b="1" dirty="0">
                <a:solidFill>
                  <a:srgbClr val="FFFFFF"/>
                </a:solidFill>
                <a:latin typeface="Trebuchet MS" pitchFamily="34" charset="0"/>
                <a:ea typeface="Trebuchet MS" pitchFamily="34" charset="-122"/>
                <a:cs typeface="Trebuchet MS" pitchFamily="34" charset="-120"/>
              </a:rPr>
              <a:t>The Decisive Battle: Gaugamela</a:t>
            </a:r>
            <a:endParaRPr lang="en-US" sz="2800" dirty="0"/>
          </a:p>
        </p:txBody>
      </p:sp>
      <p:sp>
        <p:nvSpPr>
          <p:cNvPr id="4" name="Text 2"/>
          <p:cNvSpPr/>
          <p:nvPr/>
        </p:nvSpPr>
        <p:spPr>
          <a:xfrm>
            <a:off x="0" y="4942332"/>
            <a:ext cx="9144000" cy="164592"/>
          </a:xfrm>
          <a:prstGeom prst="rect">
            <a:avLst/>
          </a:prstGeom>
          <a:noFill/>
          <a:ln/>
        </p:spPr>
        <p:txBody>
          <a:bodyPr wrap="square" lIns="0" tIns="0" rIns="0" bIns="0" rtlCol="0" anchor="ctr"/>
          <a:lstStyle/>
          <a:p>
            <a:pPr algn="ctr" indent="0" marL="0">
              <a:buNone/>
            </a:pPr>
            <a:r>
              <a:rPr lang="en-US" sz="700" dirty="0">
                <a:solidFill>
                  <a:srgbClr val="595959"/>
                </a:solidFill>
                <a:latin typeface="Arial" pitchFamily="34" charset="0"/>
                <a:ea typeface="Arial" pitchFamily="34" charset="-122"/>
                <a:cs typeface="Arial" pitchFamily="34" charset="-120"/>
              </a:rPr>
              <a:t>© More Lessons Less Planning  |  morelessonslessplanning.com</a:t>
            </a:r>
            <a:endParaRPr lang="en-US" sz="700" dirty="0"/>
          </a:p>
        </p:txBody>
      </p:sp>
      <p:sp>
        <p:nvSpPr>
          <p:cNvPr id="5" name="Shape 3"/>
          <p:cNvSpPr/>
          <p:nvPr/>
        </p:nvSpPr>
        <p:spPr>
          <a:xfrm>
            <a:off x="274320" y="704088"/>
            <a:ext cx="8595360" cy="713232"/>
          </a:xfrm>
          <a:prstGeom prst="rect">
            <a:avLst/>
          </a:prstGeom>
          <a:solidFill>
            <a:srgbClr val="F5F5F5"/>
          </a:solidFill>
          <a:ln w="12700">
            <a:solidFill>
              <a:srgbClr val="F2F2F2"/>
            </a:solidFill>
            <a:prstDash val="solid"/>
          </a:ln>
        </p:spPr>
      </p:sp>
      <p:sp>
        <p:nvSpPr>
          <p:cNvPr id="6" name="Shape 4"/>
          <p:cNvSpPr/>
          <p:nvPr/>
        </p:nvSpPr>
        <p:spPr>
          <a:xfrm>
            <a:off x="274320" y="704088"/>
            <a:ext cx="73152" cy="713232"/>
          </a:xfrm>
          <a:prstGeom prst="rect">
            <a:avLst/>
          </a:prstGeom>
          <a:solidFill>
            <a:srgbClr val="2A9D8F"/>
          </a:solidFill>
          <a:ln w="12700">
            <a:solidFill>
              <a:srgbClr val="2A9D8F"/>
            </a:solidFill>
            <a:prstDash val="solid"/>
          </a:ln>
        </p:spPr>
      </p:sp>
      <p:sp>
        <p:nvSpPr>
          <p:cNvPr id="7" name="bounded_body"/>
          <p:cNvSpPr/>
          <p:nvPr/>
        </p:nvSpPr>
        <p:spPr>
          <a:xfrm>
            <a:off x="457200" y="704088"/>
            <a:ext cx="2377440" cy="713232"/>
          </a:xfrm>
          <a:prstGeom prst="rect">
            <a:avLst/>
          </a:prstGeom>
          <a:noFill/>
          <a:ln/>
        </p:spPr>
        <p:txBody>
          <a:bodyPr wrap="square" rtlCol="0" anchor="ctr"/>
          <a:lstStyle/>
          <a:p>
            <a:pPr indent="0" marL="0">
              <a:buNone/>
            </a:pPr>
            <a:r>
              <a:rPr lang="en-US" sz="1800" b="1" dirty="0">
                <a:solidFill>
                  <a:srgbClr val="1B2A4A"/>
                </a:solidFill>
                <a:latin typeface="Trebuchet MS" pitchFamily="34" charset="0"/>
                <a:ea typeface="Trebuchet MS" pitchFamily="34" charset="-122"/>
                <a:cs typeface="Trebuchet MS" pitchFamily="34" charset="-120"/>
              </a:rPr>
              <a:t>Gaugamela</a:t>
            </a:r>
            <a:endParaRPr lang="en-US" sz="1800" dirty="0"/>
          </a:p>
        </p:txBody>
      </p:sp>
      <p:sp>
        <p:nvSpPr>
          <p:cNvPr id="8" name="bounded_body"/>
          <p:cNvSpPr/>
          <p:nvPr/>
        </p:nvSpPr>
        <p:spPr>
          <a:xfrm>
            <a:off x="2926080" y="704088"/>
            <a:ext cx="5897880" cy="713232"/>
          </a:xfrm>
          <a:prstGeom prst="rect">
            <a:avLst/>
          </a:prstGeom>
          <a:noFill/>
          <a:ln/>
        </p:spPr>
        <p:txBody>
          <a:bodyPr wrap="square" rtlCol="0" anchor="ctr"/>
          <a:lstStyle/>
          <a:p>
            <a:pPr indent="0" marL="0">
              <a:buNone/>
            </a:pPr>
            <a:r>
              <a:rPr lang="en-US" sz="1800" dirty="0">
                <a:solidFill>
                  <a:srgbClr val="333333"/>
                </a:solidFill>
                <a:latin typeface="Arial" pitchFamily="34" charset="0"/>
                <a:ea typeface="Arial" pitchFamily="34" charset="-122"/>
                <a:cs typeface="Arial" pitchFamily="34" charset="-120"/>
              </a:rPr>
              <a:t>The 331 BCE battle where Alexander decisively defeated Darius III and won Persia.</a:t>
            </a:r>
            <a:endParaRPr lang="en-US" sz="1800" dirty="0"/>
          </a:p>
        </p:txBody>
      </p:sp>
      <p:sp>
        <p:nvSpPr>
          <p:cNvPr id="9" name="Shape 7"/>
          <p:cNvSpPr/>
          <p:nvPr/>
        </p:nvSpPr>
        <p:spPr>
          <a:xfrm>
            <a:off x="274320" y="1481328"/>
            <a:ext cx="8595360" cy="713232"/>
          </a:xfrm>
          <a:prstGeom prst="rect">
            <a:avLst/>
          </a:prstGeom>
          <a:solidFill>
            <a:srgbClr val="F5F5F5"/>
          </a:solidFill>
          <a:ln w="12700">
            <a:solidFill>
              <a:srgbClr val="F2F2F2"/>
            </a:solidFill>
            <a:prstDash val="solid"/>
          </a:ln>
        </p:spPr>
      </p:sp>
      <p:sp>
        <p:nvSpPr>
          <p:cNvPr id="10" name="Shape 8"/>
          <p:cNvSpPr/>
          <p:nvPr/>
        </p:nvSpPr>
        <p:spPr>
          <a:xfrm>
            <a:off x="274320" y="1481328"/>
            <a:ext cx="73152" cy="713232"/>
          </a:xfrm>
          <a:prstGeom prst="rect">
            <a:avLst/>
          </a:prstGeom>
          <a:solidFill>
            <a:srgbClr val="2A9D8F"/>
          </a:solidFill>
          <a:ln w="12700">
            <a:solidFill>
              <a:srgbClr val="2A9D8F"/>
            </a:solidFill>
            <a:prstDash val="solid"/>
          </a:ln>
        </p:spPr>
      </p:sp>
      <p:sp>
        <p:nvSpPr>
          <p:cNvPr id="11" name="bounded_body"/>
          <p:cNvSpPr/>
          <p:nvPr/>
        </p:nvSpPr>
        <p:spPr>
          <a:xfrm>
            <a:off x="457200" y="1481328"/>
            <a:ext cx="2377440" cy="713232"/>
          </a:xfrm>
          <a:prstGeom prst="rect">
            <a:avLst/>
          </a:prstGeom>
          <a:noFill/>
          <a:ln/>
        </p:spPr>
        <p:txBody>
          <a:bodyPr wrap="square" rtlCol="0" anchor="ctr"/>
          <a:lstStyle/>
          <a:p>
            <a:pPr indent="0" marL="0">
              <a:buNone/>
            </a:pPr>
            <a:r>
              <a:rPr lang="en-US" sz="1800" b="1" dirty="0">
                <a:solidFill>
                  <a:srgbClr val="1B2A4A"/>
                </a:solidFill>
                <a:latin typeface="Trebuchet MS" pitchFamily="34" charset="0"/>
                <a:ea typeface="Trebuchet MS" pitchFamily="34" charset="-122"/>
                <a:cs typeface="Trebuchet MS" pitchFamily="34" charset="-120"/>
              </a:rPr>
              <a:t>Result</a:t>
            </a:r>
            <a:endParaRPr lang="en-US" sz="1800" dirty="0"/>
          </a:p>
        </p:txBody>
      </p:sp>
      <p:sp>
        <p:nvSpPr>
          <p:cNvPr id="12" name="bounded_body"/>
          <p:cNvSpPr/>
          <p:nvPr/>
        </p:nvSpPr>
        <p:spPr>
          <a:xfrm>
            <a:off x="2926080" y="1481328"/>
            <a:ext cx="5897880" cy="713232"/>
          </a:xfrm>
          <a:prstGeom prst="rect">
            <a:avLst/>
          </a:prstGeom>
          <a:noFill/>
          <a:ln/>
        </p:spPr>
        <p:txBody>
          <a:bodyPr wrap="square" rtlCol="0" anchor="ctr"/>
          <a:lstStyle/>
          <a:p>
            <a:pPr indent="0" marL="0">
              <a:buNone/>
            </a:pPr>
            <a:r>
              <a:rPr lang="en-US" sz="1800" dirty="0">
                <a:solidFill>
                  <a:srgbClr val="333333"/>
                </a:solidFill>
                <a:latin typeface="Arial" pitchFamily="34" charset="0"/>
                <a:ea typeface="Arial" pitchFamily="34" charset="-122"/>
                <a:cs typeface="Arial" pitchFamily="34" charset="-120"/>
              </a:rPr>
              <a:t>Darius fled again and was later killed; the Persian Empire belonged to Alexander.</a:t>
            </a:r>
            <a:endParaRPr lang="en-US" sz="1800" dirty="0"/>
          </a:p>
        </p:txBody>
      </p:sp>
      <p:sp>
        <p:nvSpPr>
          <p:cNvPr id="13" name="Shape 11"/>
          <p:cNvSpPr/>
          <p:nvPr/>
        </p:nvSpPr>
        <p:spPr>
          <a:xfrm>
            <a:off x="274320" y="2249424"/>
            <a:ext cx="8595360" cy="512064"/>
          </a:xfrm>
          <a:prstGeom prst="rect">
            <a:avLst/>
          </a:prstGeom>
          <a:solidFill>
            <a:srgbClr val="FFEBEE"/>
          </a:solidFill>
          <a:ln w="12700">
            <a:solidFill>
              <a:srgbClr val="C0392B"/>
            </a:solidFill>
            <a:prstDash val="solid"/>
          </a:ln>
        </p:spPr>
      </p:sp>
      <p:sp>
        <p:nvSpPr>
          <p:cNvPr id="14" name="Shape 12"/>
          <p:cNvSpPr/>
          <p:nvPr/>
        </p:nvSpPr>
        <p:spPr>
          <a:xfrm>
            <a:off x="274320" y="2249424"/>
            <a:ext cx="64008" cy="512064"/>
          </a:xfrm>
          <a:prstGeom prst="rect">
            <a:avLst/>
          </a:prstGeom>
          <a:solidFill>
            <a:srgbClr val="C0392B"/>
          </a:solidFill>
          <a:ln w="12700">
            <a:solidFill>
              <a:srgbClr val="C0392B"/>
            </a:solidFill>
            <a:prstDash val="solid"/>
          </a:ln>
        </p:spPr>
      </p:sp>
      <p:sp>
        <p:nvSpPr>
          <p:cNvPr id="15" name="bounded_callout"/>
          <p:cNvSpPr/>
          <p:nvPr/>
        </p:nvSpPr>
        <p:spPr>
          <a:xfrm>
            <a:off x="457200" y="2295144"/>
            <a:ext cx="8394192" cy="420624"/>
          </a:xfrm>
          <a:prstGeom prst="rect">
            <a:avLst/>
          </a:prstGeom>
          <a:noFill/>
          <a:ln/>
        </p:spPr>
        <p:txBody>
          <a:bodyPr wrap="square" rtlCol="0" anchor="ctr"/>
          <a:lstStyle/>
          <a:p>
            <a:pPr indent="0" marL="0">
              <a:buNone/>
            </a:pPr>
            <a:r>
              <a:rPr lang="en-US" sz="1400" dirty="0">
                <a:solidFill>
                  <a:srgbClr val="1B2A4A"/>
                </a:solidFill>
                <a:latin typeface="Arial" pitchFamily="34" charset="0"/>
                <a:ea typeface="Arial" pitchFamily="34" charset="-122"/>
                <a:cs typeface="Arial" pitchFamily="34" charset="-120"/>
              </a:rPr>
              <a:t>Key Concept: At GAUGAMELA in 331 BCE Alexander decisively defeated Darius III and won control of the Persian Empire.</a:t>
            </a:r>
            <a:endParaRPr lang="en-US" sz="1400" dirty="0"/>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spTree>
      <p:nvGrpSpPr>
        <p:cNvPr id="1" name=""/>
        <p:cNvGrpSpPr/>
        <p:nvPr/>
      </p:nvGrpSpPr>
      <p:grpSpPr>
        <a:xfrm>
          <a:off x="0" y="0"/>
          <a:ext cx="0" cy="0"/>
          <a:chOff x="0" y="0"/>
          <a:chExt cx="0" cy="0"/>
        </a:xfrm>
      </p:grpSpPr>
      <p:sp>
        <p:nvSpPr>
          <p:cNvPr id="2" name="Shape 0"/>
          <p:cNvSpPr/>
          <p:nvPr/>
        </p:nvSpPr>
        <p:spPr>
          <a:xfrm>
            <a:off x="0" y="0"/>
            <a:ext cx="9144000" cy="594360"/>
          </a:xfrm>
          <a:prstGeom prst="rect">
            <a:avLst/>
          </a:prstGeom>
          <a:solidFill>
            <a:srgbClr val="1B2A4A"/>
          </a:solidFill>
          <a:ln w="12700">
            <a:solidFill>
              <a:srgbClr val="1B2A4A"/>
            </a:solidFill>
            <a:prstDash val="solid"/>
          </a:ln>
        </p:spPr>
      </p:sp>
      <p:sp>
        <p:nvSpPr>
          <p:cNvPr id="3" name="mllp_textfit_title_bar"/>
          <p:cNvSpPr/>
          <p:nvPr/>
        </p:nvSpPr>
        <p:spPr>
          <a:xfrm>
            <a:off x="274320" y="0"/>
            <a:ext cx="8595360" cy="594360"/>
          </a:xfrm>
          <a:prstGeom prst="rect">
            <a:avLst/>
          </a:prstGeom>
          <a:noFill/>
          <a:ln/>
        </p:spPr>
        <p:txBody>
          <a:bodyPr wrap="square" lIns="0" tIns="0" rIns="0" bIns="0" rtlCol="0" anchor="ctr"/>
          <a:lstStyle/>
          <a:p>
            <a:pPr indent="0" marL="0">
              <a:buNone/>
            </a:pPr>
            <a:r>
              <a:rPr lang="en-US" sz="2800" b="1" dirty="0">
                <a:solidFill>
                  <a:srgbClr val="FFFFFF"/>
                </a:solidFill>
                <a:latin typeface="Trebuchet MS" pitchFamily="34" charset="0"/>
                <a:ea typeface="Trebuchet MS" pitchFamily="34" charset="-122"/>
                <a:cs typeface="Trebuchet MS" pitchFamily="34" charset="-120"/>
              </a:rPr>
              <a:t>One of History's Largest Empires</a:t>
            </a:r>
            <a:endParaRPr lang="en-US" sz="2800" dirty="0"/>
          </a:p>
        </p:txBody>
      </p:sp>
      <p:sp>
        <p:nvSpPr>
          <p:cNvPr id="4" name="Text 2"/>
          <p:cNvSpPr/>
          <p:nvPr/>
        </p:nvSpPr>
        <p:spPr>
          <a:xfrm>
            <a:off x="0" y="4942332"/>
            <a:ext cx="9144000" cy="164592"/>
          </a:xfrm>
          <a:prstGeom prst="rect">
            <a:avLst/>
          </a:prstGeom>
          <a:noFill/>
          <a:ln/>
        </p:spPr>
        <p:txBody>
          <a:bodyPr wrap="square" lIns="0" tIns="0" rIns="0" bIns="0" rtlCol="0" anchor="ctr"/>
          <a:lstStyle/>
          <a:p>
            <a:pPr algn="ctr" indent="0" marL="0">
              <a:buNone/>
            </a:pPr>
            <a:r>
              <a:rPr lang="en-US" sz="700" dirty="0">
                <a:solidFill>
                  <a:srgbClr val="595959"/>
                </a:solidFill>
                <a:latin typeface="Arial" pitchFamily="34" charset="0"/>
                <a:ea typeface="Arial" pitchFamily="34" charset="-122"/>
                <a:cs typeface="Arial" pitchFamily="34" charset="-120"/>
              </a:rPr>
              <a:t>© More Lessons Less Planning  |  morelessonslessplanning.com</a:t>
            </a:r>
            <a:endParaRPr lang="en-US" sz="700" dirty="0"/>
          </a:p>
        </p:txBody>
      </p:sp>
      <p:sp>
        <p:nvSpPr>
          <p:cNvPr id="5" name="bounded_body"/>
          <p:cNvSpPr/>
          <p:nvPr/>
        </p:nvSpPr>
        <p:spPr>
          <a:xfrm>
            <a:off x="365760" y="731520"/>
            <a:ext cx="8503920" cy="3506724"/>
          </a:xfrm>
          <a:prstGeom prst="rect">
            <a:avLst/>
          </a:prstGeom>
          <a:noFill/>
          <a:ln/>
        </p:spPr>
        <p:txBody>
          <a:bodyPr wrap="square" rtlCol="0" anchor="t"/>
          <a:lstStyle/>
          <a:p>
            <a:pPr marL="342900" indent="-342900">
              <a:spcAft>
                <a:spcPts val="1000"/>
              </a:spcAft>
              <a:buSzPct val="100000"/>
              <a:buChar char="•"/>
            </a:pPr>
            <a:r>
              <a:rPr lang="en-US" sz="1800" dirty="0">
                <a:solidFill>
                  <a:srgbClr val="333333"/>
                </a:solidFill>
                <a:latin typeface="Arial" pitchFamily="34" charset="0"/>
                <a:ea typeface="Arial" pitchFamily="34" charset="-122"/>
                <a:cs typeface="Arial" pitchFamily="34" charset="-120"/>
              </a:rPr>
              <a:t>Alexander's empire stretched from Greece and Egypt to the Indus River.</a:t>
            </a:r>
            <a:endParaRPr lang="en-US" sz="1800" dirty="0"/>
          </a:p>
          <a:p>
            <a:pPr marL="342900" indent="-342900">
              <a:spcAft>
                <a:spcPts val="1000"/>
              </a:spcAft>
              <a:buSzPct val="100000"/>
              <a:buChar char="•"/>
            </a:pPr>
            <a:r>
              <a:rPr lang="en-US" sz="1800" dirty="0">
                <a:solidFill>
                  <a:srgbClr val="333333"/>
                </a:solidFill>
                <a:latin typeface="Arial" pitchFamily="34" charset="0"/>
                <a:ea typeface="Arial" pitchFamily="34" charset="-122"/>
                <a:cs typeface="Arial" pitchFamily="34" charset="-120"/>
              </a:rPr>
              <a:t>He founded new cities, many named Alexandria, along the way.</a:t>
            </a:r>
            <a:endParaRPr lang="en-US" sz="1800" dirty="0"/>
          </a:p>
          <a:p>
            <a:pPr marL="342900" indent="-342900">
              <a:spcAft>
                <a:spcPts val="1000"/>
              </a:spcAft>
              <a:buSzPct val="100000"/>
              <a:buChar char="•"/>
            </a:pPr>
            <a:r>
              <a:rPr lang="en-US" sz="1800" dirty="0">
                <a:solidFill>
                  <a:srgbClr val="333333"/>
                </a:solidFill>
                <a:latin typeface="Arial" pitchFamily="34" charset="0"/>
                <a:ea typeface="Arial" pitchFamily="34" charset="-122"/>
                <a:cs typeface="Arial" pitchFamily="34" charset="-120"/>
              </a:rPr>
              <a:t>In India his exhausted soldiers refused to go farther, and he turned back.</a:t>
            </a:r>
            <a:endParaRPr lang="en-US" sz="1800" dirty="0"/>
          </a:p>
          <a:p>
            <a:pPr marL="342900" indent="-342900">
              <a:spcAft>
                <a:spcPts val="1000"/>
              </a:spcAft>
              <a:buSzPct val="100000"/>
              <a:buChar char="•"/>
            </a:pPr>
            <a:r>
              <a:rPr lang="en-US" sz="1800" dirty="0">
                <a:solidFill>
                  <a:srgbClr val="333333"/>
                </a:solidFill>
                <a:latin typeface="Arial" pitchFamily="34" charset="0"/>
                <a:ea typeface="Arial" pitchFamily="34" charset="-122"/>
                <a:cs typeface="Arial" pitchFamily="34" charset="-120"/>
              </a:rPr>
              <a:t>It was one of the largest empires the ancient world had ever seen.</a:t>
            </a:r>
            <a:endParaRPr lang="en-US" sz="1800" dirty="0"/>
          </a:p>
        </p:txBody>
      </p:sp>
      <p:sp>
        <p:nvSpPr>
          <p:cNvPr id="6" name="Shape 4"/>
          <p:cNvSpPr/>
          <p:nvPr/>
        </p:nvSpPr>
        <p:spPr>
          <a:xfrm>
            <a:off x="274320" y="4302252"/>
            <a:ext cx="8595360" cy="512064"/>
          </a:xfrm>
          <a:prstGeom prst="rect">
            <a:avLst/>
          </a:prstGeom>
          <a:solidFill>
            <a:srgbClr val="FFF8F6"/>
          </a:solidFill>
          <a:ln w="12700">
            <a:solidFill>
              <a:srgbClr val="E8735A"/>
            </a:solidFill>
            <a:prstDash val="solid"/>
          </a:ln>
        </p:spPr>
      </p:sp>
      <p:sp>
        <p:nvSpPr>
          <p:cNvPr id="7" name="Shape 5"/>
          <p:cNvSpPr/>
          <p:nvPr/>
        </p:nvSpPr>
        <p:spPr>
          <a:xfrm>
            <a:off x="274320" y="4302252"/>
            <a:ext cx="64008" cy="512064"/>
          </a:xfrm>
          <a:prstGeom prst="rect">
            <a:avLst/>
          </a:prstGeom>
          <a:solidFill>
            <a:srgbClr val="E8735A"/>
          </a:solidFill>
          <a:ln w="12700">
            <a:solidFill>
              <a:srgbClr val="E8735A"/>
            </a:solidFill>
            <a:prstDash val="solid"/>
          </a:ln>
        </p:spPr>
      </p:sp>
      <p:sp>
        <p:nvSpPr>
          <p:cNvPr id="8" name="bounded_callout"/>
          <p:cNvSpPr/>
          <p:nvPr/>
        </p:nvSpPr>
        <p:spPr>
          <a:xfrm>
            <a:off x="457200" y="4347972"/>
            <a:ext cx="8394192" cy="420624"/>
          </a:xfrm>
          <a:prstGeom prst="rect">
            <a:avLst/>
          </a:prstGeom>
          <a:noFill/>
          <a:ln/>
        </p:spPr>
        <p:txBody>
          <a:bodyPr wrap="square" rtlCol="0" anchor="ctr"/>
          <a:lstStyle/>
          <a:p>
            <a:pPr indent="0" marL="0">
              <a:buNone/>
            </a:pPr>
            <a:r>
              <a:rPr lang="en-US" sz="1400" dirty="0">
                <a:solidFill>
                  <a:srgbClr val="1B2A4A"/>
                </a:solidFill>
                <a:latin typeface="Arial" pitchFamily="34" charset="0"/>
                <a:ea typeface="Arial" pitchFamily="34" charset="-122"/>
                <a:cs typeface="Arial" pitchFamily="34" charset="-120"/>
              </a:rPr>
              <a:t>Key Concept: Alexander's empire reached from Greece and Egypt to the Indus River - but his soldiers refused to march farther into India.</a:t>
            </a:r>
            <a:endParaRPr lang="en-US" sz="1400" dirty="0"/>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spTree>
      <p:nvGrpSpPr>
        <p:cNvPr id="1" name=""/>
        <p:cNvGrpSpPr/>
        <p:nvPr/>
      </p:nvGrpSpPr>
      <p:grpSpPr>
        <a:xfrm>
          <a:off x="0" y="0"/>
          <a:ext cx="0" cy="0"/>
          <a:chOff x="0" y="0"/>
          <a:chExt cx="0" cy="0"/>
        </a:xfrm>
      </p:grpSpPr>
      <p:sp>
        <p:nvSpPr>
          <p:cNvPr id="2" name="Shape 0"/>
          <p:cNvSpPr/>
          <p:nvPr/>
        </p:nvSpPr>
        <p:spPr>
          <a:xfrm>
            <a:off x="0" y="0"/>
            <a:ext cx="9144000" cy="594360"/>
          </a:xfrm>
          <a:prstGeom prst="rect">
            <a:avLst/>
          </a:prstGeom>
          <a:solidFill>
            <a:srgbClr val="1B2A4A"/>
          </a:solidFill>
          <a:ln w="12700">
            <a:solidFill>
              <a:srgbClr val="1B2A4A"/>
            </a:solidFill>
            <a:prstDash val="solid"/>
          </a:ln>
        </p:spPr>
      </p:sp>
      <p:sp>
        <p:nvSpPr>
          <p:cNvPr id="3" name="mllp_textfit_title_bar"/>
          <p:cNvSpPr/>
          <p:nvPr/>
        </p:nvSpPr>
        <p:spPr>
          <a:xfrm>
            <a:off x="274320" y="0"/>
            <a:ext cx="8595360" cy="594360"/>
          </a:xfrm>
          <a:prstGeom prst="rect">
            <a:avLst/>
          </a:prstGeom>
          <a:noFill/>
          <a:ln/>
        </p:spPr>
        <p:txBody>
          <a:bodyPr wrap="square" lIns="0" tIns="0" rIns="0" bIns="0" rtlCol="0" anchor="ctr"/>
          <a:lstStyle/>
          <a:p>
            <a:pPr indent="0" marL="0">
              <a:buNone/>
            </a:pPr>
            <a:r>
              <a:rPr lang="en-US" sz="2800" b="1" dirty="0">
                <a:solidFill>
                  <a:srgbClr val="FFFFFF"/>
                </a:solidFill>
                <a:latin typeface="Trebuchet MS" pitchFamily="34" charset="0"/>
                <a:ea typeface="Trebuchet MS" pitchFamily="34" charset="-122"/>
                <a:cs typeface="Trebuchet MS" pitchFamily="34" charset="-120"/>
              </a:rPr>
              <a:t>Spreading Greek Culture</a:t>
            </a:r>
            <a:endParaRPr lang="en-US" sz="2800" dirty="0"/>
          </a:p>
        </p:txBody>
      </p:sp>
      <p:sp>
        <p:nvSpPr>
          <p:cNvPr id="4" name="Text 2"/>
          <p:cNvSpPr/>
          <p:nvPr/>
        </p:nvSpPr>
        <p:spPr>
          <a:xfrm>
            <a:off x="0" y="4942332"/>
            <a:ext cx="9144000" cy="164592"/>
          </a:xfrm>
          <a:prstGeom prst="rect">
            <a:avLst/>
          </a:prstGeom>
          <a:noFill/>
          <a:ln/>
        </p:spPr>
        <p:txBody>
          <a:bodyPr wrap="square" lIns="0" tIns="0" rIns="0" bIns="0" rtlCol="0" anchor="ctr"/>
          <a:lstStyle/>
          <a:p>
            <a:pPr algn="ctr" indent="0" marL="0">
              <a:buNone/>
            </a:pPr>
            <a:r>
              <a:rPr lang="en-US" sz="700" dirty="0">
                <a:solidFill>
                  <a:srgbClr val="595959"/>
                </a:solidFill>
                <a:latin typeface="Arial" pitchFamily="34" charset="0"/>
                <a:ea typeface="Arial" pitchFamily="34" charset="-122"/>
                <a:cs typeface="Arial" pitchFamily="34" charset="-120"/>
              </a:rPr>
              <a:t>© More Lessons Less Planning  |  morelessonslessplanning.com</a:t>
            </a:r>
            <a:endParaRPr lang="en-US" sz="700" dirty="0"/>
          </a:p>
        </p:txBody>
      </p:sp>
      <p:sp>
        <p:nvSpPr>
          <p:cNvPr id="5" name="Shape 3"/>
          <p:cNvSpPr/>
          <p:nvPr/>
        </p:nvSpPr>
        <p:spPr>
          <a:xfrm>
            <a:off x="274320" y="704088"/>
            <a:ext cx="8595360" cy="713232"/>
          </a:xfrm>
          <a:prstGeom prst="rect">
            <a:avLst/>
          </a:prstGeom>
          <a:solidFill>
            <a:srgbClr val="F5F5F5"/>
          </a:solidFill>
          <a:ln w="12700">
            <a:solidFill>
              <a:srgbClr val="F2F2F2"/>
            </a:solidFill>
            <a:prstDash val="solid"/>
          </a:ln>
        </p:spPr>
      </p:sp>
      <p:sp>
        <p:nvSpPr>
          <p:cNvPr id="6" name="Shape 4"/>
          <p:cNvSpPr/>
          <p:nvPr/>
        </p:nvSpPr>
        <p:spPr>
          <a:xfrm>
            <a:off x="274320" y="704088"/>
            <a:ext cx="73152" cy="713232"/>
          </a:xfrm>
          <a:prstGeom prst="rect">
            <a:avLst/>
          </a:prstGeom>
          <a:solidFill>
            <a:srgbClr val="2A9D8F"/>
          </a:solidFill>
          <a:ln w="12700">
            <a:solidFill>
              <a:srgbClr val="2A9D8F"/>
            </a:solidFill>
            <a:prstDash val="solid"/>
          </a:ln>
        </p:spPr>
      </p:sp>
      <p:sp>
        <p:nvSpPr>
          <p:cNvPr id="7" name="bounded_body"/>
          <p:cNvSpPr/>
          <p:nvPr/>
        </p:nvSpPr>
        <p:spPr>
          <a:xfrm>
            <a:off x="457200" y="704088"/>
            <a:ext cx="2377440" cy="713232"/>
          </a:xfrm>
          <a:prstGeom prst="rect">
            <a:avLst/>
          </a:prstGeom>
          <a:noFill/>
          <a:ln/>
        </p:spPr>
        <p:txBody>
          <a:bodyPr wrap="square" rtlCol="0" anchor="ctr"/>
          <a:lstStyle/>
          <a:p>
            <a:pPr indent="0" marL="0">
              <a:buNone/>
            </a:pPr>
            <a:r>
              <a:rPr lang="en-US" sz="1800" b="1" dirty="0">
                <a:solidFill>
                  <a:srgbClr val="1B2A4A"/>
                </a:solidFill>
                <a:latin typeface="Trebuchet MS" pitchFamily="34" charset="0"/>
                <a:ea typeface="Trebuchet MS" pitchFamily="34" charset="-122"/>
                <a:cs typeface="Trebuchet MS" pitchFamily="34" charset="-120"/>
              </a:rPr>
              <a:t>Hellenistic</a:t>
            </a:r>
            <a:endParaRPr lang="en-US" sz="1800" dirty="0"/>
          </a:p>
        </p:txBody>
      </p:sp>
      <p:sp>
        <p:nvSpPr>
          <p:cNvPr id="8" name="bounded_body"/>
          <p:cNvSpPr/>
          <p:nvPr/>
        </p:nvSpPr>
        <p:spPr>
          <a:xfrm>
            <a:off x="2926080" y="704088"/>
            <a:ext cx="5897880" cy="713232"/>
          </a:xfrm>
          <a:prstGeom prst="rect">
            <a:avLst/>
          </a:prstGeom>
          <a:noFill/>
          <a:ln/>
        </p:spPr>
        <p:txBody>
          <a:bodyPr wrap="square" rtlCol="0" anchor="ctr"/>
          <a:lstStyle/>
          <a:p>
            <a:pPr indent="0" marL="0">
              <a:buNone/>
            </a:pPr>
            <a:r>
              <a:rPr lang="en-US" sz="1800" dirty="0">
                <a:solidFill>
                  <a:srgbClr val="333333"/>
                </a:solidFill>
                <a:latin typeface="Arial" pitchFamily="34" charset="0"/>
                <a:ea typeface="Arial" pitchFamily="34" charset="-122"/>
                <a:cs typeface="Arial" pitchFamily="34" charset="-120"/>
              </a:rPr>
              <a:t>Describing the blend of Greek and local cultures that spread across Alexander's empire.</a:t>
            </a:r>
            <a:endParaRPr lang="en-US" sz="1800" dirty="0"/>
          </a:p>
        </p:txBody>
      </p:sp>
      <p:sp>
        <p:nvSpPr>
          <p:cNvPr id="9" name="Shape 7"/>
          <p:cNvSpPr/>
          <p:nvPr/>
        </p:nvSpPr>
        <p:spPr>
          <a:xfrm>
            <a:off x="274320" y="1481328"/>
            <a:ext cx="8595360" cy="713232"/>
          </a:xfrm>
          <a:prstGeom prst="rect">
            <a:avLst/>
          </a:prstGeom>
          <a:solidFill>
            <a:srgbClr val="F5F5F5"/>
          </a:solidFill>
          <a:ln w="12700">
            <a:solidFill>
              <a:srgbClr val="F2F2F2"/>
            </a:solidFill>
            <a:prstDash val="solid"/>
          </a:ln>
        </p:spPr>
      </p:sp>
      <p:sp>
        <p:nvSpPr>
          <p:cNvPr id="10" name="Shape 8"/>
          <p:cNvSpPr/>
          <p:nvPr/>
        </p:nvSpPr>
        <p:spPr>
          <a:xfrm>
            <a:off x="274320" y="1481328"/>
            <a:ext cx="73152" cy="713232"/>
          </a:xfrm>
          <a:prstGeom prst="rect">
            <a:avLst/>
          </a:prstGeom>
          <a:solidFill>
            <a:srgbClr val="2A9D8F"/>
          </a:solidFill>
          <a:ln w="12700">
            <a:solidFill>
              <a:srgbClr val="2A9D8F"/>
            </a:solidFill>
            <a:prstDash val="solid"/>
          </a:ln>
        </p:spPr>
      </p:sp>
      <p:sp>
        <p:nvSpPr>
          <p:cNvPr id="11" name="bounded_body"/>
          <p:cNvSpPr/>
          <p:nvPr/>
        </p:nvSpPr>
        <p:spPr>
          <a:xfrm>
            <a:off x="457200" y="1481328"/>
            <a:ext cx="2377440" cy="713232"/>
          </a:xfrm>
          <a:prstGeom prst="rect">
            <a:avLst/>
          </a:prstGeom>
          <a:noFill/>
          <a:ln/>
        </p:spPr>
        <p:txBody>
          <a:bodyPr wrap="square" rtlCol="0" anchor="ctr"/>
          <a:lstStyle/>
          <a:p>
            <a:pPr indent="0" marL="0">
              <a:buNone/>
            </a:pPr>
            <a:r>
              <a:rPr lang="en-US" sz="1800" b="1" dirty="0">
                <a:solidFill>
                  <a:srgbClr val="1B2A4A"/>
                </a:solidFill>
                <a:latin typeface="Trebuchet MS" pitchFamily="34" charset="0"/>
                <a:ea typeface="Trebuchet MS" pitchFamily="34" charset="-122"/>
                <a:cs typeface="Trebuchet MS" pitchFamily="34" charset="-120"/>
              </a:rPr>
              <a:t>How it spread</a:t>
            </a:r>
            <a:endParaRPr lang="en-US" sz="1800" dirty="0"/>
          </a:p>
        </p:txBody>
      </p:sp>
      <p:sp>
        <p:nvSpPr>
          <p:cNvPr id="12" name="bounded_body"/>
          <p:cNvSpPr/>
          <p:nvPr/>
        </p:nvSpPr>
        <p:spPr>
          <a:xfrm>
            <a:off x="2926080" y="1481328"/>
            <a:ext cx="5897880" cy="713232"/>
          </a:xfrm>
          <a:prstGeom prst="rect">
            <a:avLst/>
          </a:prstGeom>
          <a:noFill/>
          <a:ln/>
        </p:spPr>
        <p:txBody>
          <a:bodyPr wrap="square" rtlCol="0" anchor="ctr"/>
          <a:lstStyle/>
          <a:p>
            <a:pPr indent="0" marL="0">
              <a:buNone/>
            </a:pPr>
            <a:r>
              <a:rPr lang="en-US" sz="1800" dirty="0">
                <a:solidFill>
                  <a:srgbClr val="333333"/>
                </a:solidFill>
                <a:latin typeface="Arial" pitchFamily="34" charset="0"/>
                <a:ea typeface="Arial" pitchFamily="34" charset="-122"/>
                <a:cs typeface="Arial" pitchFamily="34" charset="-120"/>
              </a:rPr>
              <a:t>Greek language, art, and ideas mixed with Persian, Egyptian, and Indian ways of life.</a:t>
            </a:r>
            <a:endParaRPr lang="en-US" sz="1800" dirty="0"/>
          </a:p>
        </p:txBody>
      </p:sp>
      <p:sp>
        <p:nvSpPr>
          <p:cNvPr id="13" name="Shape 11"/>
          <p:cNvSpPr/>
          <p:nvPr/>
        </p:nvSpPr>
        <p:spPr>
          <a:xfrm>
            <a:off x="274320" y="2249424"/>
            <a:ext cx="8595360" cy="512064"/>
          </a:xfrm>
          <a:prstGeom prst="rect">
            <a:avLst/>
          </a:prstGeom>
          <a:solidFill>
            <a:srgbClr val="FFEBEE"/>
          </a:solidFill>
          <a:ln w="12700">
            <a:solidFill>
              <a:srgbClr val="C0392B"/>
            </a:solidFill>
            <a:prstDash val="solid"/>
          </a:ln>
        </p:spPr>
      </p:sp>
      <p:sp>
        <p:nvSpPr>
          <p:cNvPr id="14" name="Shape 12"/>
          <p:cNvSpPr/>
          <p:nvPr/>
        </p:nvSpPr>
        <p:spPr>
          <a:xfrm>
            <a:off x="274320" y="2249424"/>
            <a:ext cx="64008" cy="512064"/>
          </a:xfrm>
          <a:prstGeom prst="rect">
            <a:avLst/>
          </a:prstGeom>
          <a:solidFill>
            <a:srgbClr val="C0392B"/>
          </a:solidFill>
          <a:ln w="12700">
            <a:solidFill>
              <a:srgbClr val="C0392B"/>
            </a:solidFill>
            <a:prstDash val="solid"/>
          </a:ln>
        </p:spPr>
      </p:sp>
      <p:sp>
        <p:nvSpPr>
          <p:cNvPr id="15" name="bounded_callout"/>
          <p:cNvSpPr/>
          <p:nvPr/>
        </p:nvSpPr>
        <p:spPr>
          <a:xfrm>
            <a:off x="457200" y="2295144"/>
            <a:ext cx="8394192" cy="420624"/>
          </a:xfrm>
          <a:prstGeom prst="rect">
            <a:avLst/>
          </a:prstGeom>
          <a:noFill/>
          <a:ln/>
        </p:spPr>
        <p:txBody>
          <a:bodyPr wrap="square" rtlCol="0" anchor="ctr"/>
          <a:lstStyle/>
          <a:p>
            <a:pPr indent="0" marL="0">
              <a:buNone/>
            </a:pPr>
            <a:r>
              <a:rPr lang="en-US" sz="1400" dirty="0">
                <a:solidFill>
                  <a:srgbClr val="1B2A4A"/>
                </a:solidFill>
                <a:latin typeface="Arial" pitchFamily="34" charset="0"/>
                <a:ea typeface="Arial" pitchFamily="34" charset="-122"/>
                <a:cs typeface="Arial" pitchFamily="34" charset="-120"/>
              </a:rPr>
              <a:t>Key Concept: Alexander's conquests created the HELLENISTIC world - a blend of Greek and local cultures across three continents.</a:t>
            </a:r>
            <a:endParaRPr lang="en-US" sz="1400" dirty="0"/>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name="Slide 11">
    <p:spTree>
      <p:nvGrpSpPr>
        <p:cNvPr id="1" name=""/>
        <p:cNvGrpSpPr/>
        <p:nvPr/>
      </p:nvGrpSpPr>
      <p:grpSpPr>
        <a:xfrm>
          <a:off x="0" y="0"/>
          <a:ext cx="0" cy="0"/>
          <a:chOff x="0" y="0"/>
          <a:chExt cx="0" cy="0"/>
        </a:xfrm>
      </p:grpSpPr>
      <p:sp>
        <p:nvSpPr>
          <p:cNvPr id="2" name="Shape 0"/>
          <p:cNvSpPr/>
          <p:nvPr/>
        </p:nvSpPr>
        <p:spPr>
          <a:xfrm>
            <a:off x="0" y="0"/>
            <a:ext cx="9144000" cy="594360"/>
          </a:xfrm>
          <a:prstGeom prst="rect">
            <a:avLst/>
          </a:prstGeom>
          <a:solidFill>
            <a:srgbClr val="1B2A4A"/>
          </a:solidFill>
          <a:ln w="12700">
            <a:solidFill>
              <a:srgbClr val="1B2A4A"/>
            </a:solidFill>
            <a:prstDash val="solid"/>
          </a:ln>
        </p:spPr>
      </p:sp>
      <p:sp>
        <p:nvSpPr>
          <p:cNvPr id="3" name="mllp_textfit_title_bar"/>
          <p:cNvSpPr/>
          <p:nvPr/>
        </p:nvSpPr>
        <p:spPr>
          <a:xfrm>
            <a:off x="274320" y="0"/>
            <a:ext cx="8595360" cy="594360"/>
          </a:xfrm>
          <a:prstGeom prst="rect">
            <a:avLst/>
          </a:prstGeom>
          <a:noFill/>
          <a:ln/>
        </p:spPr>
        <p:txBody>
          <a:bodyPr wrap="square" lIns="0" tIns="0" rIns="0" bIns="0" rtlCol="0" anchor="ctr"/>
          <a:lstStyle/>
          <a:p>
            <a:pPr indent="0" marL="0">
              <a:buNone/>
            </a:pPr>
            <a:r>
              <a:rPr lang="en-US" sz="2800" b="1" dirty="0">
                <a:solidFill>
                  <a:srgbClr val="FFFFFF"/>
                </a:solidFill>
                <a:latin typeface="Trebuchet MS" pitchFamily="34" charset="0"/>
                <a:ea typeface="Trebuchet MS" pitchFamily="34" charset="-122"/>
                <a:cs typeface="Trebuchet MS" pitchFamily="34" charset="-120"/>
              </a:rPr>
              <a:t>Death and the Diadochi</a:t>
            </a:r>
            <a:endParaRPr lang="en-US" sz="2800" dirty="0"/>
          </a:p>
        </p:txBody>
      </p:sp>
      <p:sp>
        <p:nvSpPr>
          <p:cNvPr id="4" name="Text 2"/>
          <p:cNvSpPr/>
          <p:nvPr/>
        </p:nvSpPr>
        <p:spPr>
          <a:xfrm>
            <a:off x="0" y="4942332"/>
            <a:ext cx="9144000" cy="164592"/>
          </a:xfrm>
          <a:prstGeom prst="rect">
            <a:avLst/>
          </a:prstGeom>
          <a:noFill/>
          <a:ln/>
        </p:spPr>
        <p:txBody>
          <a:bodyPr wrap="square" lIns="0" tIns="0" rIns="0" bIns="0" rtlCol="0" anchor="ctr"/>
          <a:lstStyle/>
          <a:p>
            <a:pPr algn="ctr" indent="0" marL="0">
              <a:buNone/>
            </a:pPr>
            <a:r>
              <a:rPr lang="en-US" sz="700" dirty="0">
                <a:solidFill>
                  <a:srgbClr val="595959"/>
                </a:solidFill>
                <a:latin typeface="Arial" pitchFamily="34" charset="0"/>
                <a:ea typeface="Arial" pitchFamily="34" charset="-122"/>
                <a:cs typeface="Arial" pitchFamily="34" charset="-120"/>
              </a:rPr>
              <a:t>© More Lessons Less Planning  |  morelessonslessplanning.com</a:t>
            </a:r>
            <a:endParaRPr lang="en-US" sz="700" dirty="0"/>
          </a:p>
        </p:txBody>
      </p:sp>
      <p:sp>
        <p:nvSpPr>
          <p:cNvPr id="5" name="Shape 3"/>
          <p:cNvSpPr/>
          <p:nvPr/>
        </p:nvSpPr>
        <p:spPr>
          <a:xfrm>
            <a:off x="274320" y="704088"/>
            <a:ext cx="8595360" cy="713232"/>
          </a:xfrm>
          <a:prstGeom prst="rect">
            <a:avLst/>
          </a:prstGeom>
          <a:solidFill>
            <a:srgbClr val="F5F5F5"/>
          </a:solidFill>
          <a:ln w="12700">
            <a:solidFill>
              <a:srgbClr val="F2F2F2"/>
            </a:solidFill>
            <a:prstDash val="solid"/>
          </a:ln>
        </p:spPr>
      </p:sp>
      <p:sp>
        <p:nvSpPr>
          <p:cNvPr id="6" name="Shape 4"/>
          <p:cNvSpPr/>
          <p:nvPr/>
        </p:nvSpPr>
        <p:spPr>
          <a:xfrm>
            <a:off x="274320" y="704088"/>
            <a:ext cx="73152" cy="713232"/>
          </a:xfrm>
          <a:prstGeom prst="rect">
            <a:avLst/>
          </a:prstGeom>
          <a:solidFill>
            <a:srgbClr val="2A9D8F"/>
          </a:solidFill>
          <a:ln w="12700">
            <a:solidFill>
              <a:srgbClr val="2A9D8F"/>
            </a:solidFill>
            <a:prstDash val="solid"/>
          </a:ln>
        </p:spPr>
      </p:sp>
      <p:sp>
        <p:nvSpPr>
          <p:cNvPr id="7" name="bounded_body"/>
          <p:cNvSpPr/>
          <p:nvPr/>
        </p:nvSpPr>
        <p:spPr>
          <a:xfrm>
            <a:off x="457200" y="704088"/>
            <a:ext cx="2377440" cy="713232"/>
          </a:xfrm>
          <a:prstGeom prst="rect">
            <a:avLst/>
          </a:prstGeom>
          <a:noFill/>
          <a:ln/>
        </p:spPr>
        <p:txBody>
          <a:bodyPr wrap="square" rtlCol="0" anchor="ctr"/>
          <a:lstStyle/>
          <a:p>
            <a:pPr indent="0" marL="0">
              <a:buNone/>
            </a:pPr>
            <a:r>
              <a:rPr lang="en-US" sz="1800" b="1" dirty="0">
                <a:solidFill>
                  <a:srgbClr val="1B2A4A"/>
                </a:solidFill>
                <a:latin typeface="Trebuchet MS" pitchFamily="34" charset="0"/>
                <a:ea typeface="Trebuchet MS" pitchFamily="34" charset="-122"/>
                <a:cs typeface="Trebuchet MS" pitchFamily="34" charset="-120"/>
              </a:rPr>
              <a:t>Diadochi</a:t>
            </a:r>
            <a:endParaRPr lang="en-US" sz="1800" dirty="0"/>
          </a:p>
        </p:txBody>
      </p:sp>
      <p:sp>
        <p:nvSpPr>
          <p:cNvPr id="8" name="bounded_body"/>
          <p:cNvSpPr/>
          <p:nvPr/>
        </p:nvSpPr>
        <p:spPr>
          <a:xfrm>
            <a:off x="2926080" y="704088"/>
            <a:ext cx="5897880" cy="713232"/>
          </a:xfrm>
          <a:prstGeom prst="rect">
            <a:avLst/>
          </a:prstGeom>
          <a:noFill/>
          <a:ln/>
        </p:spPr>
        <p:txBody>
          <a:bodyPr wrap="square" rtlCol="0" anchor="ctr"/>
          <a:lstStyle/>
          <a:p>
            <a:pPr indent="0" marL="0">
              <a:buNone/>
            </a:pPr>
            <a:r>
              <a:rPr lang="en-US" sz="1800" dirty="0">
                <a:solidFill>
                  <a:srgbClr val="333333"/>
                </a:solidFill>
                <a:latin typeface="Arial" pitchFamily="34" charset="0"/>
                <a:ea typeface="Arial" pitchFamily="34" charset="-122"/>
                <a:cs typeface="Arial" pitchFamily="34" charset="-120"/>
              </a:rPr>
              <a:t>Alexander's rival generals who divided his empire into kingdoms after his death.</a:t>
            </a:r>
            <a:endParaRPr lang="en-US" sz="1800" dirty="0"/>
          </a:p>
        </p:txBody>
      </p:sp>
      <p:sp>
        <p:nvSpPr>
          <p:cNvPr id="9" name="Shape 7"/>
          <p:cNvSpPr/>
          <p:nvPr/>
        </p:nvSpPr>
        <p:spPr>
          <a:xfrm>
            <a:off x="274320" y="1481328"/>
            <a:ext cx="8595360" cy="713232"/>
          </a:xfrm>
          <a:prstGeom prst="rect">
            <a:avLst/>
          </a:prstGeom>
          <a:solidFill>
            <a:srgbClr val="F5F5F5"/>
          </a:solidFill>
          <a:ln w="12700">
            <a:solidFill>
              <a:srgbClr val="F2F2F2"/>
            </a:solidFill>
            <a:prstDash val="solid"/>
          </a:ln>
        </p:spPr>
      </p:sp>
      <p:sp>
        <p:nvSpPr>
          <p:cNvPr id="10" name="Shape 8"/>
          <p:cNvSpPr/>
          <p:nvPr/>
        </p:nvSpPr>
        <p:spPr>
          <a:xfrm>
            <a:off x="274320" y="1481328"/>
            <a:ext cx="73152" cy="713232"/>
          </a:xfrm>
          <a:prstGeom prst="rect">
            <a:avLst/>
          </a:prstGeom>
          <a:solidFill>
            <a:srgbClr val="2A9D8F"/>
          </a:solidFill>
          <a:ln w="12700">
            <a:solidFill>
              <a:srgbClr val="2A9D8F"/>
            </a:solidFill>
            <a:prstDash val="solid"/>
          </a:ln>
        </p:spPr>
      </p:sp>
      <p:sp>
        <p:nvSpPr>
          <p:cNvPr id="11" name="bounded_body"/>
          <p:cNvSpPr/>
          <p:nvPr/>
        </p:nvSpPr>
        <p:spPr>
          <a:xfrm>
            <a:off x="457200" y="1481328"/>
            <a:ext cx="2377440" cy="713232"/>
          </a:xfrm>
          <a:prstGeom prst="rect">
            <a:avLst/>
          </a:prstGeom>
          <a:noFill/>
          <a:ln/>
        </p:spPr>
        <p:txBody>
          <a:bodyPr wrap="square" rtlCol="0" anchor="ctr"/>
          <a:lstStyle/>
          <a:p>
            <a:pPr indent="0" marL="0">
              <a:buNone/>
            </a:pPr>
            <a:r>
              <a:rPr lang="en-US" sz="1800" b="1" dirty="0">
                <a:solidFill>
                  <a:srgbClr val="1B2A4A"/>
                </a:solidFill>
                <a:latin typeface="Trebuchet MS" pitchFamily="34" charset="0"/>
                <a:ea typeface="Trebuchet MS" pitchFamily="34" charset="-122"/>
                <a:cs typeface="Trebuchet MS" pitchFamily="34" charset="-120"/>
              </a:rPr>
              <a:t>The break-up</a:t>
            </a:r>
            <a:endParaRPr lang="en-US" sz="1800" dirty="0"/>
          </a:p>
        </p:txBody>
      </p:sp>
      <p:sp>
        <p:nvSpPr>
          <p:cNvPr id="12" name="bounded_body"/>
          <p:cNvSpPr/>
          <p:nvPr/>
        </p:nvSpPr>
        <p:spPr>
          <a:xfrm>
            <a:off x="2926080" y="1481328"/>
            <a:ext cx="5897880" cy="713232"/>
          </a:xfrm>
          <a:prstGeom prst="rect">
            <a:avLst/>
          </a:prstGeom>
          <a:noFill/>
          <a:ln/>
        </p:spPr>
        <p:txBody>
          <a:bodyPr wrap="square" rtlCol="0" anchor="ctr"/>
          <a:lstStyle/>
          <a:p>
            <a:pPr indent="0" marL="0">
              <a:buNone/>
            </a:pPr>
            <a:r>
              <a:rPr lang="en-US" sz="1800" dirty="0">
                <a:solidFill>
                  <a:srgbClr val="333333"/>
                </a:solidFill>
                <a:latin typeface="Arial" pitchFamily="34" charset="0"/>
                <a:ea typeface="Arial" pitchFamily="34" charset="-122"/>
                <a:cs typeface="Arial" pitchFamily="34" charset="-120"/>
              </a:rPr>
              <a:t>With no strong heir, the generals fought and split the empire into three main kingdoms.</a:t>
            </a:r>
            <a:endParaRPr lang="en-US" sz="1800" dirty="0"/>
          </a:p>
        </p:txBody>
      </p:sp>
      <p:sp>
        <p:nvSpPr>
          <p:cNvPr id="13" name="Shape 11"/>
          <p:cNvSpPr/>
          <p:nvPr/>
        </p:nvSpPr>
        <p:spPr>
          <a:xfrm>
            <a:off x="274320" y="2249424"/>
            <a:ext cx="8595360" cy="512064"/>
          </a:xfrm>
          <a:prstGeom prst="rect">
            <a:avLst/>
          </a:prstGeom>
          <a:solidFill>
            <a:srgbClr val="FFEBEE"/>
          </a:solidFill>
          <a:ln w="12700">
            <a:solidFill>
              <a:srgbClr val="C0392B"/>
            </a:solidFill>
            <a:prstDash val="solid"/>
          </a:ln>
        </p:spPr>
      </p:sp>
      <p:sp>
        <p:nvSpPr>
          <p:cNvPr id="14" name="Shape 12"/>
          <p:cNvSpPr/>
          <p:nvPr/>
        </p:nvSpPr>
        <p:spPr>
          <a:xfrm>
            <a:off x="274320" y="2249424"/>
            <a:ext cx="64008" cy="512064"/>
          </a:xfrm>
          <a:prstGeom prst="rect">
            <a:avLst/>
          </a:prstGeom>
          <a:solidFill>
            <a:srgbClr val="C0392B"/>
          </a:solidFill>
          <a:ln w="12700">
            <a:solidFill>
              <a:srgbClr val="C0392B"/>
            </a:solidFill>
            <a:prstDash val="solid"/>
          </a:ln>
        </p:spPr>
      </p:sp>
      <p:sp>
        <p:nvSpPr>
          <p:cNvPr id="15" name="bounded_callout"/>
          <p:cNvSpPr/>
          <p:nvPr/>
        </p:nvSpPr>
        <p:spPr>
          <a:xfrm>
            <a:off x="457200" y="2295144"/>
            <a:ext cx="8394192" cy="420624"/>
          </a:xfrm>
          <a:prstGeom prst="rect">
            <a:avLst/>
          </a:prstGeom>
          <a:noFill/>
          <a:ln/>
        </p:spPr>
        <p:txBody>
          <a:bodyPr wrap="square" rtlCol="0" anchor="ctr"/>
          <a:lstStyle/>
          <a:p>
            <a:pPr indent="0" marL="0">
              <a:buNone/>
            </a:pPr>
            <a:r>
              <a:rPr lang="en-US" sz="1400" dirty="0">
                <a:solidFill>
                  <a:srgbClr val="1B2A4A"/>
                </a:solidFill>
                <a:latin typeface="Arial" pitchFamily="34" charset="0"/>
                <a:ea typeface="Arial" pitchFamily="34" charset="-122"/>
                <a:cs typeface="Arial" pitchFamily="34" charset="-120"/>
              </a:rPr>
              <a:t>Key Concept: After Alexander died in 323 BCE, his generals - the DIADOCHI - fought over and split his empire.</a:t>
            </a:r>
            <a:endParaRPr lang="en-US" sz="1400" dirty="0"/>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name="Slide 12">
    <p:spTree>
      <p:nvGrpSpPr>
        <p:cNvPr id="1" name=""/>
        <p:cNvGrpSpPr/>
        <p:nvPr/>
      </p:nvGrpSpPr>
      <p:grpSpPr>
        <a:xfrm>
          <a:off x="0" y="0"/>
          <a:ext cx="0" cy="0"/>
          <a:chOff x="0" y="0"/>
          <a:chExt cx="0" cy="0"/>
        </a:xfrm>
      </p:grpSpPr>
      <p:sp>
        <p:nvSpPr>
          <p:cNvPr id="2" name="Shape 0"/>
          <p:cNvSpPr/>
          <p:nvPr/>
        </p:nvSpPr>
        <p:spPr>
          <a:xfrm>
            <a:off x="0" y="0"/>
            <a:ext cx="9144000" cy="594360"/>
          </a:xfrm>
          <a:prstGeom prst="rect">
            <a:avLst/>
          </a:prstGeom>
          <a:solidFill>
            <a:srgbClr val="1B2A4A"/>
          </a:solidFill>
          <a:ln w="12700">
            <a:solidFill>
              <a:srgbClr val="1B2A4A"/>
            </a:solidFill>
            <a:prstDash val="solid"/>
          </a:ln>
        </p:spPr>
      </p:sp>
      <p:sp>
        <p:nvSpPr>
          <p:cNvPr id="3" name="mllp_textfit_title_bar"/>
          <p:cNvSpPr/>
          <p:nvPr/>
        </p:nvSpPr>
        <p:spPr>
          <a:xfrm>
            <a:off x="274320" y="0"/>
            <a:ext cx="8595360" cy="594360"/>
          </a:xfrm>
          <a:prstGeom prst="rect">
            <a:avLst/>
          </a:prstGeom>
          <a:noFill/>
          <a:ln/>
        </p:spPr>
        <p:txBody>
          <a:bodyPr wrap="square" lIns="0" tIns="0" rIns="0" bIns="0" rtlCol="0" anchor="ctr"/>
          <a:lstStyle/>
          <a:p>
            <a:pPr indent="0" marL="0">
              <a:buNone/>
            </a:pPr>
            <a:r>
              <a:rPr lang="en-US" sz="2800" b="1" dirty="0">
                <a:solidFill>
                  <a:srgbClr val="FFFFFF"/>
                </a:solidFill>
                <a:latin typeface="Trebuchet MS" pitchFamily="34" charset="0"/>
                <a:ea typeface="Trebuchet MS" pitchFamily="34" charset="-122"/>
                <a:cs typeface="Trebuchet MS" pitchFamily="34" charset="-120"/>
              </a:rPr>
              <a:t>Key Takeaways</a:t>
            </a:r>
            <a:endParaRPr lang="en-US" sz="2800" dirty="0"/>
          </a:p>
        </p:txBody>
      </p:sp>
      <p:sp>
        <p:nvSpPr>
          <p:cNvPr id="4" name="Text 2"/>
          <p:cNvSpPr/>
          <p:nvPr/>
        </p:nvSpPr>
        <p:spPr>
          <a:xfrm>
            <a:off x="0" y="4942332"/>
            <a:ext cx="9144000" cy="164592"/>
          </a:xfrm>
          <a:prstGeom prst="rect">
            <a:avLst/>
          </a:prstGeom>
          <a:noFill/>
          <a:ln/>
        </p:spPr>
        <p:txBody>
          <a:bodyPr wrap="square" lIns="0" tIns="0" rIns="0" bIns="0" rtlCol="0" anchor="ctr"/>
          <a:lstStyle/>
          <a:p>
            <a:pPr algn="ctr" indent="0" marL="0">
              <a:buNone/>
            </a:pPr>
            <a:r>
              <a:rPr lang="en-US" sz="700" dirty="0">
                <a:solidFill>
                  <a:srgbClr val="595959"/>
                </a:solidFill>
                <a:latin typeface="Arial" pitchFamily="34" charset="0"/>
                <a:ea typeface="Arial" pitchFamily="34" charset="-122"/>
                <a:cs typeface="Arial" pitchFamily="34" charset="-120"/>
              </a:rPr>
              <a:t>© More Lessons Less Planning  |  morelessonslessplanning.com</a:t>
            </a:r>
            <a:endParaRPr lang="en-US" sz="700" dirty="0"/>
          </a:p>
        </p:txBody>
      </p:sp>
      <p:sp>
        <p:nvSpPr>
          <p:cNvPr id="5" name="Shape 3"/>
          <p:cNvSpPr/>
          <p:nvPr/>
        </p:nvSpPr>
        <p:spPr>
          <a:xfrm>
            <a:off x="320040" y="1053275"/>
            <a:ext cx="310896" cy="310896"/>
          </a:xfrm>
          <a:prstGeom prst="ellipse">
            <a:avLst/>
          </a:prstGeom>
          <a:solidFill>
            <a:srgbClr val="145F58"/>
          </a:solidFill>
          <a:ln w="12700">
            <a:solidFill>
              <a:srgbClr val="145F58"/>
            </a:solidFill>
            <a:prstDash val="solid"/>
          </a:ln>
        </p:spPr>
      </p:sp>
      <p:sp>
        <p:nvSpPr>
          <p:cNvPr id="6" name="Text 4"/>
          <p:cNvSpPr/>
          <p:nvPr/>
        </p:nvSpPr>
        <p:spPr>
          <a:xfrm>
            <a:off x="320040" y="1053275"/>
            <a:ext cx="310896" cy="310896"/>
          </a:xfrm>
          <a:prstGeom prst="rect">
            <a:avLst/>
          </a:prstGeom>
          <a:noFill/>
          <a:ln/>
        </p:spPr>
        <p:txBody>
          <a:bodyPr wrap="square" lIns="0" tIns="0" rIns="0" bIns="0" rtlCol="0" anchor="ctr"/>
          <a:lstStyle/>
          <a:p>
            <a:pPr algn="ctr" indent="0" marL="0">
              <a:buNone/>
            </a:pPr>
            <a:r>
              <a:rPr lang="en-US" sz="1300" b="1" dirty="0">
                <a:solidFill>
                  <a:srgbClr val="FFFFFF"/>
                </a:solidFill>
                <a:latin typeface="Arial" pitchFamily="34" charset="0"/>
                <a:ea typeface="Arial" pitchFamily="34" charset="-122"/>
                <a:cs typeface="Arial" pitchFamily="34" charset="-120"/>
              </a:rPr>
              <a:t>★</a:t>
            </a:r>
            <a:endParaRPr lang="en-US" sz="1300" dirty="0"/>
          </a:p>
        </p:txBody>
      </p:sp>
      <p:sp>
        <p:nvSpPr>
          <p:cNvPr id="7" name="mllp_textfit_body"/>
          <p:cNvSpPr/>
          <p:nvPr/>
        </p:nvSpPr>
        <p:spPr>
          <a:xfrm>
            <a:off x="777240" y="704088"/>
            <a:ext cx="8092440" cy="1009269"/>
          </a:xfrm>
          <a:prstGeom prst="rect">
            <a:avLst/>
          </a:prstGeom>
          <a:noFill/>
          <a:ln/>
        </p:spPr>
        <p:txBody>
          <a:bodyPr wrap="square" rtlCol="0" anchor="ctr"/>
          <a:lstStyle/>
          <a:p>
            <a:pPr indent="0" marL="0">
              <a:buNone/>
            </a:pPr>
            <a:r>
              <a:rPr lang="en-US" sz="1800" dirty="0">
                <a:solidFill>
                  <a:srgbClr val="333333"/>
                </a:solidFill>
                <a:latin typeface="Arial" pitchFamily="34" charset="0"/>
                <a:ea typeface="Arial" pitchFamily="34" charset="-122"/>
                <a:cs typeface="Arial" pitchFamily="34" charset="-120"/>
              </a:rPr>
              <a:t>Alexander inherited Philip II's army and was tutored by Aristotle.</a:t>
            </a:r>
            <a:endParaRPr lang="en-US" sz="1800" dirty="0"/>
          </a:p>
        </p:txBody>
      </p:sp>
      <p:sp>
        <p:nvSpPr>
          <p:cNvPr id="8" name="Shape 6"/>
          <p:cNvSpPr/>
          <p:nvPr/>
        </p:nvSpPr>
        <p:spPr>
          <a:xfrm>
            <a:off x="320040" y="2117408"/>
            <a:ext cx="310896" cy="310896"/>
          </a:xfrm>
          <a:prstGeom prst="ellipse">
            <a:avLst/>
          </a:prstGeom>
          <a:solidFill>
            <a:srgbClr val="145F58"/>
          </a:solidFill>
          <a:ln w="12700">
            <a:solidFill>
              <a:srgbClr val="145F58"/>
            </a:solidFill>
            <a:prstDash val="solid"/>
          </a:ln>
        </p:spPr>
      </p:sp>
      <p:sp>
        <p:nvSpPr>
          <p:cNvPr id="9" name="Text 7"/>
          <p:cNvSpPr/>
          <p:nvPr/>
        </p:nvSpPr>
        <p:spPr>
          <a:xfrm>
            <a:off x="320040" y="2117408"/>
            <a:ext cx="310896" cy="310896"/>
          </a:xfrm>
          <a:prstGeom prst="rect">
            <a:avLst/>
          </a:prstGeom>
          <a:noFill/>
          <a:ln/>
        </p:spPr>
        <p:txBody>
          <a:bodyPr wrap="square" lIns="0" tIns="0" rIns="0" bIns="0" rtlCol="0" anchor="ctr"/>
          <a:lstStyle/>
          <a:p>
            <a:pPr algn="ctr" indent="0" marL="0">
              <a:buNone/>
            </a:pPr>
            <a:r>
              <a:rPr lang="en-US" sz="1300" b="1" dirty="0">
                <a:solidFill>
                  <a:srgbClr val="FFFFFF"/>
                </a:solidFill>
                <a:latin typeface="Arial" pitchFamily="34" charset="0"/>
                <a:ea typeface="Arial" pitchFamily="34" charset="-122"/>
                <a:cs typeface="Arial" pitchFamily="34" charset="-120"/>
              </a:rPr>
              <a:t>★</a:t>
            </a:r>
            <a:endParaRPr lang="en-US" sz="1300" dirty="0"/>
          </a:p>
        </p:txBody>
      </p:sp>
      <p:sp>
        <p:nvSpPr>
          <p:cNvPr id="10" name="mllp_textfit_body"/>
          <p:cNvSpPr/>
          <p:nvPr/>
        </p:nvSpPr>
        <p:spPr>
          <a:xfrm>
            <a:off x="777240" y="1768221"/>
            <a:ext cx="8092440" cy="1009269"/>
          </a:xfrm>
          <a:prstGeom prst="rect">
            <a:avLst/>
          </a:prstGeom>
          <a:noFill/>
          <a:ln/>
        </p:spPr>
        <p:txBody>
          <a:bodyPr wrap="square" rtlCol="0" anchor="ctr"/>
          <a:lstStyle/>
          <a:p>
            <a:pPr indent="0" marL="0">
              <a:buNone/>
            </a:pPr>
            <a:r>
              <a:rPr lang="en-US" sz="1800" dirty="0">
                <a:solidFill>
                  <a:srgbClr val="333333"/>
                </a:solidFill>
                <a:latin typeface="Arial" pitchFamily="34" charset="0"/>
                <a:ea typeface="Arial" pitchFamily="34" charset="-122"/>
                <a:cs typeface="Arial" pitchFamily="34" charset="-120"/>
              </a:rPr>
              <a:t>He beat Darius III at Granicus, Issus, and decisively at Gaugamela.</a:t>
            </a:r>
            <a:endParaRPr lang="en-US" sz="1800" dirty="0"/>
          </a:p>
        </p:txBody>
      </p:sp>
      <p:sp>
        <p:nvSpPr>
          <p:cNvPr id="11" name="Shape 9"/>
          <p:cNvSpPr/>
          <p:nvPr/>
        </p:nvSpPr>
        <p:spPr>
          <a:xfrm>
            <a:off x="320040" y="3181541"/>
            <a:ext cx="310896" cy="310896"/>
          </a:xfrm>
          <a:prstGeom prst="ellipse">
            <a:avLst/>
          </a:prstGeom>
          <a:solidFill>
            <a:srgbClr val="145F58"/>
          </a:solidFill>
          <a:ln w="12700">
            <a:solidFill>
              <a:srgbClr val="145F58"/>
            </a:solidFill>
            <a:prstDash val="solid"/>
          </a:ln>
        </p:spPr>
      </p:sp>
      <p:sp>
        <p:nvSpPr>
          <p:cNvPr id="12" name="Text 10"/>
          <p:cNvSpPr/>
          <p:nvPr/>
        </p:nvSpPr>
        <p:spPr>
          <a:xfrm>
            <a:off x="320040" y="3181541"/>
            <a:ext cx="310896" cy="310896"/>
          </a:xfrm>
          <a:prstGeom prst="rect">
            <a:avLst/>
          </a:prstGeom>
          <a:noFill/>
          <a:ln/>
        </p:spPr>
        <p:txBody>
          <a:bodyPr wrap="square" lIns="0" tIns="0" rIns="0" bIns="0" rtlCol="0" anchor="ctr"/>
          <a:lstStyle/>
          <a:p>
            <a:pPr algn="ctr" indent="0" marL="0">
              <a:buNone/>
            </a:pPr>
            <a:r>
              <a:rPr lang="en-US" sz="1300" b="1" dirty="0">
                <a:solidFill>
                  <a:srgbClr val="FFFFFF"/>
                </a:solidFill>
                <a:latin typeface="Arial" pitchFamily="34" charset="0"/>
                <a:ea typeface="Arial" pitchFamily="34" charset="-122"/>
                <a:cs typeface="Arial" pitchFamily="34" charset="-120"/>
              </a:rPr>
              <a:t>★</a:t>
            </a:r>
            <a:endParaRPr lang="en-US" sz="1300" dirty="0"/>
          </a:p>
        </p:txBody>
      </p:sp>
      <p:sp>
        <p:nvSpPr>
          <p:cNvPr id="13" name="mllp_textfit_body"/>
          <p:cNvSpPr/>
          <p:nvPr/>
        </p:nvSpPr>
        <p:spPr>
          <a:xfrm>
            <a:off x="777240" y="2832354"/>
            <a:ext cx="8092440" cy="1009269"/>
          </a:xfrm>
          <a:prstGeom prst="rect">
            <a:avLst/>
          </a:prstGeom>
          <a:noFill/>
          <a:ln/>
        </p:spPr>
        <p:txBody>
          <a:bodyPr wrap="square" rtlCol="0" anchor="ctr"/>
          <a:lstStyle/>
          <a:p>
            <a:pPr indent="0" marL="0">
              <a:buNone/>
            </a:pPr>
            <a:r>
              <a:rPr lang="en-US" sz="1800" dirty="0">
                <a:solidFill>
                  <a:srgbClr val="333333"/>
                </a:solidFill>
                <a:latin typeface="Arial" pitchFamily="34" charset="0"/>
                <a:ea typeface="Arial" pitchFamily="34" charset="-122"/>
                <a:cs typeface="Arial" pitchFamily="34" charset="-120"/>
              </a:rPr>
              <a:t>His empire reached from Greece and Egypt to the Indus River.</a:t>
            </a:r>
            <a:endParaRPr lang="en-US" sz="1800" dirty="0"/>
          </a:p>
        </p:txBody>
      </p:sp>
      <p:sp>
        <p:nvSpPr>
          <p:cNvPr id="14" name="Shape 12"/>
          <p:cNvSpPr/>
          <p:nvPr/>
        </p:nvSpPr>
        <p:spPr>
          <a:xfrm>
            <a:off x="320040" y="4245674"/>
            <a:ext cx="310896" cy="310896"/>
          </a:xfrm>
          <a:prstGeom prst="ellipse">
            <a:avLst/>
          </a:prstGeom>
          <a:solidFill>
            <a:srgbClr val="145F58"/>
          </a:solidFill>
          <a:ln w="12700">
            <a:solidFill>
              <a:srgbClr val="145F58"/>
            </a:solidFill>
            <a:prstDash val="solid"/>
          </a:ln>
        </p:spPr>
      </p:sp>
      <p:sp>
        <p:nvSpPr>
          <p:cNvPr id="15" name="Text 13"/>
          <p:cNvSpPr/>
          <p:nvPr/>
        </p:nvSpPr>
        <p:spPr>
          <a:xfrm>
            <a:off x="320040" y="4245674"/>
            <a:ext cx="310896" cy="310896"/>
          </a:xfrm>
          <a:prstGeom prst="rect">
            <a:avLst/>
          </a:prstGeom>
          <a:noFill/>
          <a:ln/>
        </p:spPr>
        <p:txBody>
          <a:bodyPr wrap="square" lIns="0" tIns="0" rIns="0" bIns="0" rtlCol="0" anchor="ctr"/>
          <a:lstStyle/>
          <a:p>
            <a:pPr algn="ctr" indent="0" marL="0">
              <a:buNone/>
            </a:pPr>
            <a:r>
              <a:rPr lang="en-US" sz="1300" b="1" dirty="0">
                <a:solidFill>
                  <a:srgbClr val="FFFFFF"/>
                </a:solidFill>
                <a:latin typeface="Arial" pitchFamily="34" charset="0"/>
                <a:ea typeface="Arial" pitchFamily="34" charset="-122"/>
                <a:cs typeface="Arial" pitchFamily="34" charset="-120"/>
              </a:rPr>
              <a:t>★</a:t>
            </a:r>
            <a:endParaRPr lang="en-US" sz="1300" dirty="0"/>
          </a:p>
        </p:txBody>
      </p:sp>
      <p:sp>
        <p:nvSpPr>
          <p:cNvPr id="16" name="mllp_textfit_body"/>
          <p:cNvSpPr/>
          <p:nvPr/>
        </p:nvSpPr>
        <p:spPr>
          <a:xfrm>
            <a:off x="777240" y="3896487"/>
            <a:ext cx="8092440" cy="1009269"/>
          </a:xfrm>
          <a:prstGeom prst="rect">
            <a:avLst/>
          </a:prstGeom>
          <a:noFill/>
          <a:ln/>
        </p:spPr>
        <p:txBody>
          <a:bodyPr wrap="square" rtlCol="0" anchor="ctr"/>
          <a:lstStyle/>
          <a:p>
            <a:pPr indent="0" marL="0">
              <a:buNone/>
            </a:pPr>
            <a:r>
              <a:rPr lang="en-US" sz="1800" dirty="0">
                <a:solidFill>
                  <a:srgbClr val="333333"/>
                </a:solidFill>
                <a:latin typeface="Arial" pitchFamily="34" charset="0"/>
                <a:ea typeface="Arial" pitchFamily="34" charset="-122"/>
                <a:cs typeface="Arial" pitchFamily="34" charset="-120"/>
              </a:rPr>
              <a:t>His conquests spread Hellenistic culture; the Diadochi later split the empire.</a:t>
            </a:r>
            <a:endParaRPr lang="en-US" sz="1800" dirty="0"/>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12</Slides>
  <Notes>12</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12</vt:i4>
      </vt:variant>
    </vt:vector>
  </HeadingPairs>
  <TitlesOfParts>
    <vt:vector size="15" baseType="lpstr">
      <vt:lpstr>Arial</vt:lpstr>
      <vt:lpstr>Calibri</vt:lpstr>
      <vt:lpstr>Office Theme</vt:lpstr>
      <vt:lpstr>Slide 1</vt:lpstr>
      <vt:lpstr>Slide 2</vt:lpstr>
      <vt:lpstr>Slide 3</vt:lpstr>
      <vt:lpstr>Slide 4</vt:lpstr>
      <vt:lpstr>Slide 5</vt:lpstr>
      <vt:lpstr>Slide 6</vt:lpstr>
      <vt:lpstr>Slide 7</vt:lpstr>
      <vt:lpstr>Slide 8</vt:lpstr>
      <vt:lpstr>Slide 9</vt:lpstr>
      <vt:lpstr>Slide 10</vt:lpstr>
      <vt:lpstr>Slide 11</vt:lpstr>
      <vt:lpstr>Slide 12</vt:lpstr>
    </vt:vector>
  </TitlesOfParts>
  <Company>PptxGenJS</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Alexander the Great and His Empire</dc:title>
  <dc:subject>PptxGenJS Presentation</dc:subject>
  <dc:creator>More Lessons Less Planning</dc:creator>
  <cp:lastModifiedBy>More Lessons Less Planning</cp:lastModifiedBy>
  <cp:revision>1</cp:revision>
  <dcterms:created xsi:type="dcterms:W3CDTF">2026-07-27T15:27:40Z</dcterms:created>
  <dcterms:modified xsi:type="dcterms:W3CDTF">2026-07-27T15:27:40Z</dcterms:modified>
</cp:coreProperties>
</file>