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the class what they would do if a bully asked for something small. Most say give it up once. The lesson is about what happens on the fourth ask.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Czechoslovakia's acting minister in Washington listening to a Hitler speech by radio. The printed map behind him is a nationality map of Czechoslovakia - the very argument the crisis was about.
Reference labels (point to these chart features when teaching): Map of Czechoslovakia; Listening by radio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heart of the lesson. Students should be able to argue the case for appeasement before they argue against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rearmament argument is the strongest defense of appeasement. Give it its full weight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Stress the second row. It is the detail students remember and it drives the Activity comparison chart.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what a treaty is worth if it is not honored. That question carries into the next unit.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up the primary source here. Students should understand how little power stood behind these words.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plainly that this is a 1938 photograph of Roosevelt at the White House microphones, not a picture of the September message itself, which was a telegram.
Reference labels (point to these chart features when teaching): Network microphones; Speaking from a desk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the sentence aloud once. Then ask what a president can actually do when he has no army he is willing to send.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turn. Once the claim about German speakers is gone, the policy has no argument left.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Last vocabulary slide. Students blank all three in the Guided Notes and use them in Activity Part 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at target five. The job today is to judge a decision by what leaders knew in 1938, not by what we know happened after.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which takeaway students would defend in Activity Part 5. Picking a side out loud makes the paragraph easier.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need the treaty first. Without it, none of Hitler's demands make sense as demands.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Have students say appeasement out loud. It is the one word the whole lesson turns 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this table on screen a moment. Students should notice the response column barely changes for three years.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cheapest moment to have stopped him, and it is the one students find hardest to forgive.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Anschluss is pronounced AN-shloos. Students blank all three of these in the Guided Notes.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justification card matters most. Hitler's claim was always that he was uniting German speakers.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next slide is a photograph from Washington in September 1938. It puts a face on the country being discussed.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Aggression and Appeasement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the Democracies Said Yes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4942332"/>
            <a:ext cx="9144000" cy="109728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5052060"/>
            <a:ext cx="9144000" cy="91440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4741164"/>
            <a:ext cx="9144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Washington, September 12, 1938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57200" y="758952"/>
            <a:ext cx="8229600" cy="361645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pic>
        <p:nvPicPr>
          <p:cNvPr id="6" name="Image 0" descr="Black-and-white 1938 photograph: a white-haired man in a light suit reaches out to tune the dial of a large open-cabinet radio receiver standing on a wooden filing cabinet; on the wall behind him hangs a printed nationality map of the Czechoslovak Republic.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6822" y="795528"/>
            <a:ext cx="2910357" cy="3543300"/>
          </a:xfrm>
          <a:prstGeom prst="rect">
            <a:avLst/>
          </a:prstGeom>
        </p:spPr>
      </p:pic>
      <p:sp>
        <p:nvSpPr>
          <p:cNvPr id="7" name="mllp_textfit_caption"/>
          <p:cNvSpPr/>
          <p:nvPr/>
        </p:nvSpPr>
        <p:spPr>
          <a:xfrm>
            <a:off x="457200" y="4430268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Washington, 1938.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Britain and France Held Back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2045970" cy="3515868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31520"/>
            <a:ext cx="2045970" cy="43891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731520"/>
            <a:ext cx="204597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Memory of 1914-18</a:t>
            </a:r>
            <a:endParaRPr lang="en-US" sz="1400" dirty="0"/>
          </a:p>
        </p:txBody>
      </p:sp>
      <p:sp>
        <p:nvSpPr>
          <p:cNvPr id="8" name="bounded_body"/>
          <p:cNvSpPr/>
          <p:nvPr/>
        </p:nvSpPr>
        <p:spPr>
          <a:xfrm>
            <a:off x="365760" y="1261872"/>
            <a:ext cx="186309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Britain and France lost over 2 million dead.</a:t>
            </a:r>
            <a:endParaRPr lang="en-US" sz="17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Almost every family had lost someone.</a:t>
            </a:r>
            <a:endParaRPr lang="en-US" sz="17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 had promised never to repeat it.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2457450" y="731520"/>
            <a:ext cx="2045970" cy="3515868"/>
          </a:xfrm>
          <a:prstGeom prst="rect">
            <a:avLst/>
          </a:prstGeom>
          <a:solidFill>
            <a:srgbClr val="E8EDF4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57450" y="731520"/>
            <a:ext cx="2045970" cy="43891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57450" y="731520"/>
            <a:ext cx="204597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Rearmament Gap</a:t>
            </a:r>
            <a:endParaRPr lang="en-US" sz="1400" dirty="0"/>
          </a:p>
        </p:txBody>
      </p:sp>
      <p:sp>
        <p:nvSpPr>
          <p:cNvPr id="12" name="bounded_body"/>
          <p:cNvSpPr/>
          <p:nvPr/>
        </p:nvSpPr>
        <p:spPr>
          <a:xfrm>
            <a:off x="2548890" y="1261872"/>
            <a:ext cx="186309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Britain began serious rearmament only from 1936.</a:t>
            </a:r>
            <a:endParaRPr lang="en-US" sz="15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Modern fighters and radar were not ready in 1938.</a:t>
            </a:r>
            <a:endParaRPr lang="en-US" sz="15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year of delay meant more planes in the air.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640580" y="731520"/>
            <a:ext cx="2045970" cy="3515868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640580" y="731520"/>
            <a:ext cx="2045970" cy="438912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40580" y="731520"/>
            <a:ext cx="204597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Public Opinion</a:t>
            </a:r>
            <a:endParaRPr lang="en-US" sz="1400" dirty="0"/>
          </a:p>
        </p:txBody>
      </p:sp>
      <p:sp>
        <p:nvSpPr>
          <p:cNvPr id="16" name="bounded_body"/>
          <p:cNvSpPr/>
          <p:nvPr/>
        </p:nvSpPr>
        <p:spPr>
          <a:xfrm>
            <a:off x="4732020" y="1261872"/>
            <a:ext cx="186309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Voters would not back a war over a distant border.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Many thought Versailles had treated Germany unfairly.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6823710" y="731520"/>
            <a:ext cx="2045970" cy="3515868"/>
          </a:xfrm>
          <a:prstGeom prst="rect">
            <a:avLst/>
          </a:prstGeom>
          <a:solidFill>
            <a:srgbClr val="E3F2F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823710" y="731520"/>
            <a:ext cx="2045970" cy="438912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23710" y="731520"/>
            <a:ext cx="204597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 Reliable Allies</a:t>
            </a:r>
            <a:endParaRPr lang="en-US" sz="1400" dirty="0"/>
          </a:p>
        </p:txBody>
      </p:sp>
      <p:sp>
        <p:nvSpPr>
          <p:cNvPr id="20" name="bounded_body"/>
          <p:cNvSpPr/>
          <p:nvPr/>
        </p:nvSpPr>
        <p:spPr>
          <a:xfrm>
            <a:off x="6915150" y="1261872"/>
            <a:ext cx="186309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United States was firmly isolationist.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Soviet Union was distrusted and had no shared border.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3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These were real constraints, not excuses. Judge the decision against what leaders knew in 1938.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Constraints in Numbers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1997964"/>
          </a:xfrm>
          <a:prstGeom prst="rect">
            <a:avLst/>
          </a:prstGeom>
          <a:solidFill>
            <a:srgbClr val="F5F5F5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891357"/>
            <a:ext cx="4206240" cy="11588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A9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million+</a:t>
            </a:r>
            <a:endParaRPr lang="en-US" sz="4000" dirty="0"/>
          </a:p>
        </p:txBody>
      </p:sp>
      <p:sp>
        <p:nvSpPr>
          <p:cNvPr id="7" name="bounded_body"/>
          <p:cNvSpPr/>
          <p:nvPr/>
        </p:nvSpPr>
        <p:spPr>
          <a:xfrm>
            <a:off x="347472" y="2050176"/>
            <a:ext cx="4059936" cy="5993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and French war dead, 1914-1918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663440" y="731520"/>
            <a:ext cx="4206240" cy="1997964"/>
          </a:xfrm>
          <a:prstGeom prst="rect">
            <a:avLst/>
          </a:prstGeom>
          <a:solidFill>
            <a:srgbClr val="F5F5F5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63440" y="891357"/>
            <a:ext cx="4206240" cy="11588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A9D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1936</a:t>
            </a:r>
            <a:endParaRPr lang="en-US" sz="4000" dirty="0"/>
          </a:p>
        </p:txBody>
      </p:sp>
      <p:sp>
        <p:nvSpPr>
          <p:cNvPr id="10" name="bounded_body"/>
          <p:cNvSpPr/>
          <p:nvPr/>
        </p:nvSpPr>
        <p:spPr>
          <a:xfrm>
            <a:off x="4736592" y="2050176"/>
            <a:ext cx="4059936" cy="5993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 Britain began serious rearmament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274320" y="2839212"/>
            <a:ext cx="8595360" cy="1371600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2" name="bounded_body"/>
          <p:cNvSpPr/>
          <p:nvPr/>
        </p:nvSpPr>
        <p:spPr>
          <a:xfrm>
            <a:off x="457200" y="2839212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Fighters: Few modern Spitfires were in service in 1938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320040" y="3296412"/>
            <a:ext cx="8503920" cy="0"/>
          </a:xfrm>
          <a:prstGeom prst="line">
            <a:avLst/>
          </a:prstGeom>
          <a:noFill/>
          <a:ln w="6350">
            <a:solidFill>
              <a:srgbClr val="F2F2F2"/>
            </a:solidFill>
            <a:prstDash val="solid"/>
          </a:ln>
        </p:spPr>
      </p:sp>
      <p:sp>
        <p:nvSpPr>
          <p:cNvPr id="14" name="bounded_body"/>
          <p:cNvSpPr/>
          <p:nvPr/>
        </p:nvSpPr>
        <p:spPr>
          <a:xfrm>
            <a:off x="457200" y="3296412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Radar: The Chain Home network was still being built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320040" y="3753612"/>
            <a:ext cx="8503920" cy="0"/>
          </a:xfrm>
          <a:prstGeom prst="line">
            <a:avLst/>
          </a:prstGeom>
          <a:noFill/>
          <a:ln w="6350">
            <a:solidFill>
              <a:srgbClr val="F2F2F2"/>
            </a:solidFill>
            <a:prstDash val="solid"/>
          </a:ln>
        </p:spPr>
      </p:sp>
      <p:sp>
        <p:nvSpPr>
          <p:cNvPr id="16" name="bounded_body"/>
          <p:cNvSpPr/>
          <p:nvPr/>
        </p:nvSpPr>
        <p:spPr>
          <a:xfrm>
            <a:off x="457200" y="3753612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Allies: The United States was isolationist and would not fight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9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Fact: Britain had far more modern fighters in 1940 than it could have put up in 1938.</a:t>
            </a:r>
            <a:endParaRPr lang="en-US" sz="1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Munich, September 29-30, 1938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20624" y="914400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0624" y="914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8" name="bounded_body"/>
          <p:cNvSpPr/>
          <p:nvPr/>
        </p:nvSpPr>
        <p:spPr>
          <a:xfrm>
            <a:off x="914400" y="704088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powers met</a:t>
            </a:r>
            <a:endParaRPr lang="en-US" sz="1800" dirty="0"/>
          </a:p>
        </p:txBody>
      </p:sp>
      <p:sp>
        <p:nvSpPr>
          <p:cNvPr id="9" name="bounded_body"/>
          <p:cNvSpPr/>
          <p:nvPr/>
        </p:nvSpPr>
        <p:spPr>
          <a:xfrm>
            <a:off x="3566160" y="704088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Britain, France, Italy, and Germany negotiated at Munich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274320" y="1563624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0624" y="1773936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0624" y="1773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3" name="bounded_body"/>
          <p:cNvSpPr/>
          <p:nvPr/>
        </p:nvSpPr>
        <p:spPr>
          <a:xfrm>
            <a:off x="914400" y="1563624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Czechoslovakia waited outside</a:t>
            </a:r>
            <a:endParaRPr lang="en-US" sz="1800" dirty="0"/>
          </a:p>
        </p:txBody>
      </p:sp>
      <p:sp>
        <p:nvSpPr>
          <p:cNvPr id="14" name="bounded_body"/>
          <p:cNvSpPr/>
          <p:nvPr/>
        </p:nvSpPr>
        <p:spPr>
          <a:xfrm>
            <a:off x="3566160" y="1563624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country losing the territory was not allowed in the room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274320" y="2423160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0624" y="2633472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0624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8" name="bounded_body"/>
          <p:cNvSpPr/>
          <p:nvPr/>
        </p:nvSpPr>
        <p:spPr>
          <a:xfrm>
            <a:off x="914400" y="2423160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Sudetenland changed hands</a:t>
            </a:r>
            <a:endParaRPr lang="en-US" sz="1800" dirty="0"/>
          </a:p>
        </p:txBody>
      </p:sp>
      <p:sp>
        <p:nvSpPr>
          <p:cNvPr id="19" name="bounded_body"/>
          <p:cNvSpPr/>
          <p:nvPr/>
        </p:nvSpPr>
        <p:spPr>
          <a:xfrm>
            <a:off x="3566160" y="2423160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German troops occupied the region in the first days of October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274320" y="3282696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0624" y="3493008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20624" y="34930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23" name="bounded_body"/>
          <p:cNvSpPr/>
          <p:nvPr/>
        </p:nvSpPr>
        <p:spPr>
          <a:xfrm>
            <a:off x="914400" y="3282696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Chamberlain flew home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3566160" y="3282696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told cheering crowds the agreement had secured peace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414223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14223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18795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The deal was signed in the early hours of September 30, and Czechoslovakia was told, not asked.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Czechoslovakia Was Not in the Room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Czechoslovakia Lost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Sudetenland and its mountain defenses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About a third of its industry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Its border forts, handed over intact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It Accepted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France would not honor its defense treaty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Britain urged it to accept the terms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Fighting Germany alone was hopeless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A country can lose a war it never fought if its allies decide not to fight for it.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America Watches, September 1938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United States was neutral and firmly isolationist.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Neutrality Acts barred arms sales to countries at war.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Roosevelt had no power to promise military help.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sent messages to the leaders in the crisis instead.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asked them to keep negotiating rather than use force.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Roosevelt could offer words in 1938. That is worth remembering when you read his message.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President Roosevelt at the White House Microphones, 1938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57200" y="758952"/>
            <a:ext cx="8229600" cy="361645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pic>
        <p:nvPicPr>
          <p:cNvPr id="6" name="Image 0" descr="Black-and-white 1938 photograph: President Franklin D. Roosevelt sits smiling at a large dark desk holding his eyeglasses, with papers in front of him and a bank of network radio microphones labeled CBS, NBC and WOL standing on the desk to his left.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16286" y="795528"/>
            <a:ext cx="4511428" cy="3543300"/>
          </a:xfrm>
          <a:prstGeom prst="rect">
            <a:avLst/>
          </a:prstGeom>
        </p:spPr>
      </p:pic>
      <p:sp>
        <p:nvSpPr>
          <p:cNvPr id="7" name="mllp_textfit_caption"/>
          <p:cNvSpPr/>
          <p:nvPr/>
        </p:nvSpPr>
        <p:spPr>
          <a:xfrm>
            <a:off x="457200" y="4430268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White House, 1938.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Roosevelt Appeals to the Leaders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57200" y="868680"/>
            <a:ext cx="8229600" cy="2049170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868680"/>
            <a:ext cx="73152" cy="2049170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emphasis_text"/>
          <p:cNvSpPr/>
          <p:nvPr/>
        </p:nvSpPr>
        <p:spPr>
          <a:xfrm>
            <a:off x="731520" y="1005840"/>
            <a:ext cx="7680960" cy="17748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problem so difficult or so pressing for solution that it cannot be justly solved by the resort to reason rather than by the resort to force.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57200" y="305501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Franklin D. Roosevelt, message of September 26, 1938</a:t>
            </a:r>
            <a:endParaRPr lang="en-US" sz="1200" dirty="0"/>
          </a:p>
        </p:txBody>
      </p:sp>
      <p:sp>
        <p:nvSpPr>
          <p:cNvPr id="9" name="emphasis_text"/>
          <p:cNvSpPr/>
          <p:nvPr/>
        </p:nvSpPr>
        <p:spPr>
          <a:xfrm>
            <a:off x="457200" y="3375050"/>
            <a:ext cx="8229600" cy="8174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sent the same appeal to Hitler, to Czechoslovakia, and to the British and French leaders.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2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You will read a longer passage from this same message in Activity Part 4.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March 1939: Appeasement Ends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German troops entered Prague on March 15, 1939.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Germany took the Czech lands that Munich had left alone.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people taken were Czech, not German speakers.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Hitler's stated reason for every earlier demand collapsed.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Britain and France guaranteed Poland's independence weeks later.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March 1939 is the moment appeasement is abandoned, six months before the war begins.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Three Words for What Followed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Munich Agreement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September 1938 deal handing Germany the Sudetenland, agreed without Czechoslovakia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Rearmament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rebuilding of a country's armed forces, which Britain and France began late in the 1930s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5856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5856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5" name="bounded_body"/>
          <p:cNvSpPr/>
          <p:nvPr/>
        </p:nvSpPr>
        <p:spPr>
          <a:xfrm>
            <a:off x="457200" y="225856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Isolationism</a:t>
            </a:r>
            <a:endParaRPr lang="en-US" sz="1800" dirty="0"/>
          </a:p>
        </p:txBody>
      </p:sp>
      <p:sp>
        <p:nvSpPr>
          <p:cNvPr id="16" name="bounded_body"/>
          <p:cNvSpPr/>
          <p:nvPr/>
        </p:nvSpPr>
        <p:spPr>
          <a:xfrm>
            <a:off x="2926080" y="225856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belief that the United States should stay out of wars fought outside the Americas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302666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302666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9" name="bounded_callout"/>
          <p:cNvSpPr/>
          <p:nvPr/>
        </p:nvSpPr>
        <p:spPr>
          <a:xfrm>
            <a:off x="457200" y="307238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Tip: These three words carry the rest of the story into the next lesson.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Learning Targets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38912" y="91211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38912" y="91211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8" name="mllp_textfit_body"/>
          <p:cNvSpPr/>
          <p:nvPr/>
        </p:nvSpPr>
        <p:spPr>
          <a:xfrm>
            <a:off x="941832" y="70408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Trace German expansion from the Rhineland in 1936 to Prague in March 1939.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54990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8912" y="175793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8912" y="175793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2" name="mllp_textfit_body"/>
          <p:cNvSpPr/>
          <p:nvPr/>
        </p:nvSpPr>
        <p:spPr>
          <a:xfrm>
            <a:off x="941832" y="154990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 appeasement and explain what its supporters expected it to achieve.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39572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8912" y="260375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8912" y="260375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6" name="mllp_textfit_body"/>
          <p:cNvSpPr/>
          <p:nvPr/>
        </p:nvSpPr>
        <p:spPr>
          <a:xfrm>
            <a:off x="941832" y="239572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the constraints that shaped the British and French decision.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324154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8912" y="344957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8912" y="344957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20" name="mllp_textfit_body"/>
          <p:cNvSpPr/>
          <p:nvPr/>
        </p:nvSpPr>
        <p:spPr>
          <a:xfrm>
            <a:off x="941832" y="324154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what the Munich Agreement decided and what it cost Czechoslovakia.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408736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8912" y="429539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38912" y="429539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24" name="mllp_textfit_body"/>
          <p:cNvSpPr/>
          <p:nvPr/>
        </p:nvSpPr>
        <p:spPr>
          <a:xfrm>
            <a:off x="941832" y="408736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Evaluate the reasoning behind appeasement using evidence, not hindsight.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20040" y="946861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94686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7" name="mllp_textfit_body"/>
          <p:cNvSpPr/>
          <p:nvPr/>
        </p:nvSpPr>
        <p:spPr>
          <a:xfrm>
            <a:off x="777240" y="704088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German demand from 1935 to 1938 was framed as undoing Versailles.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320040" y="1798168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17981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0" name="mllp_textfit_body"/>
          <p:cNvSpPr/>
          <p:nvPr/>
        </p:nvSpPr>
        <p:spPr>
          <a:xfrm>
            <a:off x="777240" y="1555394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Appeasement was a decision made under real constraints, not simple cowardice.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20040" y="2649474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264947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3" name="mllp_textfit_body"/>
          <p:cNvSpPr/>
          <p:nvPr/>
        </p:nvSpPr>
        <p:spPr>
          <a:xfrm>
            <a:off x="777240" y="2406701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Britain and France were rearming and believed they needed more time.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320040" y="3500780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" y="35007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6" name="mllp_textfit_body"/>
          <p:cNvSpPr/>
          <p:nvPr/>
        </p:nvSpPr>
        <p:spPr>
          <a:xfrm>
            <a:off x="777240" y="3258007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Munich gave Germany the Sudetenland and left Czechoslovakia defenseless.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320040" y="4352087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4352087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9" name="mllp_textfit_body"/>
          <p:cNvSpPr/>
          <p:nvPr/>
        </p:nvSpPr>
        <p:spPr>
          <a:xfrm>
            <a:off x="777240" y="4109314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March 1939 ended appeasement when Hitler took land with no German claim.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Europe After Versailles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Treaty of Versailles ended the First World War in 1919.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took territory from Germany and capped its army at 100,000 men.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German troops were banned from the Rhineland along the French border.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Many Germans called the treaty a humiliation they had not earned.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Hitler came to power in 1933 promising to tear the treaty up.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Every demand in this lesson was framed as undoing the Treaty of Versailles.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Four Words Before the Crisis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Treaty of Versailles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1919 settlement that took territory from Germany and capped the size of its army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League of Nations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body created in 1920 to settle disputes peacefully, which had no army of its own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5856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5856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5" name="bounded_body"/>
          <p:cNvSpPr/>
          <p:nvPr/>
        </p:nvSpPr>
        <p:spPr>
          <a:xfrm>
            <a:off x="457200" y="225856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Collective security</a:t>
            </a:r>
            <a:endParaRPr lang="en-US" sz="1800" dirty="0"/>
          </a:p>
        </p:txBody>
      </p:sp>
      <p:sp>
        <p:nvSpPr>
          <p:cNvPr id="16" name="bounded_body"/>
          <p:cNvSpPr/>
          <p:nvPr/>
        </p:nvSpPr>
        <p:spPr>
          <a:xfrm>
            <a:off x="2926080" y="225856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idea that countries stop an aggressor by promising to act against it together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303580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303580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9" name="bounded_body"/>
          <p:cNvSpPr/>
          <p:nvPr/>
        </p:nvSpPr>
        <p:spPr>
          <a:xfrm>
            <a:off x="457200" y="303580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Appeasement</a:t>
            </a:r>
            <a:endParaRPr lang="en-US" sz="1800" dirty="0"/>
          </a:p>
        </p:txBody>
      </p:sp>
      <p:sp>
        <p:nvSpPr>
          <p:cNvPr id="20" name="bounded_body"/>
          <p:cNvSpPr/>
          <p:nvPr/>
        </p:nvSpPr>
        <p:spPr>
          <a:xfrm>
            <a:off x="2926080" y="303580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Giving in to some of an aggressive country's demands in the hope of avoiding a war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380390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74320" y="380390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3" name="bounded_callout"/>
          <p:cNvSpPr/>
          <p:nvPr/>
        </p:nvSpPr>
        <p:spPr>
          <a:xfrm>
            <a:off x="457200" y="384962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Collective security and appeasement are opposite answers to the same question.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Hitler's Demands, Step by Step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731520"/>
          <a:ext cx="8595360" cy="3488436"/>
        </p:xfrm>
        <a:graphic>
          <a:graphicData uri="http://schemas.openxmlformats.org/drawingml/2006/table">
            <a:tbl>
              <a:tblPr/>
              <a:tblGrid>
                <a:gridCol w="2865120"/>
                <a:gridCol w="2865120"/>
                <a:gridCol w="2865120"/>
              </a:tblGrid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Date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What Germany did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Allied response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March 1935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Announced rearmament, breaking Versailles limits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Protests only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March 1936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Marched troops into the Rhineland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Protests only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March 1938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Annexed Austria in the Anschluss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Protests only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September 1938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Demanded the Sudetenland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Munich Agreement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March 1939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Took the rest of Czechoslovakia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Appeasement abandoned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Fact: Each step was larger than the last, and each one tested whether anyone would stop him.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March 1936: The Rhineland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Germany Did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 troops into the demilitarized Rhineland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Broke Versailles and the 1925 Locarno treaty Germany signed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Ordered the troops to retreat if France fought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Claimed the troops were inside Germany's own territory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Britain and France Did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France did not move without British support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Britain saw Germans entering their own territory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protested; neither used force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Know: German commanders later admitted they would have withdrawn if France had marched.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Three Steps in Three Words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Remilitarization of the Rhineland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Germany's move of troops back into the border zone Versailles had ordered kept empty, March 1936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Anschluss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union of Austria with Germany in March 1938, which the Versailles treaty had forbidden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5856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5856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5" name="bounded_body"/>
          <p:cNvSpPr/>
          <p:nvPr/>
        </p:nvSpPr>
        <p:spPr>
          <a:xfrm>
            <a:off x="457200" y="225856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Sudetenland</a:t>
            </a:r>
            <a:endParaRPr lang="en-US" sz="1800" dirty="0"/>
          </a:p>
        </p:txBody>
      </p:sp>
      <p:sp>
        <p:nvSpPr>
          <p:cNvPr id="16" name="bounded_body"/>
          <p:cNvSpPr/>
          <p:nvPr/>
        </p:nvSpPr>
        <p:spPr>
          <a:xfrm>
            <a:off x="2926080" y="225856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border region of Czechoslovakia where about three million German speakers lived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302666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302666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9" name="bounded_callout"/>
          <p:cNvSpPr/>
          <p:nvPr/>
        </p:nvSpPr>
        <p:spPr>
          <a:xfrm>
            <a:off x="457200" y="307238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Tip: Say each word out loud. All three name a place or a moment you will meet again.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March 1938: Austria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2773680" cy="3515868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31520"/>
            <a:ext cx="2773680" cy="43891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Takeover</a:t>
            </a:r>
            <a:endParaRPr lang="en-US" sz="1500" dirty="0"/>
          </a:p>
        </p:txBody>
      </p:sp>
      <p:sp>
        <p:nvSpPr>
          <p:cNvPr id="8" name="bounded_body"/>
          <p:cNvSpPr/>
          <p:nvPr/>
        </p:nvSpPr>
        <p:spPr>
          <a:xfrm>
            <a:off x="36576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German troops entered Austria on March 12, 1938.</a:t>
            </a:r>
            <a:endParaRPr lang="en-US" sz="17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Austria was absorbed into Germany as a province.</a:t>
            </a:r>
            <a:endParaRPr lang="en-US" sz="17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Versailles had specifically forbidden this union.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3185160" y="731520"/>
            <a:ext cx="2773680" cy="3515868"/>
          </a:xfrm>
          <a:prstGeom prst="rect">
            <a:avLst/>
          </a:prstGeom>
          <a:solidFill>
            <a:srgbClr val="E8EDF4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185160" y="731520"/>
            <a:ext cx="2773680" cy="43891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8516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Justification</a:t>
            </a:r>
            <a:endParaRPr lang="en-US" sz="1500" dirty="0"/>
          </a:p>
        </p:txBody>
      </p:sp>
      <p:sp>
        <p:nvSpPr>
          <p:cNvPr id="12" name="bounded_body"/>
          <p:cNvSpPr/>
          <p:nvPr/>
        </p:nvSpPr>
        <p:spPr>
          <a:xfrm>
            <a:off x="327660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Hitler said Austrians were Germans returning home.</a:t>
            </a:r>
            <a:endParaRPr lang="en-US" sz="16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Many Austrians welcomed the troops in the streets.</a:t>
            </a:r>
            <a:endParaRPr lang="en-US" sz="16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vote held afterwards was neither free nor secret.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6096000" y="731520"/>
            <a:ext cx="2773680" cy="3515868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96000" y="731520"/>
            <a:ext cx="2773680" cy="438912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09600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Response</a:t>
            </a:r>
            <a:endParaRPr lang="en-US" sz="1500" dirty="0"/>
          </a:p>
        </p:txBody>
      </p:sp>
      <p:sp>
        <p:nvSpPr>
          <p:cNvPr id="16" name="bounded_body"/>
          <p:cNvSpPr/>
          <p:nvPr/>
        </p:nvSpPr>
        <p:spPr>
          <a:xfrm>
            <a:off x="618744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Britain and France sent formal protests only.</a:t>
            </a:r>
            <a:endParaRPr lang="en-US" sz="17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Italy, once Austria's protector, now stood aside.</a:t>
            </a:r>
            <a:endParaRPr lang="en-US" sz="17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7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Germany gained about 6.5 million people and Austria's army.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9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Warning: Crowds cheering in 1938 does not mean the vote that followed was a free choice.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Sudeten Crisis, 1938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About three million German speakers lived in the Sudetenland.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region held Czechoslovakia's border forts and arms factories.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Hitler demanded the region be handed to Germany.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Czechoslovakia had a defense treaty with France.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September 1938 Europe expected war within days.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Giving up the Sudetenland meant giving up the mountains and forts that defended the country.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Aggression and Appeasement</dc:title>
  <dc:subject>PptxGenJS Presentation</dc:subject>
  <dc:creator>More Lessons Less Planning</dc:creator>
  <cp:lastModifiedBy>More Lessons Less Planning</cp:lastModifiedBy>
  <cp:revision>1</cp:revision>
  <dcterms:created xsi:type="dcterms:W3CDTF">2026-08-01T23:13:31Z</dcterms:created>
  <dcterms:modified xsi:type="dcterms:W3CDTF">2026-08-01T23:13:31Z</dcterms:modified>
</cp:coreProperties>
</file>